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0" r:id="rId1"/>
    <p:sldMasterId id="2147483651" r:id="rId2"/>
  </p:sldMasterIdLst>
  <p:notesMasterIdLst>
    <p:notesMasterId r:id="rId76"/>
  </p:notesMasterIdLst>
  <p:handoutMasterIdLst>
    <p:handoutMasterId r:id="rId77"/>
  </p:handoutMasterIdLst>
  <p:sldIdLst>
    <p:sldId id="449" r:id="rId3"/>
    <p:sldId id="486" r:id="rId4"/>
    <p:sldId id="487" r:id="rId5"/>
    <p:sldId id="423" r:id="rId6"/>
    <p:sldId id="264" r:id="rId7"/>
    <p:sldId id="321" r:id="rId8"/>
    <p:sldId id="284" r:id="rId9"/>
    <p:sldId id="476" r:id="rId10"/>
    <p:sldId id="381" r:id="rId11"/>
    <p:sldId id="274" r:id="rId12"/>
    <p:sldId id="302" r:id="rId13"/>
    <p:sldId id="484" r:id="rId14"/>
    <p:sldId id="334" r:id="rId15"/>
    <p:sldId id="485" r:id="rId16"/>
    <p:sldId id="478" r:id="rId17"/>
    <p:sldId id="436" r:id="rId18"/>
    <p:sldId id="424" r:id="rId19"/>
    <p:sldId id="326" r:id="rId20"/>
    <p:sldId id="413" r:id="rId21"/>
    <p:sldId id="327" r:id="rId22"/>
    <p:sldId id="329" r:id="rId23"/>
    <p:sldId id="330" r:id="rId24"/>
    <p:sldId id="331" r:id="rId25"/>
    <p:sldId id="425" r:id="rId26"/>
    <p:sldId id="426" r:id="rId27"/>
    <p:sldId id="480" r:id="rId28"/>
    <p:sldId id="416" r:id="rId29"/>
    <p:sldId id="268" r:id="rId30"/>
    <p:sldId id="418" r:id="rId31"/>
    <p:sldId id="419" r:id="rId32"/>
    <p:sldId id="420" r:id="rId33"/>
    <p:sldId id="323" r:id="rId34"/>
    <p:sldId id="338" r:id="rId35"/>
    <p:sldId id="342" r:id="rId36"/>
    <p:sldId id="399" r:id="rId37"/>
    <p:sldId id="400" r:id="rId38"/>
    <p:sldId id="401" r:id="rId39"/>
    <p:sldId id="404" r:id="rId40"/>
    <p:sldId id="402" r:id="rId41"/>
    <p:sldId id="403" r:id="rId42"/>
    <p:sldId id="421" r:id="rId43"/>
    <p:sldId id="411" r:id="rId44"/>
    <p:sldId id="372" r:id="rId45"/>
    <p:sldId id="364" r:id="rId46"/>
    <p:sldId id="371" r:id="rId47"/>
    <p:sldId id="365" r:id="rId48"/>
    <p:sldId id="407" r:id="rId49"/>
    <p:sldId id="482" r:id="rId50"/>
    <p:sldId id="378" r:id="rId51"/>
    <p:sldId id="388" r:id="rId52"/>
    <p:sldId id="392" r:id="rId53"/>
    <p:sldId id="269" r:id="rId54"/>
    <p:sldId id="354" r:id="rId55"/>
    <p:sldId id="361" r:id="rId56"/>
    <p:sldId id="362" r:id="rId57"/>
    <p:sldId id="387" r:id="rId58"/>
    <p:sldId id="363" r:id="rId59"/>
    <p:sldId id="465" r:id="rId60"/>
    <p:sldId id="466" r:id="rId61"/>
    <p:sldId id="467" r:id="rId62"/>
    <p:sldId id="468" r:id="rId63"/>
    <p:sldId id="469" r:id="rId64"/>
    <p:sldId id="472" r:id="rId65"/>
    <p:sldId id="470" r:id="rId66"/>
    <p:sldId id="474" r:id="rId67"/>
    <p:sldId id="367" r:id="rId68"/>
    <p:sldId id="348" r:id="rId69"/>
    <p:sldId id="345" r:id="rId70"/>
    <p:sldId id="346" r:id="rId71"/>
    <p:sldId id="368" r:id="rId72"/>
    <p:sldId id="376" r:id="rId73"/>
    <p:sldId id="369" r:id="rId74"/>
    <p:sldId id="489" r:id="rId75"/>
  </p:sldIdLst>
  <p:sldSz cx="24384000" cy="13716000"/>
  <p:notesSz cx="10234613" cy="70993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FF"/>
    <a:srgbClr val="5E50A1"/>
    <a:srgbClr val="510C76"/>
    <a:srgbClr val="FF3399"/>
    <a:srgbClr val="DDDDDD"/>
    <a:srgbClr val="FADFFD"/>
    <a:srgbClr val="00B7B7"/>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932" autoAdjust="0"/>
    <p:restoredTop sz="62762" autoAdjust="0"/>
  </p:normalViewPr>
  <p:slideViewPr>
    <p:cSldViewPr>
      <p:cViewPr>
        <p:scale>
          <a:sx n="25" d="100"/>
          <a:sy n="25" d="100"/>
        </p:scale>
        <p:origin x="-1662" y="6"/>
      </p:cViewPr>
      <p:guideLst>
        <p:guide orient="horz" pos="4320"/>
        <p:guide pos="7680"/>
      </p:guideLst>
    </p:cSldViewPr>
  </p:slideViewPr>
  <p:outlineViewPr>
    <p:cViewPr>
      <p:scale>
        <a:sx n="33" d="100"/>
        <a:sy n="33" d="100"/>
      </p:scale>
      <p:origin x="48" y="15360"/>
    </p:cViewPr>
  </p:outlineViewPr>
  <p:notesTextViewPr>
    <p:cViewPr>
      <p:scale>
        <a:sx n="100" d="100"/>
        <a:sy n="100" d="100"/>
      </p:scale>
      <p:origin x="0" y="0"/>
    </p:cViewPr>
  </p:notesTextViewPr>
  <p:sorterViewPr>
    <p:cViewPr>
      <p:scale>
        <a:sx n="100" d="100"/>
        <a:sy n="100" d="100"/>
      </p:scale>
      <p:origin x="0" y="104286"/>
    </p:cViewPr>
  </p:sorterViewPr>
  <p:notesViewPr>
    <p:cSldViewPr>
      <p:cViewPr>
        <p:scale>
          <a:sx n="125" d="100"/>
          <a:sy n="125" d="100"/>
        </p:scale>
        <p:origin x="-66" y="72"/>
      </p:cViewPr>
      <p:guideLst>
        <p:guide orient="horz" pos="2236"/>
        <p:guide pos="3223"/>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notesMaster" Target="notesMasters/notesMaster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viewProps" Target="viewProps.xml"/><Relationship Id="rId5" Type="http://schemas.openxmlformats.org/officeDocument/2006/relationships/slide" Target="slides/slide3.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handoutMaster" Target="handoutMasters/handoutMaster1.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2" y="3"/>
            <a:ext cx="4436114" cy="355363"/>
          </a:xfrm>
          <a:prstGeom prst="rect">
            <a:avLst/>
          </a:prstGeom>
        </p:spPr>
        <p:txBody>
          <a:bodyPr vert="horz" lIns="94760" tIns="47380" rIns="94760" bIns="47380" rtlCol="0"/>
          <a:lstStyle>
            <a:lvl1pPr algn="l">
              <a:defRPr sz="1200"/>
            </a:lvl1pPr>
          </a:lstStyle>
          <a:p>
            <a:endParaRPr lang="it-IT"/>
          </a:p>
        </p:txBody>
      </p:sp>
      <p:sp>
        <p:nvSpPr>
          <p:cNvPr id="3" name="Segnaposto data 2"/>
          <p:cNvSpPr>
            <a:spLocks noGrp="1"/>
          </p:cNvSpPr>
          <p:nvPr>
            <p:ph type="dt" sz="quarter" idx="1"/>
          </p:nvPr>
        </p:nvSpPr>
        <p:spPr>
          <a:xfrm>
            <a:off x="5796111" y="3"/>
            <a:ext cx="4436114" cy="355363"/>
          </a:xfrm>
          <a:prstGeom prst="rect">
            <a:avLst/>
          </a:prstGeom>
        </p:spPr>
        <p:txBody>
          <a:bodyPr vert="horz" lIns="94760" tIns="47380" rIns="94760" bIns="47380" rtlCol="0"/>
          <a:lstStyle>
            <a:lvl1pPr algn="r">
              <a:defRPr sz="1200"/>
            </a:lvl1pPr>
          </a:lstStyle>
          <a:p>
            <a:fld id="{29F7CF7C-A3E5-4E71-952D-9B57655E705F}" type="datetimeFigureOut">
              <a:rPr lang="it-IT" smtClean="0"/>
              <a:t>20/10/2016</a:t>
            </a:fld>
            <a:endParaRPr lang="it-IT"/>
          </a:p>
        </p:txBody>
      </p:sp>
      <p:sp>
        <p:nvSpPr>
          <p:cNvPr id="4" name="Segnaposto piè di pagina 3"/>
          <p:cNvSpPr>
            <a:spLocks noGrp="1"/>
          </p:cNvSpPr>
          <p:nvPr>
            <p:ph type="ftr" sz="quarter" idx="2"/>
          </p:nvPr>
        </p:nvSpPr>
        <p:spPr>
          <a:xfrm>
            <a:off x="2" y="6742804"/>
            <a:ext cx="4436114" cy="355362"/>
          </a:xfrm>
          <a:prstGeom prst="rect">
            <a:avLst/>
          </a:prstGeom>
        </p:spPr>
        <p:txBody>
          <a:bodyPr vert="horz" lIns="94760" tIns="47380" rIns="94760" bIns="47380" rtlCol="0" anchor="b"/>
          <a:lstStyle>
            <a:lvl1pPr algn="l">
              <a:defRPr sz="1200"/>
            </a:lvl1pPr>
          </a:lstStyle>
          <a:p>
            <a:endParaRPr lang="it-IT"/>
          </a:p>
        </p:txBody>
      </p:sp>
      <p:sp>
        <p:nvSpPr>
          <p:cNvPr id="5" name="Segnaposto numero diapositiva 4"/>
          <p:cNvSpPr>
            <a:spLocks noGrp="1"/>
          </p:cNvSpPr>
          <p:nvPr>
            <p:ph type="sldNum" sz="quarter" idx="3"/>
          </p:nvPr>
        </p:nvSpPr>
        <p:spPr>
          <a:xfrm>
            <a:off x="5796111" y="6742804"/>
            <a:ext cx="4436114" cy="355362"/>
          </a:xfrm>
          <a:prstGeom prst="rect">
            <a:avLst/>
          </a:prstGeom>
        </p:spPr>
        <p:txBody>
          <a:bodyPr vert="horz" lIns="94760" tIns="47380" rIns="94760" bIns="47380" rtlCol="0" anchor="b"/>
          <a:lstStyle>
            <a:lvl1pPr algn="r">
              <a:defRPr sz="1200"/>
            </a:lvl1pPr>
          </a:lstStyle>
          <a:p>
            <a:fld id="{FDA5AB58-1F97-4F87-BABF-243D06CD45ED}" type="slidenum">
              <a:rPr lang="it-IT" smtClean="0"/>
              <a:t>‹N›</a:t>
            </a:fld>
            <a:endParaRPr lang="it-IT"/>
          </a:p>
        </p:txBody>
      </p:sp>
    </p:spTree>
    <p:extLst>
      <p:ext uri="{BB962C8B-B14F-4D97-AF65-F5344CB8AC3E}">
        <p14:creationId xmlns:p14="http://schemas.microsoft.com/office/powerpoint/2010/main" val="2385124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4" y="0"/>
            <a:ext cx="4434999" cy="354965"/>
          </a:xfrm>
          <a:prstGeom prst="rect">
            <a:avLst/>
          </a:prstGeom>
        </p:spPr>
        <p:txBody>
          <a:bodyPr vert="horz" lIns="94760" tIns="47380" rIns="94760" bIns="47380" rtlCol="0"/>
          <a:lstStyle>
            <a:lvl1pPr algn="l">
              <a:defRPr sz="1200"/>
            </a:lvl1pPr>
          </a:lstStyle>
          <a:p>
            <a:endParaRPr lang="it-IT"/>
          </a:p>
        </p:txBody>
      </p:sp>
      <p:sp>
        <p:nvSpPr>
          <p:cNvPr id="3" name="Segnaposto data 2"/>
          <p:cNvSpPr>
            <a:spLocks noGrp="1"/>
          </p:cNvSpPr>
          <p:nvPr>
            <p:ph type="dt" idx="1"/>
          </p:nvPr>
        </p:nvSpPr>
        <p:spPr>
          <a:xfrm>
            <a:off x="5797249" y="0"/>
            <a:ext cx="4434999" cy="354965"/>
          </a:xfrm>
          <a:prstGeom prst="rect">
            <a:avLst/>
          </a:prstGeom>
        </p:spPr>
        <p:txBody>
          <a:bodyPr vert="horz" lIns="94760" tIns="47380" rIns="94760" bIns="47380" rtlCol="0"/>
          <a:lstStyle>
            <a:lvl1pPr algn="r">
              <a:defRPr sz="1200"/>
            </a:lvl1pPr>
          </a:lstStyle>
          <a:p>
            <a:fld id="{99C08EFC-795C-4235-BDCE-41F740A39ACB}" type="datetimeFigureOut">
              <a:rPr lang="it-IT" smtClean="0"/>
              <a:t>20/10/2016</a:t>
            </a:fld>
            <a:endParaRPr lang="it-IT"/>
          </a:p>
        </p:txBody>
      </p:sp>
      <p:sp>
        <p:nvSpPr>
          <p:cNvPr id="4" name="Segnaposto immagine diapositiva 3"/>
          <p:cNvSpPr>
            <a:spLocks noGrp="1" noRot="1" noChangeAspect="1"/>
          </p:cNvSpPr>
          <p:nvPr>
            <p:ph type="sldImg" idx="2"/>
          </p:nvPr>
        </p:nvSpPr>
        <p:spPr>
          <a:xfrm>
            <a:off x="2749550" y="531813"/>
            <a:ext cx="4735513" cy="2663825"/>
          </a:xfrm>
          <a:prstGeom prst="rect">
            <a:avLst/>
          </a:prstGeom>
          <a:noFill/>
          <a:ln w="12700">
            <a:solidFill>
              <a:prstClr val="black"/>
            </a:solidFill>
          </a:ln>
        </p:spPr>
        <p:txBody>
          <a:bodyPr vert="horz" lIns="94760" tIns="47380" rIns="94760" bIns="47380" rtlCol="0" anchor="ctr"/>
          <a:lstStyle/>
          <a:p>
            <a:endParaRPr lang="it-IT"/>
          </a:p>
        </p:txBody>
      </p:sp>
      <p:sp>
        <p:nvSpPr>
          <p:cNvPr id="5" name="Segnaposto note 4"/>
          <p:cNvSpPr>
            <a:spLocks noGrp="1"/>
          </p:cNvSpPr>
          <p:nvPr>
            <p:ph type="body" sz="quarter" idx="3"/>
          </p:nvPr>
        </p:nvSpPr>
        <p:spPr>
          <a:xfrm>
            <a:off x="1023463" y="3372168"/>
            <a:ext cx="8187690" cy="3194685"/>
          </a:xfrm>
          <a:prstGeom prst="rect">
            <a:avLst/>
          </a:prstGeom>
        </p:spPr>
        <p:txBody>
          <a:bodyPr vert="horz" lIns="94760" tIns="47380" rIns="94760" bIns="4738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4" y="6743104"/>
            <a:ext cx="4434999" cy="354965"/>
          </a:xfrm>
          <a:prstGeom prst="rect">
            <a:avLst/>
          </a:prstGeom>
        </p:spPr>
        <p:txBody>
          <a:bodyPr vert="horz" lIns="94760" tIns="47380" rIns="94760" bIns="47380" rtlCol="0" anchor="b"/>
          <a:lstStyle>
            <a:lvl1pPr algn="l">
              <a:defRPr sz="1200"/>
            </a:lvl1pPr>
          </a:lstStyle>
          <a:p>
            <a:endParaRPr lang="it-IT"/>
          </a:p>
        </p:txBody>
      </p:sp>
      <p:sp>
        <p:nvSpPr>
          <p:cNvPr id="7" name="Segnaposto numero diapositiva 6"/>
          <p:cNvSpPr>
            <a:spLocks noGrp="1"/>
          </p:cNvSpPr>
          <p:nvPr>
            <p:ph type="sldNum" sz="quarter" idx="5"/>
          </p:nvPr>
        </p:nvSpPr>
        <p:spPr>
          <a:xfrm>
            <a:off x="5797249" y="6743104"/>
            <a:ext cx="4434999" cy="354965"/>
          </a:xfrm>
          <a:prstGeom prst="rect">
            <a:avLst/>
          </a:prstGeom>
        </p:spPr>
        <p:txBody>
          <a:bodyPr vert="horz" lIns="94760" tIns="47380" rIns="94760" bIns="47380" rtlCol="0" anchor="b"/>
          <a:lstStyle>
            <a:lvl1pPr algn="r">
              <a:defRPr sz="1200"/>
            </a:lvl1pPr>
          </a:lstStyle>
          <a:p>
            <a:fld id="{44F0E428-D64A-4531-B5D1-9866DFCF1707}" type="slidenum">
              <a:rPr lang="it-IT" smtClean="0"/>
              <a:t>‹N›</a:t>
            </a:fld>
            <a:endParaRPr lang="it-IT"/>
          </a:p>
        </p:txBody>
      </p:sp>
    </p:spTree>
    <p:extLst>
      <p:ext uri="{BB962C8B-B14F-4D97-AF65-F5344CB8AC3E}">
        <p14:creationId xmlns:p14="http://schemas.microsoft.com/office/powerpoint/2010/main" val="3859486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600" kern="1200" dirty="0" smtClean="0">
                <a:solidFill>
                  <a:schemeClr val="tx1"/>
                </a:solidFill>
                <a:effectLst/>
              </a:rPr>
              <a:t>Welcome everybody, my name is Luigi Bennardis, </a:t>
            </a:r>
            <a:r>
              <a:rPr lang="en-US" sz="1600" kern="1200" dirty="0" smtClean="0">
                <a:solidFill>
                  <a:schemeClr val="tx1"/>
                </a:solidFill>
                <a:effectLst/>
              </a:rPr>
              <a:t>I’m from Italy. I</a:t>
            </a:r>
            <a:r>
              <a:rPr lang="en-US" sz="1600" kern="1200" baseline="0" dirty="0" smtClean="0">
                <a:solidFill>
                  <a:schemeClr val="tx1"/>
                </a:solidFill>
                <a:effectLst/>
              </a:rPr>
              <a:t> </a:t>
            </a:r>
            <a:r>
              <a:rPr lang="en-US" sz="1600" kern="1200" baseline="0" dirty="0" smtClean="0">
                <a:solidFill>
                  <a:schemeClr val="tx1"/>
                </a:solidFill>
                <a:effectLst/>
              </a:rPr>
              <a:t>have worked as </a:t>
            </a:r>
            <a:r>
              <a:rPr lang="en-US" sz="1600" kern="1200" dirty="0" smtClean="0">
                <a:solidFill>
                  <a:schemeClr val="tx1"/>
                </a:solidFill>
                <a:effectLst/>
              </a:rPr>
              <a:t>an Information Technology architect for the last twenty years. At the moment,</a:t>
            </a:r>
            <a:r>
              <a:rPr lang="en-US" sz="1600" kern="1200" baseline="0" dirty="0" smtClean="0">
                <a:solidFill>
                  <a:schemeClr val="tx1"/>
                </a:solidFill>
                <a:effectLst/>
              </a:rPr>
              <a:t> </a:t>
            </a:r>
            <a:r>
              <a:rPr lang="en-US" sz="1600" kern="1200" dirty="0" smtClean="0">
                <a:solidFill>
                  <a:schemeClr val="tx1"/>
                </a:solidFill>
                <a:effectLst/>
              </a:rPr>
              <a:t>I’m in charge of the design and management of the Application Lifecycle platform for the Italian Postal Services. </a:t>
            </a:r>
          </a:p>
          <a:p>
            <a:endParaRPr lang="en-US" sz="1600" kern="1200" dirty="0" smtClean="0">
              <a:solidFill>
                <a:schemeClr val="tx1"/>
              </a:solidFill>
              <a:effectLst/>
            </a:endParaRPr>
          </a:p>
          <a:p>
            <a:r>
              <a:rPr lang="en-US" sz="1600" kern="1200" dirty="0" smtClean="0">
                <a:solidFill>
                  <a:schemeClr val="tx1"/>
                </a:solidFill>
                <a:effectLst/>
              </a:rPr>
              <a:t>Yes,</a:t>
            </a:r>
            <a:r>
              <a:rPr lang="en-US" sz="1600" kern="1200" baseline="0" dirty="0" smtClean="0">
                <a:solidFill>
                  <a:schemeClr val="tx1"/>
                </a:solidFill>
                <a:effectLst/>
              </a:rPr>
              <a:t> yes, I know, the title sounds very long and </a:t>
            </a:r>
            <a:r>
              <a:rPr lang="en-US" sz="1600" kern="1200" baseline="0" dirty="0" smtClean="0">
                <a:solidFill>
                  <a:schemeClr val="tx1"/>
                </a:solidFill>
                <a:effectLst/>
              </a:rPr>
              <a:t>boring but it contains the aim of the project that is </a:t>
            </a:r>
            <a:r>
              <a:rPr lang="en-US" sz="1600" kern="1200" dirty="0" smtClean="0">
                <a:solidFill>
                  <a:schemeClr val="tx1"/>
                </a:solidFill>
                <a:effectLst/>
              </a:rPr>
              <a:t>to </a:t>
            </a:r>
            <a:r>
              <a:rPr lang="en-US" sz="1600" kern="1200" dirty="0" smtClean="0">
                <a:solidFill>
                  <a:schemeClr val="tx1"/>
                </a:solidFill>
                <a:effectLst/>
              </a:rPr>
              <a:t>provide a digital platform based on a microservices architecture, which will require an application lifecycle management process.</a:t>
            </a:r>
            <a:endParaRPr lang="it-IT" sz="1600" kern="1200" dirty="0" smtClean="0">
              <a:solidFill>
                <a:schemeClr val="tx1"/>
              </a:solidFill>
              <a:effectLst/>
            </a:endParaRPr>
          </a:p>
          <a:p>
            <a:r>
              <a:rPr lang="en-US" sz="1600" kern="1200" dirty="0" smtClean="0">
                <a:solidFill>
                  <a:schemeClr val="tx1"/>
                </a:solidFill>
                <a:effectLst/>
              </a:rPr>
              <a:t>We start from</a:t>
            </a:r>
            <a:r>
              <a:rPr lang="en-US" sz="1600" kern="1200" baseline="0" dirty="0" smtClean="0">
                <a:solidFill>
                  <a:schemeClr val="tx1"/>
                </a:solidFill>
                <a:effectLst/>
              </a:rPr>
              <a:t> t</a:t>
            </a:r>
            <a:r>
              <a:rPr lang="en-US" sz="1600" kern="1200" dirty="0" smtClean="0">
                <a:solidFill>
                  <a:schemeClr val="tx1"/>
                </a:solidFill>
                <a:effectLst/>
              </a:rPr>
              <a:t>he </a:t>
            </a:r>
            <a:r>
              <a:rPr lang="en-US" sz="1600" kern="1200" dirty="0" smtClean="0">
                <a:solidFill>
                  <a:schemeClr val="tx1"/>
                </a:solidFill>
                <a:effectLst/>
              </a:rPr>
              <a:t>gathering of the </a:t>
            </a:r>
            <a:r>
              <a:rPr lang="en-US" sz="1600" kern="1200" dirty="0" smtClean="0">
                <a:solidFill>
                  <a:schemeClr val="tx1"/>
                </a:solidFill>
                <a:effectLst/>
              </a:rPr>
              <a:t>requirements </a:t>
            </a:r>
            <a:r>
              <a:rPr lang="en-US" sz="1600" kern="1200" dirty="0" smtClean="0">
                <a:solidFill>
                  <a:schemeClr val="tx1"/>
                </a:solidFill>
                <a:effectLst/>
              </a:rPr>
              <a:t>followed by the choice of technical design. </a:t>
            </a:r>
            <a:endParaRPr lang="it-IT" sz="1600" kern="1200" dirty="0" smtClean="0">
              <a:solidFill>
                <a:schemeClr val="tx1"/>
              </a:solidFill>
              <a:effectLst/>
            </a:endParaRPr>
          </a:p>
          <a:p>
            <a:r>
              <a:rPr lang="en-US" sz="1600" kern="1200" dirty="0" smtClean="0">
                <a:solidFill>
                  <a:schemeClr val="tx1"/>
                </a:solidFill>
                <a:effectLst/>
              </a:rPr>
              <a:t>Then the </a:t>
            </a:r>
            <a:r>
              <a:rPr lang="en-US" sz="1600" kern="1200" dirty="0" smtClean="0">
                <a:solidFill>
                  <a:schemeClr val="tx1"/>
                </a:solidFill>
                <a:effectLst/>
              </a:rPr>
              <a:t>development of the software and its </a:t>
            </a:r>
            <a:r>
              <a:rPr lang="en-US" sz="1600" kern="1200" dirty="0" smtClean="0">
                <a:solidFill>
                  <a:schemeClr val="tx1"/>
                </a:solidFill>
                <a:effectLst/>
              </a:rPr>
              <a:t>integration,</a:t>
            </a:r>
            <a:r>
              <a:rPr lang="en-US" sz="1600" kern="1200" baseline="0" dirty="0" smtClean="0">
                <a:solidFill>
                  <a:schemeClr val="tx1"/>
                </a:solidFill>
                <a:effectLst/>
              </a:rPr>
              <a:t> followed by </a:t>
            </a:r>
            <a:r>
              <a:rPr lang="en-US" sz="1600" kern="1200" dirty="0" smtClean="0">
                <a:solidFill>
                  <a:schemeClr val="tx1"/>
                </a:solidFill>
                <a:effectLst/>
              </a:rPr>
              <a:t>quality assurance.</a:t>
            </a:r>
          </a:p>
          <a:p>
            <a:r>
              <a:rPr lang="en-US" sz="1600" kern="1200" dirty="0" smtClean="0">
                <a:solidFill>
                  <a:schemeClr val="tx1"/>
                </a:solidFill>
                <a:effectLst/>
              </a:rPr>
              <a:t>We will end with</a:t>
            </a:r>
            <a:r>
              <a:rPr lang="en-US" sz="1600" kern="1200" baseline="0" dirty="0" smtClean="0">
                <a:solidFill>
                  <a:schemeClr val="tx1"/>
                </a:solidFill>
                <a:effectLst/>
              </a:rPr>
              <a:t> the phase of </a:t>
            </a:r>
            <a:r>
              <a:rPr lang="en-US" sz="1600" kern="1200" dirty="0" smtClean="0">
                <a:solidFill>
                  <a:schemeClr val="tx1"/>
                </a:solidFill>
                <a:effectLst/>
              </a:rPr>
              <a:t>delivery.</a:t>
            </a:r>
            <a:endParaRPr lang="it-IT" sz="1600" kern="1200" dirty="0" smtClean="0">
              <a:solidFill>
                <a:schemeClr val="tx1"/>
              </a:solidFill>
              <a:effectLst/>
            </a:endParaRPr>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a:t>
            </a:fld>
            <a:endParaRPr lang="it-IT"/>
          </a:p>
        </p:txBody>
      </p:sp>
    </p:spTree>
    <p:extLst>
      <p:ext uri="{BB962C8B-B14F-4D97-AF65-F5344CB8AC3E}">
        <p14:creationId xmlns:p14="http://schemas.microsoft.com/office/powerpoint/2010/main" val="29416274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2800" b="1" dirty="0" smtClean="0"/>
              <a:t>Spring</a:t>
            </a:r>
            <a:r>
              <a:rPr lang="en-US" sz="2800" b="1" baseline="0" dirty="0" smtClean="0"/>
              <a:t> Boot </a:t>
            </a:r>
            <a:r>
              <a:rPr lang="en-US" sz="2800" baseline="0" dirty="0" smtClean="0"/>
              <a:t>is the framework that allows us to rapidly develop a </a:t>
            </a:r>
            <a:r>
              <a:rPr lang="en-US" sz="2800" baseline="0" dirty="0" err="1" smtClean="0"/>
              <a:t>microservice</a:t>
            </a:r>
            <a:r>
              <a:rPr lang="en-US" sz="2800" baseline="0" dirty="0" smtClean="0"/>
              <a:t> thanks to its COC, auto-configuration, and self-contained deployment features</a:t>
            </a:r>
            <a:endParaRPr lang="it-IT" sz="2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10</a:t>
            </a:fld>
            <a:endParaRPr lang="it-IT"/>
          </a:p>
        </p:txBody>
      </p:sp>
    </p:spTree>
    <p:extLst>
      <p:ext uri="{BB962C8B-B14F-4D97-AF65-F5344CB8AC3E}">
        <p14:creationId xmlns:p14="http://schemas.microsoft.com/office/powerpoint/2010/main" val="40187020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eaLnBrk="1" fontAlgn="ctr" hangingPunct="1"/>
            <a:r>
              <a:rPr lang="en-US" sz="2400" b="1" dirty="0" smtClean="0"/>
              <a:t>Spring Cloud Stream</a:t>
            </a:r>
            <a:r>
              <a:rPr lang="en-US" sz="2400" b="1" baseline="0" dirty="0" smtClean="0"/>
              <a:t> </a:t>
            </a:r>
            <a:r>
              <a:rPr lang="en-US" sz="2400" baseline="0" dirty="0" smtClean="0"/>
              <a:t>simplifies the development of an event-driven </a:t>
            </a:r>
            <a:r>
              <a:rPr lang="en-US" sz="2400" baseline="0" dirty="0" err="1" smtClean="0"/>
              <a:t>microservice</a:t>
            </a:r>
            <a:endParaRPr lang="en-US" sz="2400" baseline="0" dirty="0" smtClean="0"/>
          </a:p>
          <a:p>
            <a:pPr eaLnBrk="1" fontAlgn="ctr" hangingPunct="1"/>
            <a:endParaRPr lang="en-US" sz="2400" baseline="0" dirty="0" smtClean="0"/>
          </a:p>
          <a:p>
            <a:pPr eaLnBrk="1" fontAlgn="ctr" hangingPunct="1"/>
            <a:r>
              <a:rPr lang="en-US" sz="2400" b="1" baseline="0" dirty="0" smtClean="0"/>
              <a:t>Spring Data Rest </a:t>
            </a:r>
            <a:r>
              <a:rPr lang="en-US" sz="2400" baseline="0" dirty="0" smtClean="0"/>
              <a:t>will be applied to the development of </a:t>
            </a:r>
            <a:r>
              <a:rPr lang="en-US" sz="2400" u="none" baseline="0" dirty="0" smtClean="0"/>
              <a:t>Spring Data Repository-based</a:t>
            </a:r>
            <a:r>
              <a:rPr lang="en-US" sz="2400" baseline="0" dirty="0" smtClean="0"/>
              <a:t> </a:t>
            </a:r>
            <a:r>
              <a:rPr lang="en-US" sz="2400" baseline="0" dirty="0" err="1" smtClean="0"/>
              <a:t>RestFull</a:t>
            </a:r>
            <a:r>
              <a:rPr lang="en-US" sz="2400" baseline="0" dirty="0" smtClean="0"/>
              <a:t> Web Services </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11</a:t>
            </a:fld>
            <a:endParaRPr lang="it-IT"/>
          </a:p>
        </p:txBody>
      </p:sp>
    </p:spTree>
    <p:extLst>
      <p:ext uri="{BB962C8B-B14F-4D97-AF65-F5344CB8AC3E}">
        <p14:creationId xmlns:p14="http://schemas.microsoft.com/office/powerpoint/2010/main" val="598313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2400" dirty="0" smtClean="0"/>
              <a:t>Spring Data Java </a:t>
            </a:r>
            <a:r>
              <a:rPr lang="en-US" sz="2400" dirty="0" err="1" smtClean="0"/>
              <a:t>Persistance</a:t>
            </a:r>
            <a:r>
              <a:rPr lang="en-US" sz="2400" dirty="0" smtClean="0"/>
              <a:t> </a:t>
            </a:r>
            <a:r>
              <a:rPr lang="en-US" sz="2400" dirty="0" err="1" smtClean="0"/>
              <a:t>Api</a:t>
            </a:r>
            <a:r>
              <a:rPr lang="en-US" sz="2400" dirty="0" smtClean="0"/>
              <a:t> improves the implementation of data access layers by reducing the coding effort</a:t>
            </a:r>
          </a:p>
          <a:p>
            <a:endParaRPr lang="en-US" sz="2400" dirty="0" smtClean="0"/>
          </a:p>
          <a:p>
            <a:pPr eaLnBrk="1" fontAlgn="t" hangingPunct="1"/>
            <a:r>
              <a:rPr lang="it-IT" sz="2400" dirty="0" smtClean="0"/>
              <a:t>The Spring Data </a:t>
            </a:r>
            <a:r>
              <a:rPr lang="it-IT" sz="2400" dirty="0" err="1" smtClean="0"/>
              <a:t>MongoDB</a:t>
            </a:r>
            <a:r>
              <a:rPr lang="it-IT" sz="2400" dirty="0" smtClean="0"/>
              <a:t> </a:t>
            </a:r>
            <a:r>
              <a:rPr lang="it-IT" sz="2400" dirty="0" err="1" smtClean="0"/>
              <a:t>project</a:t>
            </a:r>
            <a:r>
              <a:rPr lang="it-IT" sz="2400" dirty="0" smtClean="0"/>
              <a:t> </a:t>
            </a:r>
            <a:r>
              <a:rPr lang="it-IT" sz="2400" dirty="0" err="1" smtClean="0"/>
              <a:t>provides</a:t>
            </a:r>
            <a:r>
              <a:rPr lang="it-IT" sz="2400" dirty="0" smtClean="0"/>
              <a:t> the </a:t>
            </a:r>
            <a:r>
              <a:rPr lang="it-IT" sz="2400" dirty="0" err="1" smtClean="0"/>
              <a:t>integration</a:t>
            </a:r>
            <a:r>
              <a:rPr lang="it-IT" sz="2400" dirty="0" smtClean="0"/>
              <a:t> of </a:t>
            </a:r>
            <a:r>
              <a:rPr lang="it-IT" sz="2400" dirty="0" err="1" smtClean="0"/>
              <a:t>this</a:t>
            </a:r>
            <a:r>
              <a:rPr lang="it-IT" sz="2400" dirty="0" smtClean="0"/>
              <a:t> code with the </a:t>
            </a:r>
            <a:r>
              <a:rPr lang="it-IT" sz="2400" dirty="0" err="1" smtClean="0"/>
              <a:t>MongoDB</a:t>
            </a:r>
            <a:r>
              <a:rPr lang="it-IT" sz="2400" dirty="0" smtClean="0"/>
              <a:t> </a:t>
            </a:r>
            <a:r>
              <a:rPr lang="it-IT" sz="2400" dirty="0" err="1" smtClean="0"/>
              <a:t>document</a:t>
            </a:r>
            <a:r>
              <a:rPr lang="it-IT" sz="2400" dirty="0" smtClean="0"/>
              <a:t> database. </a:t>
            </a:r>
          </a:p>
          <a:p>
            <a:pPr marL="0" indent="0">
              <a:buNone/>
            </a:pPr>
            <a:endParaRPr lang="it-IT" sz="2400" dirty="0" smtClean="0"/>
          </a:p>
          <a:p>
            <a:endParaRPr lang="it-IT" sz="2400" dirty="0" smtClean="0"/>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12</a:t>
            </a:fld>
            <a:endParaRPr lang="it-IT"/>
          </a:p>
        </p:txBody>
      </p:sp>
    </p:spTree>
    <p:extLst>
      <p:ext uri="{BB962C8B-B14F-4D97-AF65-F5344CB8AC3E}">
        <p14:creationId xmlns:p14="http://schemas.microsoft.com/office/powerpoint/2010/main" val="59831324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649072" cy="3194685"/>
          </a:xfrm>
        </p:spPr>
        <p:txBody>
          <a:bodyPr/>
          <a:lstStyle/>
          <a:p>
            <a:pPr eaLnBrk="1" fontAlgn="t" hangingPunct="1"/>
            <a:r>
              <a:rPr lang="en-US" sz="2000" dirty="0" smtClean="0"/>
              <a:t>Spring Cloud will be used</a:t>
            </a:r>
            <a:r>
              <a:rPr lang="en-US" sz="2000" baseline="0" dirty="0" smtClean="0"/>
              <a:t> to </a:t>
            </a:r>
            <a:r>
              <a:rPr lang="en-US" sz="2000" dirty="0" smtClean="0"/>
              <a:t>support the development of microservices , </a:t>
            </a:r>
          </a:p>
          <a:p>
            <a:pPr eaLnBrk="1" fontAlgn="t" hangingPunct="1"/>
            <a:r>
              <a:rPr lang="en-US" sz="2000" dirty="0" smtClean="0"/>
              <a:t>providing  tools</a:t>
            </a:r>
            <a:r>
              <a:rPr lang="en-US" sz="2000" baseline="0" dirty="0" smtClean="0"/>
              <a:t> for building </a:t>
            </a:r>
            <a:r>
              <a:rPr lang="en-US" sz="2000" dirty="0" smtClean="0"/>
              <a:t>the common patterns in distributed systems. </a:t>
            </a:r>
          </a:p>
          <a:p>
            <a:pPr eaLnBrk="1" fontAlgn="t" hangingPunct="1"/>
            <a:endParaRPr lang="en-US" sz="2000" dirty="0" smtClean="0"/>
          </a:p>
          <a:p>
            <a:pPr marL="0" indent="0">
              <a:buNone/>
            </a:pPr>
            <a:r>
              <a:rPr lang="en-US" sz="2000" dirty="0" smtClean="0"/>
              <a:t> </a:t>
            </a:r>
          </a:p>
          <a:p>
            <a:pPr marL="0" marR="0" lvl="0" indent="-38100" algn="l" defTabSz="914400" rtl="0" eaLnBrk="1" fontAlgn="auto" latinLnBrk="0" hangingPunct="1">
              <a:lnSpc>
                <a:spcPct val="100000"/>
              </a:lnSpc>
              <a:spcBef>
                <a:spcPts val="0"/>
              </a:spcBef>
              <a:spcAft>
                <a:spcPts val="0"/>
              </a:spcAft>
              <a:buClrTx/>
              <a:buSzTx/>
              <a:buFontTx/>
              <a:buNone/>
              <a:tabLst/>
              <a:defRPr/>
            </a:pPr>
            <a:r>
              <a:rPr lang="en-US" sz="2000" dirty="0" err="1" smtClean="0"/>
              <a:t>NetFlix</a:t>
            </a:r>
            <a:r>
              <a:rPr lang="en-US" sz="2000" dirty="0" smtClean="0"/>
              <a:t> Eureka is a REST based service for locating services with the purpose of basic round-robin  load balancing features. </a:t>
            </a:r>
          </a:p>
          <a:p>
            <a:pPr marL="419100" lvl="1" indent="0">
              <a:buNone/>
            </a:pPr>
            <a:endParaRPr lang="it-IT" sz="1800" dirty="0" smtClean="0"/>
          </a:p>
          <a:p>
            <a:endParaRPr lang="it-IT" sz="1800" dirty="0" smtClean="0"/>
          </a:p>
          <a:p>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13</a:t>
            </a:fld>
            <a:endParaRPr lang="it-IT"/>
          </a:p>
        </p:txBody>
      </p:sp>
    </p:spTree>
    <p:extLst>
      <p:ext uri="{BB962C8B-B14F-4D97-AF65-F5344CB8AC3E}">
        <p14:creationId xmlns:p14="http://schemas.microsoft.com/office/powerpoint/2010/main" val="32026212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20762" y="3372168"/>
            <a:ext cx="9793088" cy="3194685"/>
          </a:xfrm>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800" b="1" dirty="0" smtClean="0"/>
              <a:t>Netflix Ribbon</a:t>
            </a:r>
            <a:r>
              <a:rPr lang="en-US" sz="2800" dirty="0" smtClean="0"/>
              <a:t> provides software-based  load balancers with rotation features</a:t>
            </a:r>
          </a:p>
          <a:p>
            <a:pPr marL="0" marR="0" lvl="1" indent="0" algn="l" defTabSz="914400" rtl="0" eaLnBrk="1" fontAlgn="auto" latinLnBrk="0" hangingPunct="1">
              <a:lnSpc>
                <a:spcPct val="100000"/>
              </a:lnSpc>
              <a:spcBef>
                <a:spcPts val="0"/>
              </a:spcBef>
              <a:spcAft>
                <a:spcPts val="0"/>
              </a:spcAft>
              <a:buClrTx/>
              <a:buSzTx/>
              <a:buFontTx/>
              <a:buNone/>
              <a:tabLst/>
              <a:defRPr/>
            </a:pPr>
            <a:endParaRPr lang="it-IT" sz="2800" dirty="0" smtClean="0"/>
          </a:p>
          <a:p>
            <a:r>
              <a:rPr lang="en-US" sz="2800" b="1" dirty="0" smtClean="0"/>
              <a:t>Apache Kafka </a:t>
            </a:r>
            <a:r>
              <a:rPr lang="en-US" sz="2800" dirty="0" smtClean="0"/>
              <a:t>is a platform for handling real-time data feeds </a:t>
            </a:r>
            <a:r>
              <a:rPr lang="it-IT" sz="2800" dirty="0" err="1" smtClean="0"/>
              <a:t>designed</a:t>
            </a:r>
            <a:r>
              <a:rPr lang="it-IT" sz="2800" dirty="0" smtClean="0"/>
              <a:t> to be </a:t>
            </a:r>
            <a:r>
              <a:rPr lang="it-IT" sz="2800" dirty="0" err="1" smtClean="0"/>
              <a:t>highly</a:t>
            </a:r>
            <a:r>
              <a:rPr lang="it-IT" sz="2800" dirty="0" smtClean="0"/>
              <a:t> </a:t>
            </a:r>
            <a:r>
              <a:rPr lang="it-IT" sz="2800" dirty="0" err="1" smtClean="0"/>
              <a:t>available</a:t>
            </a:r>
            <a:r>
              <a:rPr lang="it-IT" sz="2800" dirty="0" smtClean="0"/>
              <a:t>; </a:t>
            </a:r>
          </a:p>
        </p:txBody>
      </p:sp>
      <p:sp>
        <p:nvSpPr>
          <p:cNvPr id="4" name="Segnaposto numero diapositiva 3"/>
          <p:cNvSpPr>
            <a:spLocks noGrp="1"/>
          </p:cNvSpPr>
          <p:nvPr>
            <p:ph type="sldNum" sz="quarter" idx="10"/>
          </p:nvPr>
        </p:nvSpPr>
        <p:spPr/>
        <p:txBody>
          <a:bodyPr/>
          <a:lstStyle/>
          <a:p>
            <a:fld id="{44F0E428-D64A-4531-B5D1-9866DFCF1707}" type="slidenum">
              <a:rPr lang="it-IT" smtClean="0"/>
              <a:t>14</a:t>
            </a:fld>
            <a:endParaRPr lang="it-IT"/>
          </a:p>
        </p:txBody>
      </p:sp>
    </p:spTree>
    <p:extLst>
      <p:ext uri="{BB962C8B-B14F-4D97-AF65-F5344CB8AC3E}">
        <p14:creationId xmlns:p14="http://schemas.microsoft.com/office/powerpoint/2010/main" val="320262122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1600" baseline="0" dirty="0" smtClean="0"/>
              <a:t>This Table shows the relationships that exist between the different tools used during the </a:t>
            </a:r>
            <a:r>
              <a:rPr lang="en-US" sz="1600" baseline="0" dirty="0" err="1" smtClean="0"/>
              <a:t>microservice</a:t>
            </a:r>
            <a:r>
              <a:rPr lang="en-US" sz="1600" baseline="0" dirty="0" smtClean="0"/>
              <a:t> development lifecycle</a:t>
            </a:r>
            <a:endParaRPr lang="en-US" sz="1600" dirty="0" smtClean="0"/>
          </a:p>
          <a:p>
            <a:pPr defTabSz="947607">
              <a:defRPr/>
            </a:pPr>
            <a:endParaRPr lang="en-US" sz="1600" dirty="0"/>
          </a:p>
          <a:p>
            <a:pPr defTabSz="947607">
              <a:defRPr/>
            </a:pPr>
            <a:r>
              <a:rPr lang="en-US" sz="1600" dirty="0"/>
              <a:t>THE LIGHT BLUE </a:t>
            </a:r>
            <a:r>
              <a:rPr lang="en-US" sz="1600" dirty="0" smtClean="0"/>
              <a:t>rectangles STAND </a:t>
            </a:r>
            <a:r>
              <a:rPr lang="en-US" sz="1600" dirty="0"/>
              <a:t>FOR </a:t>
            </a:r>
            <a:r>
              <a:rPr lang="en-US" sz="1600" dirty="0" smtClean="0"/>
              <a:t>tools used in PAAS (PLATFORM </a:t>
            </a:r>
            <a:r>
              <a:rPr lang="en-US" sz="1600" dirty="0"/>
              <a:t>AS A SERVICE </a:t>
            </a:r>
            <a:r>
              <a:rPr lang="en-US" sz="1600" dirty="0" smtClean="0"/>
              <a:t>INSTANCES)</a:t>
            </a:r>
            <a:endParaRPr lang="en-US" sz="1600" dirty="0"/>
          </a:p>
          <a:p>
            <a:pPr defTabSz="947607">
              <a:defRPr/>
            </a:pPr>
            <a:r>
              <a:rPr lang="en-US" sz="1600" dirty="0"/>
              <a:t>WHILE THE </a:t>
            </a:r>
            <a:r>
              <a:rPr lang="en-US" sz="1600" dirty="0" smtClean="0"/>
              <a:t>ORANGE rectangles stand FOR </a:t>
            </a:r>
            <a:r>
              <a:rPr lang="en-US" sz="1600" dirty="0"/>
              <a:t>LOCAL SERVICE </a:t>
            </a:r>
            <a:r>
              <a:rPr lang="en-US" sz="1600" dirty="0" smtClean="0"/>
              <a:t>INSTANCES</a:t>
            </a:r>
            <a:endParaRPr lang="en-US" sz="1600" dirty="0"/>
          </a:p>
          <a:p>
            <a:pPr defTabSz="947607">
              <a:defRPr/>
            </a:pPr>
            <a:endParaRPr lang="en-US" sz="1600" dirty="0"/>
          </a:p>
          <a:p>
            <a:pPr indent="-236901" defTabSz="947607">
              <a:buFont typeface="+mj-lt"/>
              <a:buAutoNum type="arabicPeriod"/>
              <a:defRPr/>
            </a:pPr>
            <a:r>
              <a:rPr lang="it-IT" sz="1600" b="1" dirty="0"/>
              <a:t>Configuration management </a:t>
            </a:r>
            <a:r>
              <a:rPr lang="it-IT" sz="1600" dirty="0" err="1"/>
              <a:t>is</a:t>
            </a:r>
            <a:r>
              <a:rPr lang="it-IT" sz="1600" dirty="0"/>
              <a:t> </a:t>
            </a:r>
            <a:r>
              <a:rPr lang="it-IT" sz="1600" dirty="0" err="1"/>
              <a:t>carried</a:t>
            </a:r>
            <a:r>
              <a:rPr lang="it-IT" sz="1600" dirty="0"/>
              <a:t> out </a:t>
            </a:r>
            <a:r>
              <a:rPr lang="it-IT" sz="1600" dirty="0" smtClean="0"/>
              <a:t> </a:t>
            </a:r>
            <a:r>
              <a:rPr lang="it-IT" sz="1600" dirty="0" err="1" smtClean="0"/>
              <a:t>using</a:t>
            </a:r>
            <a:r>
              <a:rPr lang="it-IT" sz="1600" dirty="0" smtClean="0"/>
              <a:t> GITHUB </a:t>
            </a:r>
            <a:r>
              <a:rPr lang="it-IT" sz="1600" dirty="0" err="1" smtClean="0"/>
              <a:t>during</a:t>
            </a:r>
            <a:r>
              <a:rPr lang="it-IT" sz="1600" dirty="0" smtClean="0"/>
              <a:t> the </a:t>
            </a:r>
            <a:r>
              <a:rPr lang="it-IT" sz="1600" dirty="0" err="1" smtClean="0"/>
              <a:t>entire</a:t>
            </a:r>
            <a:r>
              <a:rPr lang="it-IT" sz="1600" dirty="0" smtClean="0"/>
              <a:t> </a:t>
            </a:r>
            <a:r>
              <a:rPr lang="it-IT" sz="1600" dirty="0" err="1" smtClean="0"/>
              <a:t>lifecycle</a:t>
            </a:r>
            <a:r>
              <a:rPr lang="it-IT" sz="1600" dirty="0" smtClean="0"/>
              <a:t> </a:t>
            </a:r>
            <a:r>
              <a:rPr lang="it-IT" sz="1600" dirty="0" err="1"/>
              <a:t>process</a:t>
            </a:r>
            <a:endParaRPr lang="it-IT" sz="1600" dirty="0"/>
          </a:p>
          <a:p>
            <a:pPr indent="-236901" defTabSz="947607">
              <a:buFont typeface="+mj-lt"/>
              <a:buAutoNum type="arabicPeriod"/>
              <a:defRPr/>
            </a:pPr>
            <a:r>
              <a:rPr lang="it-IT" sz="1600" b="1" dirty="0"/>
              <a:t>Build Automation </a:t>
            </a:r>
            <a:r>
              <a:rPr lang="it-IT" sz="1600" dirty="0" err="1"/>
              <a:t>is</a:t>
            </a:r>
            <a:r>
              <a:rPr lang="it-IT" sz="1600" dirty="0"/>
              <a:t> </a:t>
            </a:r>
            <a:r>
              <a:rPr lang="it-IT" sz="1600" dirty="0" err="1"/>
              <a:t>carried</a:t>
            </a:r>
            <a:r>
              <a:rPr lang="it-IT" sz="1600" dirty="0"/>
              <a:t> out with Eclipse from </a:t>
            </a:r>
            <a:r>
              <a:rPr lang="it-IT" sz="1600" dirty="0" smtClean="0"/>
              <a:t>Development  </a:t>
            </a:r>
            <a:r>
              <a:rPr lang="it-IT" sz="1600" dirty="0"/>
              <a:t>to </a:t>
            </a:r>
            <a:r>
              <a:rPr lang="it-IT" sz="1600" dirty="0" smtClean="0"/>
              <a:t>Integration,</a:t>
            </a:r>
            <a:r>
              <a:rPr lang="it-IT" sz="1600" baseline="0" dirty="0" smtClean="0"/>
              <a:t> and </a:t>
            </a:r>
            <a:r>
              <a:rPr lang="it-IT" sz="1600" dirty="0" err="1" smtClean="0"/>
              <a:t>then</a:t>
            </a:r>
            <a:r>
              <a:rPr lang="it-IT" sz="1600" dirty="0" smtClean="0"/>
              <a:t> </a:t>
            </a:r>
            <a:r>
              <a:rPr lang="it-IT" sz="1600" dirty="0"/>
              <a:t>with </a:t>
            </a:r>
            <a:r>
              <a:rPr lang="it-IT" sz="1600" dirty="0" err="1"/>
              <a:t>Jenkins@openshift</a:t>
            </a:r>
            <a:r>
              <a:rPr lang="it-IT" sz="1600" dirty="0"/>
              <a:t> in </a:t>
            </a:r>
            <a:r>
              <a:rPr lang="it-IT" sz="1600" dirty="0" smtClean="0"/>
              <a:t>the QA </a:t>
            </a:r>
            <a:r>
              <a:rPr lang="it-IT" sz="1600" dirty="0" err="1"/>
              <a:t>environment</a:t>
            </a:r>
            <a:r>
              <a:rPr lang="it-IT" sz="1600" dirty="0"/>
              <a:t> </a:t>
            </a:r>
          </a:p>
          <a:p>
            <a:pPr indent="-236901" defTabSz="947607">
              <a:buFont typeface="+mj-lt"/>
              <a:buAutoNum type="arabicPeriod"/>
              <a:defRPr/>
            </a:pPr>
            <a:r>
              <a:rPr lang="it-IT" sz="1600" b="1" dirty="0"/>
              <a:t>Delivery</a:t>
            </a:r>
            <a:r>
              <a:rPr lang="it-IT" sz="1600" dirty="0"/>
              <a:t> </a:t>
            </a:r>
            <a:r>
              <a:rPr lang="it-IT" sz="1600" dirty="0" err="1"/>
              <a:t>is</a:t>
            </a:r>
            <a:r>
              <a:rPr lang="it-IT" sz="1600" dirty="0"/>
              <a:t> </a:t>
            </a:r>
            <a:r>
              <a:rPr lang="it-IT" sz="1600" dirty="0" err="1"/>
              <a:t>provided</a:t>
            </a:r>
            <a:r>
              <a:rPr lang="it-IT" sz="1600" dirty="0"/>
              <a:t> in the </a:t>
            </a:r>
            <a:r>
              <a:rPr lang="it-IT" sz="1600" dirty="0" err="1"/>
              <a:t>development</a:t>
            </a:r>
            <a:r>
              <a:rPr lang="it-IT" sz="1600" dirty="0"/>
              <a:t> </a:t>
            </a:r>
            <a:r>
              <a:rPr lang="it-IT" sz="1600" dirty="0" err="1"/>
              <a:t>phase</a:t>
            </a:r>
            <a:r>
              <a:rPr lang="it-IT" sz="1600" dirty="0"/>
              <a:t> by an Eclipse IDE, </a:t>
            </a:r>
            <a:r>
              <a:rPr lang="it-IT" sz="1600" dirty="0" err="1" smtClean="0"/>
              <a:t>followed</a:t>
            </a:r>
            <a:r>
              <a:rPr lang="it-IT" sz="1600" dirty="0" smtClean="0"/>
              <a:t> by </a:t>
            </a:r>
            <a:r>
              <a:rPr lang="it-IT" sz="1600" dirty="0" err="1"/>
              <a:t>Docker</a:t>
            </a:r>
            <a:r>
              <a:rPr lang="it-IT" sz="1600" dirty="0"/>
              <a:t> for </a:t>
            </a:r>
            <a:r>
              <a:rPr lang="it-IT" sz="1600" dirty="0" err="1"/>
              <a:t>integration</a:t>
            </a:r>
            <a:r>
              <a:rPr lang="it-IT" sz="1600" dirty="0"/>
              <a:t> and </a:t>
            </a:r>
            <a:r>
              <a:rPr lang="it-IT" sz="1600" dirty="0" smtClean="0"/>
              <a:t>QA, </a:t>
            </a:r>
            <a:r>
              <a:rPr lang="it-IT" sz="1600" dirty="0"/>
              <a:t>and </a:t>
            </a:r>
            <a:r>
              <a:rPr lang="it-IT" sz="1600" dirty="0" err="1" smtClean="0"/>
              <a:t>finally</a:t>
            </a:r>
            <a:r>
              <a:rPr lang="it-IT" sz="1600" dirty="0" smtClean="0"/>
              <a:t>,</a:t>
            </a:r>
            <a:r>
              <a:rPr lang="it-IT" sz="1600" baseline="0" dirty="0" smtClean="0"/>
              <a:t> </a:t>
            </a:r>
            <a:r>
              <a:rPr lang="it-IT" sz="1600" dirty="0" smtClean="0"/>
              <a:t>with </a:t>
            </a:r>
            <a:r>
              <a:rPr lang="it-IT" sz="1600" dirty="0"/>
              <a:t>PWS in production</a:t>
            </a:r>
          </a:p>
          <a:p>
            <a:pPr indent="-236901" defTabSz="947607">
              <a:buFont typeface="+mj-lt"/>
              <a:buAutoNum type="arabicPeriod"/>
              <a:defRPr/>
            </a:pPr>
            <a:r>
              <a:rPr lang="it-IT" sz="1600" b="1" dirty="0" err="1"/>
              <a:t>Backing</a:t>
            </a:r>
            <a:r>
              <a:rPr lang="it-IT" sz="1600" b="1" dirty="0"/>
              <a:t> </a:t>
            </a:r>
            <a:r>
              <a:rPr lang="it-IT" sz="1600" b="1" dirty="0" err="1"/>
              <a:t>services</a:t>
            </a:r>
            <a:r>
              <a:rPr lang="it-IT" sz="1600" b="1" dirty="0"/>
              <a:t> </a:t>
            </a:r>
            <a:r>
              <a:rPr lang="it-IT" sz="1600" dirty="0"/>
              <a:t>are </a:t>
            </a:r>
            <a:r>
              <a:rPr lang="it-IT" sz="1600" dirty="0" err="1"/>
              <a:t>provided</a:t>
            </a:r>
            <a:r>
              <a:rPr lang="it-IT" sz="1600" dirty="0"/>
              <a:t> by </a:t>
            </a:r>
            <a:r>
              <a:rPr lang="it-IT" sz="1600" dirty="0" err="1" smtClean="0"/>
              <a:t>environment-specific</a:t>
            </a:r>
            <a:r>
              <a:rPr lang="it-IT" sz="1600" dirty="0" smtClean="0"/>
              <a:t> </a:t>
            </a:r>
            <a:r>
              <a:rPr lang="it-IT" sz="1600" dirty="0" err="1" smtClean="0"/>
              <a:t>instances</a:t>
            </a:r>
            <a:r>
              <a:rPr lang="it-IT" sz="1600" dirty="0" smtClean="0"/>
              <a:t> </a:t>
            </a:r>
            <a:r>
              <a:rPr lang="it-IT" sz="1600" dirty="0"/>
              <a:t>from </a:t>
            </a:r>
            <a:r>
              <a:rPr lang="it-IT" sz="1600" dirty="0" smtClean="0"/>
              <a:t>the Development </a:t>
            </a:r>
            <a:r>
              <a:rPr lang="it-IT" sz="1600" dirty="0" err="1" smtClean="0"/>
              <a:t>phase</a:t>
            </a:r>
            <a:r>
              <a:rPr lang="it-IT" sz="1600" dirty="0" smtClean="0"/>
              <a:t> to the QA </a:t>
            </a:r>
            <a:r>
              <a:rPr lang="it-IT" sz="1600" dirty="0" err="1" smtClean="0"/>
              <a:t>phase</a:t>
            </a:r>
            <a:r>
              <a:rPr lang="it-IT" sz="1600" dirty="0" smtClean="0"/>
              <a:t>, </a:t>
            </a:r>
            <a:r>
              <a:rPr lang="it-IT" sz="1600" dirty="0"/>
              <a:t>and </a:t>
            </a:r>
            <a:r>
              <a:rPr lang="it-IT" sz="1600" dirty="0" err="1" smtClean="0"/>
              <a:t>finally</a:t>
            </a:r>
            <a:r>
              <a:rPr lang="it-IT" sz="1600" baseline="0" dirty="0" smtClean="0"/>
              <a:t> by the </a:t>
            </a:r>
            <a:r>
              <a:rPr lang="it-IT" sz="1600" dirty="0" smtClean="0"/>
              <a:t>«</a:t>
            </a:r>
            <a:r>
              <a:rPr lang="it-IT" sz="1600" dirty="0" err="1" smtClean="0"/>
              <a:t>as</a:t>
            </a:r>
            <a:r>
              <a:rPr lang="it-IT" sz="1600" dirty="0" smtClean="0"/>
              <a:t>-a-service</a:t>
            </a:r>
            <a:r>
              <a:rPr lang="it-IT" sz="1600" dirty="0"/>
              <a:t>» pattern in production</a:t>
            </a:r>
          </a:p>
          <a:p>
            <a:endParaRPr lang="it-IT"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15</a:t>
            </a:fld>
            <a:endParaRPr lang="it-IT"/>
          </a:p>
        </p:txBody>
      </p:sp>
    </p:spTree>
    <p:extLst>
      <p:ext uri="{BB962C8B-B14F-4D97-AF65-F5344CB8AC3E}">
        <p14:creationId xmlns:p14="http://schemas.microsoft.com/office/powerpoint/2010/main" val="2419196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400" dirty="0"/>
              <a:t>[INTRODUCTION AT THIS PHASE]</a:t>
            </a:r>
          </a:p>
          <a:p>
            <a:r>
              <a:rPr lang="it-IT" sz="1400" dirty="0"/>
              <a:t>Once </a:t>
            </a:r>
            <a:r>
              <a:rPr lang="it-IT" sz="1400" dirty="0" err="1" smtClean="0"/>
              <a:t>we</a:t>
            </a:r>
            <a:r>
              <a:rPr lang="it-IT" sz="1400" dirty="0" smtClean="0"/>
              <a:t> </a:t>
            </a:r>
            <a:r>
              <a:rPr lang="it-IT" sz="1400" dirty="0" err="1" smtClean="0"/>
              <a:t>have</a:t>
            </a:r>
            <a:r>
              <a:rPr lang="it-IT" sz="1400" dirty="0" smtClean="0"/>
              <a:t> </a:t>
            </a:r>
            <a:r>
              <a:rPr lang="it-IT" sz="1400" dirty="0" err="1" smtClean="0"/>
              <a:t>defined</a:t>
            </a:r>
            <a:r>
              <a:rPr lang="it-IT" sz="1400" dirty="0" smtClean="0"/>
              <a:t>  </a:t>
            </a:r>
            <a:r>
              <a:rPr lang="it-IT" sz="1400" dirty="0"/>
              <a:t>the design </a:t>
            </a:r>
            <a:r>
              <a:rPr lang="it-IT" sz="1400" dirty="0" err="1"/>
              <a:t>patterns</a:t>
            </a:r>
            <a:r>
              <a:rPr lang="it-IT" sz="1400" dirty="0"/>
              <a:t> and the </a:t>
            </a:r>
            <a:r>
              <a:rPr lang="it-IT" sz="1400" dirty="0" err="1" smtClean="0"/>
              <a:t>tecnologies</a:t>
            </a:r>
            <a:r>
              <a:rPr lang="it-IT" sz="1400" dirty="0" smtClean="0"/>
              <a:t>, </a:t>
            </a:r>
            <a:r>
              <a:rPr lang="it-IT" sz="1400" dirty="0" err="1"/>
              <a:t>we</a:t>
            </a:r>
            <a:r>
              <a:rPr lang="it-IT" sz="1400" dirty="0"/>
              <a:t> </a:t>
            </a:r>
            <a:r>
              <a:rPr lang="it-IT" sz="1400" dirty="0" err="1" smtClean="0"/>
              <a:t>will</a:t>
            </a:r>
            <a:r>
              <a:rPr lang="it-IT" sz="1400" dirty="0" smtClean="0"/>
              <a:t> be ready to start </a:t>
            </a:r>
            <a:r>
              <a:rPr lang="it-IT" sz="1400" dirty="0"/>
              <a:t>the </a:t>
            </a:r>
            <a:r>
              <a:rPr lang="it-IT" sz="1400" dirty="0" err="1"/>
              <a:t>microservice’s</a:t>
            </a:r>
            <a:r>
              <a:rPr lang="it-IT" sz="1400" dirty="0"/>
              <a:t> </a:t>
            </a:r>
            <a:r>
              <a:rPr lang="it-IT" sz="1400" dirty="0" err="1"/>
              <a:t>development</a:t>
            </a:r>
            <a:r>
              <a:rPr lang="it-IT" sz="1400" dirty="0"/>
              <a:t> </a:t>
            </a:r>
          </a:p>
          <a:p>
            <a:endParaRPr lang="it-IT" sz="1400" dirty="0"/>
          </a:p>
          <a:p>
            <a:r>
              <a:rPr lang="it-IT" sz="1400" dirty="0" err="1" smtClean="0"/>
              <a:t>This</a:t>
            </a:r>
            <a:r>
              <a:rPr lang="it-IT" sz="1400" dirty="0" smtClean="0"/>
              <a:t> </a:t>
            </a:r>
            <a:r>
              <a:rPr lang="it-IT" sz="1400" dirty="0" err="1"/>
              <a:t>is</a:t>
            </a:r>
            <a:r>
              <a:rPr lang="it-IT" sz="1400" dirty="0"/>
              <a:t> the </a:t>
            </a:r>
            <a:r>
              <a:rPr lang="it-IT" sz="1400" dirty="0" err="1"/>
              <a:t>technical</a:t>
            </a:r>
            <a:r>
              <a:rPr lang="it-IT" sz="1400" dirty="0"/>
              <a:t> layout of the service </a:t>
            </a:r>
            <a:r>
              <a:rPr lang="it-IT" sz="1400" dirty="0" err="1"/>
              <a:t>that</a:t>
            </a:r>
            <a:r>
              <a:rPr lang="it-IT" sz="1400" dirty="0"/>
              <a:t> </a:t>
            </a:r>
            <a:r>
              <a:rPr lang="it-IT" sz="1400" dirty="0" err="1"/>
              <a:t>will</a:t>
            </a:r>
            <a:r>
              <a:rPr lang="it-IT" sz="1400" dirty="0"/>
              <a:t> </a:t>
            </a:r>
            <a:r>
              <a:rPr lang="it-IT" sz="1400" dirty="0" err="1"/>
              <a:t>provide</a:t>
            </a:r>
            <a:r>
              <a:rPr lang="it-IT" sz="1400" dirty="0"/>
              <a:t> </a:t>
            </a:r>
            <a:r>
              <a:rPr lang="it-IT" sz="1400" dirty="0" smtClean="0"/>
              <a:t>the booking </a:t>
            </a:r>
            <a:r>
              <a:rPr lang="it-IT" sz="1400" dirty="0" err="1"/>
              <a:t>functions</a:t>
            </a:r>
            <a:r>
              <a:rPr lang="it-IT" sz="1400" dirty="0"/>
              <a:t> of the </a:t>
            </a:r>
            <a:r>
              <a:rPr lang="it-IT" sz="1400" dirty="0" err="1"/>
              <a:t>platform</a:t>
            </a:r>
            <a:r>
              <a:rPr lang="it-IT" sz="1400" dirty="0"/>
              <a:t>. </a:t>
            </a:r>
          </a:p>
          <a:p>
            <a:r>
              <a:rPr lang="it-IT" sz="1400" dirty="0"/>
              <a:t>I </a:t>
            </a:r>
            <a:r>
              <a:rPr lang="it-IT" sz="1400" dirty="0" err="1"/>
              <a:t>will</a:t>
            </a:r>
            <a:r>
              <a:rPr lang="it-IT" sz="1400" dirty="0"/>
              <a:t> focus </a:t>
            </a:r>
            <a:r>
              <a:rPr lang="en-US" sz="1400" dirty="0"/>
              <a:t>the development highlights of </a:t>
            </a:r>
          </a:p>
          <a:p>
            <a:pPr marL="285750" indent="-285750">
              <a:buFont typeface="Arial" pitchFamily="34" charset="0"/>
              <a:buChar char="•"/>
            </a:pPr>
            <a:r>
              <a:rPr lang="en-US" sz="1400" dirty="0"/>
              <a:t>	a database per service architecture</a:t>
            </a:r>
          </a:p>
          <a:p>
            <a:pPr marL="285750" indent="-285750">
              <a:buFont typeface="Arial" pitchFamily="34" charset="0"/>
              <a:buChar char="•"/>
            </a:pPr>
            <a:r>
              <a:rPr lang="en-US" sz="1400" dirty="0"/>
              <a:t>	the implementation of REST API </a:t>
            </a:r>
          </a:p>
          <a:p>
            <a:endParaRPr lang="it-IT" sz="1400" dirty="0" smtClean="0"/>
          </a:p>
          <a:p>
            <a:r>
              <a:rPr lang="it-IT" sz="1400" dirty="0" smtClean="0"/>
              <a:t>The </a:t>
            </a:r>
            <a:r>
              <a:rPr lang="it-IT" sz="1400" dirty="0"/>
              <a:t>blue </a:t>
            </a:r>
            <a:r>
              <a:rPr lang="it-IT" sz="1400" dirty="0" err="1" smtClean="0"/>
              <a:t>shapes</a:t>
            </a:r>
            <a:r>
              <a:rPr lang="it-IT" sz="1400" dirty="0" smtClean="0"/>
              <a:t> </a:t>
            </a:r>
            <a:r>
              <a:rPr lang="it-IT" sz="1400" dirty="0" err="1" smtClean="0"/>
              <a:t>represent</a:t>
            </a:r>
            <a:r>
              <a:rPr lang="it-IT" sz="1400" dirty="0" smtClean="0"/>
              <a:t> </a:t>
            </a:r>
            <a:r>
              <a:rPr lang="it-IT" sz="1400" dirty="0"/>
              <a:t>the core </a:t>
            </a:r>
            <a:r>
              <a:rPr lang="it-IT" sz="1400" dirty="0" err="1" smtClean="0"/>
              <a:t>functionalities</a:t>
            </a:r>
            <a:r>
              <a:rPr lang="it-IT" sz="1400" dirty="0" smtClean="0"/>
              <a:t>  </a:t>
            </a:r>
            <a:r>
              <a:rPr lang="it-IT" sz="1400" dirty="0" err="1"/>
              <a:t>that</a:t>
            </a:r>
            <a:r>
              <a:rPr lang="it-IT" sz="1400" dirty="0"/>
              <a:t> are </a:t>
            </a:r>
            <a:r>
              <a:rPr lang="it-IT" sz="1400" dirty="0" err="1"/>
              <a:t>exposed</a:t>
            </a:r>
            <a:r>
              <a:rPr lang="it-IT" sz="1400" dirty="0"/>
              <a:t> by REST API on the HTTP </a:t>
            </a:r>
            <a:r>
              <a:rPr lang="it-IT" sz="1400" dirty="0" err="1"/>
              <a:t>protocol</a:t>
            </a:r>
            <a:r>
              <a:rPr lang="it-IT" sz="1400" dirty="0"/>
              <a:t>.</a:t>
            </a:r>
          </a:p>
          <a:p>
            <a:r>
              <a:rPr lang="it-IT" sz="1400" dirty="0"/>
              <a:t>The </a:t>
            </a:r>
            <a:r>
              <a:rPr lang="it-IT" sz="1400" dirty="0" err="1"/>
              <a:t>instance</a:t>
            </a:r>
            <a:r>
              <a:rPr lang="it-IT" sz="1400" dirty="0"/>
              <a:t> </a:t>
            </a:r>
            <a:r>
              <a:rPr lang="it-IT" sz="1400" dirty="0" err="1"/>
              <a:t>will</a:t>
            </a:r>
            <a:r>
              <a:rPr lang="it-IT" sz="1400" dirty="0"/>
              <a:t> </a:t>
            </a:r>
            <a:r>
              <a:rPr lang="it-IT" sz="1400" dirty="0" err="1"/>
              <a:t>listen</a:t>
            </a:r>
            <a:r>
              <a:rPr lang="it-IT" sz="1400" dirty="0"/>
              <a:t> to the REST </a:t>
            </a:r>
            <a:r>
              <a:rPr lang="it-IT" sz="1400" dirty="0" err="1"/>
              <a:t>requests</a:t>
            </a:r>
            <a:r>
              <a:rPr lang="it-IT" sz="1400" dirty="0"/>
              <a:t> on the 7111 </a:t>
            </a:r>
            <a:r>
              <a:rPr lang="it-IT" sz="1400" dirty="0" err="1"/>
              <a:t>port</a:t>
            </a:r>
            <a:r>
              <a:rPr lang="it-IT" sz="1400" dirty="0"/>
              <a:t>.</a:t>
            </a:r>
          </a:p>
          <a:p>
            <a:r>
              <a:rPr lang="it-IT" sz="1400" dirty="0"/>
              <a:t>For the </a:t>
            </a:r>
            <a:r>
              <a:rPr lang="it-IT" sz="1400" dirty="0" err="1" smtClean="0"/>
              <a:t>datastore</a:t>
            </a:r>
            <a:r>
              <a:rPr lang="it-IT" sz="1400" dirty="0" smtClean="0"/>
              <a:t>, the </a:t>
            </a:r>
            <a:r>
              <a:rPr lang="it-IT" sz="1400" dirty="0" err="1"/>
              <a:t>invariant</a:t>
            </a:r>
            <a:r>
              <a:rPr lang="it-IT" sz="1400" dirty="0"/>
              <a:t> data </a:t>
            </a:r>
            <a:r>
              <a:rPr lang="it-IT" sz="1400" dirty="0" err="1"/>
              <a:t>access</a:t>
            </a:r>
            <a:r>
              <a:rPr lang="it-IT" sz="1400" dirty="0"/>
              <a:t> </a:t>
            </a:r>
            <a:r>
              <a:rPr lang="it-IT" sz="1400" dirty="0" err="1"/>
              <a:t>implementation</a:t>
            </a:r>
            <a:r>
              <a:rPr lang="it-IT" sz="1400" dirty="0"/>
              <a:t> </a:t>
            </a:r>
            <a:r>
              <a:rPr lang="it-IT" sz="1400" dirty="0" err="1" smtClean="0"/>
              <a:t>will</a:t>
            </a:r>
            <a:r>
              <a:rPr lang="it-IT" sz="1400" dirty="0" smtClean="0"/>
              <a:t> </a:t>
            </a:r>
            <a:r>
              <a:rPr lang="it-IT" sz="1400" dirty="0" err="1" smtClean="0"/>
              <a:t>been</a:t>
            </a:r>
            <a:r>
              <a:rPr lang="it-IT" sz="1400" dirty="0" smtClean="0"/>
              <a:t> </a:t>
            </a:r>
            <a:r>
              <a:rPr lang="it-IT" sz="1400" dirty="0" err="1" smtClean="0"/>
              <a:t>shown</a:t>
            </a:r>
            <a:r>
              <a:rPr lang="it-IT" sz="1400" dirty="0" smtClean="0"/>
              <a:t> </a:t>
            </a:r>
            <a:r>
              <a:rPr lang="it-IT" sz="1400" dirty="0" err="1" smtClean="0"/>
              <a:t>between</a:t>
            </a:r>
            <a:r>
              <a:rPr lang="it-IT" sz="1400" dirty="0" smtClean="0"/>
              <a:t> </a:t>
            </a:r>
          </a:p>
          <a:p>
            <a:pPr marL="285750" indent="-285750">
              <a:buFont typeface="Arial" pitchFamily="34" charset="0"/>
              <a:buChar char="•"/>
            </a:pPr>
            <a:r>
              <a:rPr lang="it-IT" sz="1400" dirty="0" smtClean="0"/>
              <a:t>	an </a:t>
            </a:r>
            <a:r>
              <a:rPr lang="it-IT" sz="1400" dirty="0" err="1" smtClean="0"/>
              <a:t>embedded</a:t>
            </a:r>
            <a:r>
              <a:rPr lang="it-IT" sz="1400" dirty="0" smtClean="0"/>
              <a:t> H2 </a:t>
            </a:r>
            <a:r>
              <a:rPr lang="it-IT" sz="1400" dirty="0" err="1" smtClean="0"/>
              <a:t>stored</a:t>
            </a:r>
            <a:r>
              <a:rPr lang="it-IT" sz="1400" baseline="0" dirty="0" smtClean="0"/>
              <a:t> </a:t>
            </a:r>
            <a:r>
              <a:rPr lang="it-IT" sz="1400" dirty="0" smtClean="0"/>
              <a:t>in a</a:t>
            </a:r>
            <a:r>
              <a:rPr lang="it-IT" sz="1400" baseline="0" dirty="0" smtClean="0"/>
              <a:t> </a:t>
            </a:r>
            <a:r>
              <a:rPr lang="it-IT" sz="1400" dirty="0" err="1" smtClean="0"/>
              <a:t>memory</a:t>
            </a:r>
            <a:r>
              <a:rPr lang="it-IT" sz="1400" dirty="0" smtClean="0"/>
              <a:t> database </a:t>
            </a:r>
            <a:r>
              <a:rPr lang="it-IT" sz="1400" dirty="0" err="1" smtClean="0"/>
              <a:t>instance</a:t>
            </a:r>
            <a:r>
              <a:rPr lang="it-IT" sz="1400" dirty="0" smtClean="0"/>
              <a:t> </a:t>
            </a:r>
          </a:p>
          <a:p>
            <a:pPr marL="285750" indent="-285750">
              <a:buFont typeface="Arial" pitchFamily="34" charset="0"/>
              <a:buChar char="•"/>
            </a:pPr>
            <a:r>
              <a:rPr lang="it-IT" sz="1400" dirty="0" smtClean="0"/>
              <a:t>	and a </a:t>
            </a:r>
            <a:r>
              <a:rPr lang="it-IT" sz="1400" dirty="0"/>
              <a:t>standard </a:t>
            </a:r>
            <a:r>
              <a:rPr lang="it-IT" sz="1400" dirty="0" err="1"/>
              <a:t>MySql</a:t>
            </a:r>
            <a:r>
              <a:rPr lang="it-IT" sz="1400" dirty="0"/>
              <a:t> server </a:t>
            </a:r>
            <a:r>
              <a:rPr lang="it-IT" sz="1400" dirty="0" err="1"/>
              <a:t>instance</a:t>
            </a:r>
            <a:r>
              <a:rPr lang="it-IT" sz="1400" dirty="0"/>
              <a:t>.</a:t>
            </a:r>
          </a:p>
          <a:p>
            <a:pPr defTabSz="947607">
              <a:defRPr/>
            </a:pPr>
            <a:endParaRPr lang="it-IT" sz="1400" dirty="0"/>
          </a:p>
          <a:p>
            <a:endParaRPr lang="it-IT" dirty="0"/>
          </a:p>
          <a:p>
            <a:endParaRPr lang="it-IT" dirty="0"/>
          </a:p>
          <a:p>
            <a:r>
              <a:rPr lang="en-US" dirty="0" smtClean="0"/>
              <a:t/>
            </a:r>
            <a:br>
              <a:rPr lang="en-US" dirty="0" smtClean="0"/>
            </a:b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16</a:t>
            </a:fld>
            <a:endParaRPr lang="it-IT"/>
          </a:p>
        </p:txBody>
      </p:sp>
    </p:spTree>
    <p:extLst>
      <p:ext uri="{BB962C8B-B14F-4D97-AF65-F5344CB8AC3E}">
        <p14:creationId xmlns:p14="http://schemas.microsoft.com/office/powerpoint/2010/main" val="40901877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a:t>These</a:t>
            </a:r>
            <a:r>
              <a:rPr lang="it-IT" sz="2000" dirty="0"/>
              <a:t> are the </a:t>
            </a:r>
            <a:r>
              <a:rPr lang="it-IT" sz="2000" dirty="0" err="1"/>
              <a:t>development</a:t>
            </a:r>
            <a:r>
              <a:rPr lang="it-IT" sz="2000" dirty="0"/>
              <a:t> </a:t>
            </a:r>
            <a:r>
              <a:rPr lang="it-IT" sz="2000" dirty="0" err="1"/>
              <a:t>dependencies</a:t>
            </a:r>
            <a:r>
              <a:rPr lang="it-IT" sz="2000" dirty="0"/>
              <a:t> </a:t>
            </a:r>
            <a:r>
              <a:rPr lang="it-IT" sz="2000" dirty="0" err="1"/>
              <a:t>declared</a:t>
            </a:r>
            <a:r>
              <a:rPr lang="it-IT" sz="2000" dirty="0"/>
              <a:t> inside the </a:t>
            </a:r>
            <a:r>
              <a:rPr lang="it-IT" sz="2000" dirty="0" err="1"/>
              <a:t>maven</a:t>
            </a:r>
            <a:r>
              <a:rPr lang="it-IT" sz="2000" dirty="0"/>
              <a:t> </a:t>
            </a:r>
            <a:r>
              <a:rPr lang="it-IT" sz="2000" dirty="0" err="1"/>
              <a:t>descriptor</a:t>
            </a:r>
            <a:endParaRPr lang="it-IT" sz="2000" dirty="0"/>
          </a:p>
          <a:p>
            <a:endParaRPr lang="it-IT" sz="2000" strike="sng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17</a:t>
            </a:fld>
            <a:endParaRPr lang="it-IT"/>
          </a:p>
        </p:txBody>
      </p:sp>
    </p:spTree>
    <p:extLst>
      <p:ext uri="{BB962C8B-B14F-4D97-AF65-F5344CB8AC3E}">
        <p14:creationId xmlns:p14="http://schemas.microsoft.com/office/powerpoint/2010/main" val="21455165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Pictured</a:t>
            </a:r>
            <a:r>
              <a:rPr lang="it-IT" sz="2000" dirty="0" smtClean="0"/>
              <a:t> </a:t>
            </a:r>
            <a:r>
              <a:rPr lang="it-IT" sz="2000" dirty="0" err="1" smtClean="0"/>
              <a:t>above</a:t>
            </a:r>
            <a:r>
              <a:rPr lang="it-IT" sz="2000" dirty="0" smtClean="0"/>
              <a:t> </a:t>
            </a:r>
            <a:r>
              <a:rPr lang="it-IT" sz="2000" baseline="0" dirty="0" smtClean="0"/>
              <a:t>the microservices package </a:t>
            </a:r>
            <a:r>
              <a:rPr lang="it-IT" sz="2000" baseline="0" dirty="0" err="1" smtClean="0"/>
              <a:t>details</a:t>
            </a:r>
            <a:endParaRPr lang="it-IT" sz="20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it-IT" sz="2000" strike="noStrike" baseline="0" dirty="0" smtClean="0"/>
              <a:t>In the </a:t>
            </a:r>
            <a:r>
              <a:rPr lang="it-IT" sz="2000" strike="noStrike" baseline="0" dirty="0" err="1" smtClean="0"/>
              <a:t>root</a:t>
            </a:r>
            <a:r>
              <a:rPr lang="it-IT" sz="2000" strike="noStrike" baseline="0" dirty="0" smtClean="0"/>
              <a:t> package the Spring </a:t>
            </a:r>
            <a:r>
              <a:rPr lang="it-IT" sz="2000" strike="noStrike" baseline="0" dirty="0" err="1" smtClean="0"/>
              <a:t>Boot</a:t>
            </a:r>
            <a:r>
              <a:rPr lang="it-IT" sz="2000" strike="noStrike" baseline="0" dirty="0" smtClean="0"/>
              <a:t> </a:t>
            </a:r>
            <a:r>
              <a:rPr lang="it-IT" sz="2000" strike="noStrike" baseline="0" dirty="0" err="1" smtClean="0"/>
              <a:t>Main</a:t>
            </a:r>
            <a:r>
              <a:rPr lang="it-IT" sz="2000" strike="noStrike" baseline="0" dirty="0" smtClean="0"/>
              <a:t> </a:t>
            </a:r>
            <a:r>
              <a:rPr lang="it-IT" sz="2000" strike="noStrike" baseline="0" dirty="0" err="1" smtClean="0"/>
              <a:t>class</a:t>
            </a:r>
            <a:r>
              <a:rPr lang="it-IT" sz="2000" strike="noStrike" baseline="0" dirty="0" smtClean="0"/>
              <a:t> </a:t>
            </a:r>
            <a:r>
              <a:rPr lang="it-IT" sz="2000" strike="noStrike" baseline="0" dirty="0" err="1" smtClean="0"/>
              <a:t>has</a:t>
            </a:r>
            <a:r>
              <a:rPr lang="it-IT" sz="2000" strike="noStrike" baseline="0" dirty="0" smtClean="0"/>
              <a:t> </a:t>
            </a:r>
            <a:r>
              <a:rPr lang="it-IT" sz="2000" strike="noStrike" baseline="0" dirty="0" err="1" smtClean="0"/>
              <a:t>been</a:t>
            </a:r>
            <a:r>
              <a:rPr lang="it-IT" sz="2000" strike="noStrike" baseline="0" dirty="0" smtClean="0"/>
              <a:t> </a:t>
            </a:r>
            <a:r>
              <a:rPr lang="it-IT" sz="2000" strike="noStrike" baseline="0" dirty="0" err="1" smtClean="0"/>
              <a:t>implemented</a:t>
            </a:r>
            <a:r>
              <a:rPr lang="it-IT" sz="2000" strike="noStrike" baseline="0" dirty="0" smtClean="0"/>
              <a:t> </a:t>
            </a:r>
          </a:p>
        </p:txBody>
      </p:sp>
      <p:sp>
        <p:nvSpPr>
          <p:cNvPr id="4" name="Segnaposto numero diapositiva 3"/>
          <p:cNvSpPr>
            <a:spLocks noGrp="1"/>
          </p:cNvSpPr>
          <p:nvPr>
            <p:ph type="sldNum" sz="quarter" idx="10"/>
          </p:nvPr>
        </p:nvSpPr>
        <p:spPr/>
        <p:txBody>
          <a:bodyPr/>
          <a:lstStyle/>
          <a:p>
            <a:fld id="{44F0E428-D64A-4531-B5D1-9866DFCF1707}" type="slidenum">
              <a:rPr lang="it-IT" smtClean="0"/>
              <a:t>18</a:t>
            </a:fld>
            <a:endParaRPr lang="it-IT"/>
          </a:p>
        </p:txBody>
      </p:sp>
    </p:spTree>
    <p:extLst>
      <p:ext uri="{BB962C8B-B14F-4D97-AF65-F5344CB8AC3E}">
        <p14:creationId xmlns:p14="http://schemas.microsoft.com/office/powerpoint/2010/main" val="4097296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baseline="0" dirty="0" err="1" smtClean="0"/>
              <a:t>Pictured</a:t>
            </a:r>
            <a:r>
              <a:rPr lang="it-IT" sz="2000" baseline="0" dirty="0" smtClean="0"/>
              <a:t> </a:t>
            </a:r>
            <a:r>
              <a:rPr lang="it-IT" sz="2000" baseline="0" dirty="0" err="1" smtClean="0"/>
              <a:t>above</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of the </a:t>
            </a:r>
            <a:r>
              <a:rPr lang="it-IT" sz="2000" baseline="0" dirty="0" err="1" smtClean="0"/>
              <a:t>rest</a:t>
            </a:r>
            <a:r>
              <a:rPr lang="it-IT" sz="2000" baseline="0" dirty="0" smtClean="0"/>
              <a:t> controller </a:t>
            </a:r>
            <a:r>
              <a:rPr lang="it-IT" sz="2000" baseline="0" dirty="0" err="1" smtClean="0"/>
              <a:t>implementation</a:t>
            </a:r>
            <a:r>
              <a:rPr lang="it-IT" sz="2000" baseline="0" dirty="0" smtClean="0"/>
              <a:t>.</a:t>
            </a:r>
          </a:p>
          <a:p>
            <a:r>
              <a:rPr lang="it-IT" sz="2000" baseline="0" dirty="0" err="1" smtClean="0"/>
              <a:t>It</a:t>
            </a:r>
            <a:r>
              <a:rPr lang="it-IT" sz="2000" baseline="0" dirty="0" smtClean="0"/>
              <a:t> </a:t>
            </a:r>
            <a:r>
              <a:rPr lang="it-IT" sz="2000" baseline="0" dirty="0" err="1" smtClean="0"/>
              <a:t>represents</a:t>
            </a:r>
            <a:r>
              <a:rPr lang="it-IT" sz="2000" baseline="0" dirty="0" smtClean="0"/>
              <a:t> the API </a:t>
            </a:r>
            <a:r>
              <a:rPr lang="it-IT" sz="2000" baseline="0" dirty="0" err="1" smtClean="0"/>
              <a:t>provided</a:t>
            </a:r>
            <a:r>
              <a:rPr lang="it-IT" sz="2000" baseline="0" dirty="0" smtClean="0"/>
              <a:t> by </a:t>
            </a:r>
            <a:r>
              <a:rPr lang="it-IT" sz="2000" baseline="0" dirty="0" err="1" smtClean="0"/>
              <a:t>this</a:t>
            </a:r>
            <a:r>
              <a:rPr lang="it-IT" sz="2000" baseline="0" dirty="0" smtClean="0"/>
              <a:t> service.</a:t>
            </a:r>
          </a:p>
          <a:p>
            <a:r>
              <a:rPr lang="it-IT" sz="2000" strike="noStrike" dirty="0" err="1" smtClean="0"/>
              <a:t>As</a:t>
            </a:r>
            <a:r>
              <a:rPr lang="it-IT" sz="2000" strike="noStrike" dirty="0" smtClean="0"/>
              <a:t> </a:t>
            </a:r>
            <a:r>
              <a:rPr lang="it-IT" sz="2000" strike="noStrike" dirty="0" err="1" smtClean="0"/>
              <a:t>shown</a:t>
            </a:r>
            <a:r>
              <a:rPr lang="it-IT" sz="2000" strike="noStrike" dirty="0" smtClean="0"/>
              <a:t> </a:t>
            </a:r>
            <a:r>
              <a:rPr lang="it-IT" sz="2000" strike="noStrike" dirty="0" err="1" smtClean="0"/>
              <a:t>it</a:t>
            </a:r>
            <a:r>
              <a:rPr lang="it-IT" sz="2000" strike="noStrike" dirty="0" smtClean="0"/>
              <a:t> </a:t>
            </a:r>
            <a:r>
              <a:rPr lang="it-IT" sz="2000" strike="noStrike" dirty="0" err="1" smtClean="0"/>
              <a:t>uses</a:t>
            </a:r>
            <a:r>
              <a:rPr lang="it-IT" sz="2000" strike="noStrike" dirty="0" smtClean="0"/>
              <a:t> the data </a:t>
            </a:r>
            <a:r>
              <a:rPr lang="it-IT" sz="2000" strike="noStrike" dirty="0" err="1" smtClean="0"/>
              <a:t>access</a:t>
            </a:r>
            <a:r>
              <a:rPr lang="it-IT" sz="2000" strike="noStrike" dirty="0" smtClean="0"/>
              <a:t> </a:t>
            </a:r>
            <a:r>
              <a:rPr lang="it-IT" sz="2000" strike="noStrike" dirty="0" err="1" smtClean="0"/>
              <a:t>method</a:t>
            </a:r>
            <a:r>
              <a:rPr lang="it-IT" sz="2000" strike="noStrike" dirty="0" smtClean="0"/>
              <a:t> </a:t>
            </a:r>
            <a:r>
              <a:rPr lang="it-IT" sz="2000" strike="noStrike" dirty="0" err="1" smtClean="0"/>
              <a:t>provided</a:t>
            </a:r>
            <a:r>
              <a:rPr lang="it-IT" sz="2000" strike="noStrike" dirty="0" smtClean="0"/>
              <a:t> by the JPA </a:t>
            </a:r>
            <a:r>
              <a:rPr lang="it-IT" sz="2000" strike="noStrike" dirty="0" err="1" smtClean="0"/>
              <a:t>repositories</a:t>
            </a:r>
            <a:r>
              <a:rPr lang="it-IT" sz="2000" strike="noStrike" dirty="0" smtClean="0"/>
              <a:t>.</a:t>
            </a:r>
          </a:p>
          <a:p>
            <a:endParaRPr lang="it-IT" sz="2000" strike="sng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19</a:t>
            </a:fld>
            <a:endParaRPr lang="it-IT"/>
          </a:p>
        </p:txBody>
      </p:sp>
    </p:spTree>
    <p:extLst>
      <p:ext uri="{BB962C8B-B14F-4D97-AF65-F5344CB8AC3E}">
        <p14:creationId xmlns:p14="http://schemas.microsoft.com/office/powerpoint/2010/main" val="1542738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2</a:t>
            </a:fld>
            <a:endParaRPr lang="it-IT"/>
          </a:p>
        </p:txBody>
      </p:sp>
    </p:spTree>
    <p:extLst>
      <p:ext uri="{BB962C8B-B14F-4D97-AF65-F5344CB8AC3E}">
        <p14:creationId xmlns:p14="http://schemas.microsoft.com/office/powerpoint/2010/main" val="41425867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The database binding </a:t>
            </a:r>
            <a:r>
              <a:rPr lang="it-IT" sz="2000" dirty="0" err="1" smtClean="0"/>
              <a:t>is</a:t>
            </a:r>
            <a:r>
              <a:rPr lang="it-IT" sz="2000" dirty="0" smtClean="0"/>
              <a:t> </a:t>
            </a:r>
            <a:r>
              <a:rPr lang="it-IT" sz="2000" dirty="0" err="1" smtClean="0"/>
              <a:t>provided</a:t>
            </a:r>
            <a:r>
              <a:rPr lang="it-IT" sz="2000" dirty="0" smtClean="0"/>
              <a:t> by a </a:t>
            </a:r>
            <a:r>
              <a:rPr lang="it-IT" sz="2000" dirty="0" err="1" smtClean="0"/>
              <a:t>declarative</a:t>
            </a:r>
            <a:r>
              <a:rPr lang="it-IT" sz="2000" dirty="0" smtClean="0"/>
              <a:t> </a:t>
            </a:r>
            <a:r>
              <a:rPr lang="it-IT" sz="2000" dirty="0" err="1" smtClean="0"/>
              <a:t>approach</a:t>
            </a:r>
            <a:r>
              <a:rPr lang="it-IT" sz="2000" dirty="0" smtClean="0"/>
              <a:t> with </a:t>
            </a:r>
            <a:r>
              <a:rPr lang="it-IT" sz="2000" dirty="0" err="1" smtClean="0"/>
              <a:t>two</a:t>
            </a:r>
            <a:r>
              <a:rPr lang="it-IT" sz="2000" dirty="0" smtClean="0"/>
              <a:t> </a:t>
            </a:r>
            <a:r>
              <a:rPr lang="it-IT" sz="2000" dirty="0" err="1" smtClean="0"/>
              <a:t>specialized</a:t>
            </a:r>
            <a:r>
              <a:rPr lang="it-IT" sz="2000" dirty="0" smtClean="0"/>
              <a:t> .</a:t>
            </a:r>
            <a:r>
              <a:rPr lang="it-IT" sz="2000" dirty="0" err="1" smtClean="0"/>
              <a:t>properties</a:t>
            </a:r>
            <a:r>
              <a:rPr lang="it-IT" sz="2000" dirty="0" smtClean="0"/>
              <a:t> </a:t>
            </a:r>
            <a:r>
              <a:rPr lang="it-IT" sz="2000" dirty="0" err="1" smtClean="0"/>
              <a:t>files</a:t>
            </a:r>
            <a:r>
              <a:rPr lang="it-IT" sz="2000" dirty="0" smtClean="0"/>
              <a:t> for H2 and </a:t>
            </a:r>
            <a:r>
              <a:rPr lang="it-IT" sz="2000" dirty="0" err="1" smtClean="0"/>
              <a:t>MySql</a:t>
            </a:r>
            <a:r>
              <a:rPr lang="it-IT" sz="2000" dirty="0" smtClean="0"/>
              <a:t> </a:t>
            </a:r>
          </a:p>
          <a:p>
            <a:endParaRPr lang="it-IT" sz="2000" dirty="0" smtClean="0"/>
          </a:p>
          <a:p>
            <a:r>
              <a:rPr lang="it-IT" sz="2000" dirty="0" err="1" smtClean="0"/>
              <a:t>This</a:t>
            </a:r>
            <a:r>
              <a:rPr lang="it-IT" sz="2000" dirty="0" smtClean="0"/>
              <a:t> shows </a:t>
            </a:r>
            <a:r>
              <a:rPr lang="it-IT" sz="2000" dirty="0" err="1" smtClean="0"/>
              <a:t>also</a:t>
            </a:r>
            <a:r>
              <a:rPr lang="it-IT" sz="2000" baseline="0" dirty="0" smtClean="0"/>
              <a:t> </a:t>
            </a:r>
            <a:r>
              <a:rPr lang="it-IT" sz="2000" baseline="0" dirty="0" err="1" smtClean="0"/>
              <a:t>that</a:t>
            </a:r>
            <a:r>
              <a:rPr lang="it-IT" sz="2000" baseline="0" dirty="0" smtClean="0"/>
              <a:t> </a:t>
            </a:r>
            <a:r>
              <a:rPr lang="it-IT" sz="2000" baseline="0" dirty="0" err="1" smtClean="0"/>
              <a:t>we</a:t>
            </a:r>
            <a:r>
              <a:rPr lang="it-IT" sz="2000" baseline="0" dirty="0" smtClean="0"/>
              <a:t> are </a:t>
            </a:r>
            <a:r>
              <a:rPr lang="it-IT" sz="2000" baseline="0" dirty="0" err="1" smtClean="0"/>
              <a:t>adopting</a:t>
            </a:r>
            <a:r>
              <a:rPr lang="it-IT" sz="2000" baseline="0" dirty="0" smtClean="0"/>
              <a:t> the</a:t>
            </a:r>
            <a:r>
              <a:rPr lang="it-IT" sz="2000" dirty="0" smtClean="0"/>
              <a:t> «schema per service» pattern</a:t>
            </a:r>
          </a:p>
          <a:p>
            <a:endParaRPr lang="it-IT" sz="2000" dirty="0" smtClean="0"/>
          </a:p>
          <a:p>
            <a:pPr defTabSz="947607">
              <a:defRPr/>
            </a:pPr>
            <a:r>
              <a:rPr lang="it-IT" sz="2000" strike="noStrike" dirty="0"/>
              <a:t>In the </a:t>
            </a:r>
            <a:r>
              <a:rPr lang="it-IT" sz="2000" strike="noStrike" dirty="0" smtClean="0"/>
              <a:t>demo, the </a:t>
            </a:r>
            <a:r>
              <a:rPr lang="it-IT" sz="2000" strike="noStrike" dirty="0" err="1"/>
              <a:t>invariant</a:t>
            </a:r>
            <a:r>
              <a:rPr lang="it-IT" sz="2000" strike="noStrike" dirty="0"/>
              <a:t> </a:t>
            </a:r>
            <a:r>
              <a:rPr lang="it-IT" sz="2000" strike="noStrike" dirty="0" err="1"/>
              <a:t>access</a:t>
            </a:r>
            <a:r>
              <a:rPr lang="it-IT" sz="2000" strike="noStrike" dirty="0"/>
              <a:t> </a:t>
            </a:r>
            <a:r>
              <a:rPr lang="it-IT" sz="2000" strike="noStrike" dirty="0" err="1"/>
              <a:t>implementation</a:t>
            </a:r>
            <a:r>
              <a:rPr lang="it-IT" sz="2000" strike="noStrike" dirty="0"/>
              <a:t> of the </a:t>
            </a:r>
            <a:r>
              <a:rPr lang="it-IT" sz="2000" strike="noStrike" dirty="0" err="1"/>
              <a:t>two</a:t>
            </a:r>
            <a:r>
              <a:rPr lang="it-IT" sz="2000" strike="noStrike" dirty="0"/>
              <a:t> database </a:t>
            </a:r>
            <a:r>
              <a:rPr lang="it-IT" sz="2000" strike="noStrike" dirty="0" err="1" smtClean="0"/>
              <a:t>engines</a:t>
            </a:r>
            <a:r>
              <a:rPr lang="it-IT" sz="2000" strike="noStrike" dirty="0" smtClean="0"/>
              <a:t> </a:t>
            </a:r>
            <a:r>
              <a:rPr lang="it-IT" sz="2000" strike="noStrike" dirty="0" err="1" smtClean="0"/>
              <a:t>will</a:t>
            </a:r>
            <a:r>
              <a:rPr lang="it-IT" sz="2000" strike="noStrike" dirty="0" smtClean="0"/>
              <a:t> be </a:t>
            </a:r>
            <a:r>
              <a:rPr lang="it-IT" sz="2000" strike="noStrike" dirty="0" err="1" smtClean="0"/>
              <a:t>shown</a:t>
            </a:r>
            <a:r>
              <a:rPr lang="it-IT" sz="2000" strike="noStrike" dirty="0" smtClean="0"/>
              <a:t>.</a:t>
            </a:r>
            <a:endParaRPr lang="it-IT" sz="2000" strike="noStrike" dirty="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20</a:t>
            </a:fld>
            <a:endParaRPr lang="it-IT"/>
          </a:p>
        </p:txBody>
      </p:sp>
    </p:spTree>
    <p:extLst>
      <p:ext uri="{BB962C8B-B14F-4D97-AF65-F5344CB8AC3E}">
        <p14:creationId xmlns:p14="http://schemas.microsoft.com/office/powerpoint/2010/main" val="12114761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[VELOCE]</a:t>
            </a:r>
          </a:p>
          <a:p>
            <a:r>
              <a:rPr lang="it-IT" sz="2000" dirty="0" smtClean="0"/>
              <a:t>The </a:t>
            </a:r>
            <a:r>
              <a:rPr lang="it-IT" sz="2000" dirty="0" err="1" smtClean="0"/>
              <a:t>following</a:t>
            </a:r>
            <a:r>
              <a:rPr lang="it-IT" sz="2000" dirty="0" smtClean="0"/>
              <a:t> </a:t>
            </a:r>
            <a:r>
              <a:rPr lang="it-IT" sz="2000" dirty="0" err="1" smtClean="0"/>
              <a:t>three</a:t>
            </a:r>
            <a:r>
              <a:rPr lang="it-IT" sz="2000" dirty="0" smtClean="0"/>
              <a:t> </a:t>
            </a:r>
            <a:r>
              <a:rPr lang="it-IT" sz="2000" dirty="0" err="1" smtClean="0"/>
              <a:t>slides</a:t>
            </a:r>
            <a:r>
              <a:rPr lang="it-IT" sz="2000" dirty="0" smtClean="0"/>
              <a:t> show some </a:t>
            </a:r>
            <a:r>
              <a:rPr lang="it-IT" sz="2000" dirty="0" err="1" smtClean="0"/>
              <a:t>evidence</a:t>
            </a:r>
            <a:r>
              <a:rPr lang="it-IT" sz="2000" baseline="0" dirty="0" smtClean="0"/>
              <a:t> of </a:t>
            </a:r>
            <a:r>
              <a:rPr lang="it-IT" sz="2000" dirty="0" smtClean="0"/>
              <a:t>the start</a:t>
            </a:r>
            <a:r>
              <a:rPr lang="it-IT" sz="2000" baseline="0" dirty="0" smtClean="0"/>
              <a:t> up </a:t>
            </a:r>
            <a:r>
              <a:rPr lang="it-IT" sz="2000" baseline="0" dirty="0" err="1" smtClean="0"/>
              <a:t>process</a:t>
            </a:r>
            <a:endParaRPr lang="it-IT" sz="2000" dirty="0" smtClean="0"/>
          </a:p>
          <a:p>
            <a:endParaRPr lang="it-IT" sz="2000" baseline="0" dirty="0" smtClean="0"/>
          </a:p>
          <a:p>
            <a:r>
              <a:rPr lang="it-IT" sz="2000" baseline="0" dirty="0" err="1" smtClean="0"/>
              <a:t>We</a:t>
            </a:r>
            <a:r>
              <a:rPr lang="it-IT" sz="2000" baseline="0" dirty="0" smtClean="0"/>
              <a:t> can </a:t>
            </a:r>
            <a:r>
              <a:rPr lang="it-IT" sz="2000" baseline="0" dirty="0" err="1" smtClean="0"/>
              <a:t>see</a:t>
            </a:r>
            <a:r>
              <a:rPr lang="it-IT" sz="2000" baseline="0" dirty="0" smtClean="0"/>
              <a:t> the </a:t>
            </a:r>
            <a:r>
              <a:rPr lang="it-IT" sz="2000" baseline="0" dirty="0" err="1" smtClean="0"/>
              <a:t>details</a:t>
            </a:r>
            <a:r>
              <a:rPr lang="it-IT" sz="2000" baseline="0" dirty="0" smtClean="0"/>
              <a:t> </a:t>
            </a:r>
            <a:r>
              <a:rPr lang="it-IT" sz="2000" baseline="0" dirty="0" err="1" smtClean="0"/>
              <a:t>about</a:t>
            </a:r>
            <a:r>
              <a:rPr lang="it-IT" sz="2000" baseline="0" dirty="0" smtClean="0"/>
              <a:t> the </a:t>
            </a:r>
            <a:r>
              <a:rPr lang="it-IT" sz="2000" baseline="0" dirty="0" err="1" smtClean="0"/>
              <a:t>booting</a:t>
            </a:r>
            <a:r>
              <a:rPr lang="it-IT" sz="2000" baseline="0" dirty="0" smtClean="0"/>
              <a:t> </a:t>
            </a:r>
            <a:r>
              <a:rPr lang="it-IT" sz="2000" baseline="0" dirty="0" err="1" smtClean="0"/>
              <a:t>process</a:t>
            </a:r>
            <a:r>
              <a:rPr lang="it-IT" sz="2000" baseline="0" dirty="0" smtClean="0"/>
              <a:t> of the web container</a:t>
            </a:r>
          </a:p>
          <a:p>
            <a:endParaRPr lang="it-IT" sz="2000" baseline="0" dirty="0" smtClean="0"/>
          </a:p>
          <a:p>
            <a:r>
              <a:rPr lang="it-IT" sz="2000" baseline="0" dirty="0" smtClean="0"/>
              <a:t>And </a:t>
            </a:r>
            <a:r>
              <a:rPr lang="it-IT" sz="2000" baseline="0" dirty="0" err="1" smtClean="0"/>
              <a:t>those</a:t>
            </a:r>
            <a:r>
              <a:rPr lang="it-IT" sz="2000" baseline="0" dirty="0" smtClean="0"/>
              <a:t> </a:t>
            </a:r>
            <a:r>
              <a:rPr lang="it-IT" sz="2000" baseline="0" dirty="0" err="1" smtClean="0"/>
              <a:t>regarding</a:t>
            </a:r>
            <a:r>
              <a:rPr lang="it-IT" sz="2000" baseline="0" dirty="0" smtClean="0"/>
              <a:t> the </a:t>
            </a:r>
            <a:r>
              <a:rPr lang="it-IT" sz="2000" baseline="0" dirty="0" err="1" smtClean="0"/>
              <a:t>Flyway</a:t>
            </a:r>
            <a:r>
              <a:rPr lang="it-IT" sz="2000" baseline="0" dirty="0" smtClean="0"/>
              <a:t> database </a:t>
            </a:r>
            <a:r>
              <a:rPr lang="it-IT" sz="2000" baseline="0" dirty="0" err="1" smtClean="0"/>
              <a:t>migration</a:t>
            </a:r>
            <a:r>
              <a:rPr lang="it-IT" sz="2000" baseline="0" dirty="0" smtClean="0"/>
              <a:t> </a:t>
            </a:r>
            <a:r>
              <a:rPr lang="it-IT" sz="2000" baseline="0" dirty="0" err="1" smtClean="0"/>
              <a:t>tool</a:t>
            </a:r>
            <a:r>
              <a:rPr lang="it-IT" sz="2000" baseline="0" dirty="0" smtClean="0"/>
              <a:t>  </a:t>
            </a:r>
          </a:p>
        </p:txBody>
      </p:sp>
      <p:sp>
        <p:nvSpPr>
          <p:cNvPr id="4" name="Segnaposto numero diapositiva 3"/>
          <p:cNvSpPr>
            <a:spLocks noGrp="1"/>
          </p:cNvSpPr>
          <p:nvPr>
            <p:ph type="sldNum" sz="quarter" idx="10"/>
          </p:nvPr>
        </p:nvSpPr>
        <p:spPr/>
        <p:txBody>
          <a:bodyPr/>
          <a:lstStyle/>
          <a:p>
            <a:fld id="{44F0E428-D64A-4531-B5D1-9866DFCF1707}" type="slidenum">
              <a:rPr lang="it-IT" smtClean="0"/>
              <a:t>21</a:t>
            </a:fld>
            <a:endParaRPr lang="it-IT"/>
          </a:p>
        </p:txBody>
      </p:sp>
    </p:spTree>
    <p:extLst>
      <p:ext uri="{BB962C8B-B14F-4D97-AF65-F5344CB8AC3E}">
        <p14:creationId xmlns:p14="http://schemas.microsoft.com/office/powerpoint/2010/main" val="8237752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it-IT" sz="2000" dirty="0" smtClean="0"/>
              <a:t>[VELOCE]</a:t>
            </a:r>
          </a:p>
          <a:p>
            <a:r>
              <a:rPr lang="it-IT" sz="2000" dirty="0" err="1" smtClean="0"/>
              <a:t>Pictured</a:t>
            </a:r>
            <a:r>
              <a:rPr lang="it-IT" sz="2000" dirty="0" smtClean="0"/>
              <a:t> </a:t>
            </a:r>
            <a:r>
              <a:rPr lang="it-IT" sz="2000" dirty="0" err="1" smtClean="0"/>
              <a:t>above</a:t>
            </a:r>
            <a:r>
              <a:rPr lang="it-IT" sz="2000" baseline="0" dirty="0" smtClean="0"/>
              <a:t> are the REST </a:t>
            </a:r>
            <a:r>
              <a:rPr lang="it-IT" sz="2000" baseline="0" dirty="0" err="1" smtClean="0"/>
              <a:t>methods</a:t>
            </a:r>
            <a:r>
              <a:rPr lang="it-IT" sz="2000" baseline="0" dirty="0" smtClean="0"/>
              <a:t> </a:t>
            </a:r>
            <a:r>
              <a:rPr lang="it-IT" sz="2000" baseline="0" dirty="0" err="1" smtClean="0"/>
              <a:t>that</a:t>
            </a:r>
            <a:r>
              <a:rPr lang="it-IT" sz="2000" baseline="0" dirty="0" smtClean="0"/>
              <a:t> </a:t>
            </a:r>
            <a:r>
              <a:rPr lang="it-IT" sz="2000" baseline="0" dirty="0" err="1" smtClean="0"/>
              <a:t>achieve</a:t>
            </a:r>
            <a:r>
              <a:rPr lang="it-IT" sz="2000" baseline="0" dirty="0" smtClean="0"/>
              <a:t> the API of the service</a:t>
            </a:r>
          </a:p>
          <a:p>
            <a:r>
              <a:rPr lang="it-IT" sz="2000" strike="sngStrike" baseline="0" dirty="0" smtClean="0"/>
              <a:t> </a:t>
            </a:r>
            <a:endParaRPr lang="it-IT" sz="2000" strike="sng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22</a:t>
            </a:fld>
            <a:endParaRPr lang="it-IT"/>
          </a:p>
        </p:txBody>
      </p:sp>
    </p:spTree>
    <p:extLst>
      <p:ext uri="{BB962C8B-B14F-4D97-AF65-F5344CB8AC3E}">
        <p14:creationId xmlns:p14="http://schemas.microsoft.com/office/powerpoint/2010/main" val="24672355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Then</a:t>
            </a:r>
            <a:r>
              <a:rPr lang="it-IT" sz="2000" dirty="0" smtClean="0"/>
              <a:t> </a:t>
            </a:r>
            <a:r>
              <a:rPr lang="it-IT" sz="2000" dirty="0" err="1" smtClean="0"/>
              <a:t>we</a:t>
            </a:r>
            <a:r>
              <a:rPr lang="it-IT" sz="2000" dirty="0" smtClean="0"/>
              <a:t> can </a:t>
            </a:r>
            <a:r>
              <a:rPr lang="it-IT" sz="2000" baseline="0" dirty="0" err="1" smtClean="0"/>
              <a:t>we</a:t>
            </a:r>
            <a:r>
              <a:rPr lang="it-IT" sz="2000" baseline="0" dirty="0" smtClean="0"/>
              <a:t> can </a:t>
            </a:r>
            <a:r>
              <a:rPr lang="it-IT" sz="2000" baseline="0" dirty="0" err="1" smtClean="0"/>
              <a:t>see</a:t>
            </a:r>
            <a:r>
              <a:rPr lang="it-IT" sz="2000" baseline="0" dirty="0" smtClean="0"/>
              <a:t>:</a:t>
            </a:r>
          </a:p>
          <a:p>
            <a:pPr marL="236901" indent="-236901">
              <a:buAutoNum type="arabicParenR"/>
            </a:pPr>
            <a:r>
              <a:rPr lang="it-IT" sz="2000" baseline="0" dirty="0" smtClean="0"/>
              <a:t>Some </a:t>
            </a:r>
            <a:r>
              <a:rPr lang="it-IT" sz="2000" baseline="0" dirty="0" err="1" smtClean="0"/>
              <a:t>useful</a:t>
            </a:r>
            <a:r>
              <a:rPr lang="it-IT" sz="2000" baseline="0" dirty="0" smtClean="0"/>
              <a:t> </a:t>
            </a:r>
            <a:r>
              <a:rPr lang="it-IT" sz="2000" baseline="0" dirty="0" err="1" smtClean="0"/>
              <a:t>enviroment</a:t>
            </a:r>
            <a:r>
              <a:rPr lang="it-IT" sz="2000" baseline="0" dirty="0" smtClean="0"/>
              <a:t> </a:t>
            </a:r>
            <a:r>
              <a:rPr lang="it-IT" sz="2000" baseline="0" dirty="0" err="1" smtClean="0"/>
              <a:t>endpoint</a:t>
            </a:r>
            <a:r>
              <a:rPr lang="it-IT" sz="2000" baseline="0" dirty="0" smtClean="0"/>
              <a:t> </a:t>
            </a:r>
            <a:r>
              <a:rPr lang="it-IT" sz="2000" baseline="0" dirty="0" err="1" smtClean="0"/>
              <a:t>provided</a:t>
            </a:r>
            <a:r>
              <a:rPr lang="it-IT" sz="2000" baseline="0" dirty="0" smtClean="0"/>
              <a:t> by Spring </a:t>
            </a:r>
            <a:r>
              <a:rPr lang="it-IT" sz="2000" baseline="0" dirty="0" err="1" smtClean="0"/>
              <a:t>Boot</a:t>
            </a:r>
            <a:endParaRPr lang="it-IT" sz="2000" baseline="0" dirty="0" smtClean="0"/>
          </a:p>
          <a:p>
            <a:pPr marL="236901" indent="-236901">
              <a:buAutoNum type="arabicParenR"/>
            </a:pPr>
            <a:r>
              <a:rPr lang="it-IT" sz="2000" baseline="0" dirty="0" smtClean="0"/>
              <a:t>The </a:t>
            </a:r>
            <a:r>
              <a:rPr lang="it-IT" sz="2000" baseline="0" dirty="0" err="1" smtClean="0"/>
              <a:t>details</a:t>
            </a:r>
            <a:r>
              <a:rPr lang="it-IT" sz="2000" baseline="0" dirty="0" smtClean="0"/>
              <a:t> </a:t>
            </a:r>
            <a:r>
              <a:rPr lang="it-IT" sz="2000" baseline="0" dirty="0" err="1" smtClean="0"/>
              <a:t>about</a:t>
            </a:r>
            <a:r>
              <a:rPr lang="it-IT" sz="2000" baseline="0" dirty="0" smtClean="0"/>
              <a:t> </a:t>
            </a:r>
            <a:r>
              <a:rPr lang="it-IT" sz="2000" baseline="0" dirty="0" err="1" smtClean="0"/>
              <a:t>starting</a:t>
            </a:r>
            <a:r>
              <a:rPr lang="it-IT" sz="2000" baseline="0" dirty="0" smtClean="0"/>
              <a:t> up the web container  </a:t>
            </a:r>
          </a:p>
          <a:p>
            <a:pPr marL="236901" indent="-236901">
              <a:buAutoNum type="arabicParenR"/>
            </a:pPr>
            <a:r>
              <a:rPr lang="it-IT" sz="2000" baseline="0" dirty="0" smtClean="0"/>
              <a:t>The </a:t>
            </a:r>
            <a:r>
              <a:rPr lang="it-IT" sz="2000" baseline="0" dirty="0" err="1" smtClean="0"/>
              <a:t>datasource</a:t>
            </a:r>
            <a:r>
              <a:rPr lang="it-IT" sz="2000" baseline="0" dirty="0" smtClean="0"/>
              <a:t> connection   </a:t>
            </a:r>
          </a:p>
          <a:p>
            <a:pPr marL="236901" indent="-236901">
              <a:buAutoNum type="arabicParenR"/>
            </a:pPr>
            <a:r>
              <a:rPr lang="it-IT" sz="2000" baseline="0" dirty="0" err="1" smtClean="0"/>
              <a:t>Finally</a:t>
            </a:r>
            <a:r>
              <a:rPr lang="it-IT" sz="2000" baseline="0" dirty="0" smtClean="0"/>
              <a:t>, the </a:t>
            </a:r>
            <a:r>
              <a:rPr lang="it-IT" sz="2000" baseline="0" dirty="0" err="1" smtClean="0"/>
              <a:t>details</a:t>
            </a:r>
            <a:r>
              <a:rPr lang="it-IT" sz="2000" baseline="0" dirty="0" smtClean="0"/>
              <a:t> </a:t>
            </a:r>
            <a:r>
              <a:rPr lang="it-IT" sz="2000" baseline="0" dirty="0" err="1" smtClean="0"/>
              <a:t>about</a:t>
            </a:r>
            <a:r>
              <a:rPr lang="it-IT" sz="2000" baseline="0" dirty="0" smtClean="0"/>
              <a:t>  the </a:t>
            </a:r>
            <a:r>
              <a:rPr lang="it-IT" sz="2000" baseline="0" dirty="0" err="1" smtClean="0"/>
              <a:t>correct</a:t>
            </a:r>
            <a:r>
              <a:rPr lang="it-IT" sz="2000" baseline="0" dirty="0" smtClean="0"/>
              <a:t> start up of </a:t>
            </a:r>
            <a:r>
              <a:rPr lang="it-IT" sz="2000" baseline="0" dirty="0" err="1" smtClean="0"/>
              <a:t>this</a:t>
            </a:r>
            <a:r>
              <a:rPr lang="it-IT" sz="2000" baseline="0" dirty="0" smtClean="0"/>
              <a:t> </a:t>
            </a:r>
            <a:r>
              <a:rPr lang="it-IT" sz="2000" baseline="0" dirty="0" err="1" smtClean="0"/>
              <a:t>spring</a:t>
            </a:r>
            <a:r>
              <a:rPr lang="it-IT" sz="2000" baseline="0" dirty="0" smtClean="0"/>
              <a:t> </a:t>
            </a:r>
            <a:r>
              <a:rPr lang="it-IT" sz="2000" baseline="0" dirty="0" err="1" smtClean="0"/>
              <a:t>boot</a:t>
            </a:r>
            <a:r>
              <a:rPr lang="it-IT" sz="2000" baseline="0" dirty="0" smtClean="0"/>
              <a:t> </a:t>
            </a:r>
            <a:r>
              <a:rPr lang="it-IT" sz="2000" baseline="0" dirty="0" err="1" smtClean="0"/>
              <a:t>application</a:t>
            </a:r>
            <a:r>
              <a:rPr lang="it-IT" sz="2000" baseline="0" dirty="0" smtClean="0"/>
              <a:t>  </a:t>
            </a:r>
            <a:endParaRPr lang="it-IT" sz="2000"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23</a:t>
            </a:fld>
            <a:endParaRPr lang="it-IT"/>
          </a:p>
        </p:txBody>
      </p:sp>
    </p:spTree>
    <p:extLst>
      <p:ext uri="{BB962C8B-B14F-4D97-AF65-F5344CB8AC3E}">
        <p14:creationId xmlns:p14="http://schemas.microsoft.com/office/powerpoint/2010/main" val="1970116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baseline="0" dirty="0" smtClean="0"/>
              <a:t>In the </a:t>
            </a:r>
            <a:r>
              <a:rPr lang="it-IT" sz="1800" baseline="0" dirty="0" err="1" smtClean="0"/>
              <a:t>lifecycle</a:t>
            </a:r>
            <a:r>
              <a:rPr lang="it-IT" sz="1800" baseline="0" dirty="0" smtClean="0"/>
              <a:t> </a:t>
            </a:r>
            <a:r>
              <a:rPr lang="it-IT" sz="1800" baseline="0" dirty="0" err="1" smtClean="0"/>
              <a:t>process</a:t>
            </a:r>
            <a:r>
              <a:rPr lang="it-IT" sz="1800" baseline="0" dirty="0" smtClean="0"/>
              <a:t>, </a:t>
            </a:r>
            <a:r>
              <a:rPr lang="it-IT" sz="1800" baseline="0" dirty="0" err="1" smtClean="0"/>
              <a:t>integration</a:t>
            </a:r>
            <a:r>
              <a:rPr lang="it-IT" sz="1800" baseline="0" dirty="0" smtClean="0"/>
              <a:t> </a:t>
            </a:r>
            <a:r>
              <a:rPr lang="it-IT" sz="1800" baseline="0" dirty="0" err="1" smtClean="0"/>
              <a:t>takes</a:t>
            </a:r>
            <a:r>
              <a:rPr lang="it-IT" sz="1800" baseline="0" dirty="0" smtClean="0"/>
              <a:t> </a:t>
            </a:r>
            <a:r>
              <a:rPr lang="it-IT" sz="1800" baseline="0" dirty="0" err="1" smtClean="0"/>
              <a:t>place</a:t>
            </a:r>
            <a:r>
              <a:rPr lang="it-IT" sz="1800" baseline="0" dirty="0" smtClean="0"/>
              <a:t> </a:t>
            </a:r>
            <a:r>
              <a:rPr lang="it-IT" sz="1800" baseline="0" dirty="0" err="1" smtClean="0"/>
              <a:t>after</a:t>
            </a:r>
            <a:r>
              <a:rPr lang="it-IT" sz="1800" baseline="0" dirty="0" smtClean="0"/>
              <a:t>  </a:t>
            </a:r>
            <a:r>
              <a:rPr lang="it-IT" sz="1800" baseline="0" dirty="0" err="1" smtClean="0"/>
              <a:t>development</a:t>
            </a:r>
            <a:r>
              <a:rPr lang="it-IT" sz="1800" baseline="0" dirty="0" smtClean="0"/>
              <a:t>.</a:t>
            </a:r>
          </a:p>
          <a:p>
            <a:r>
              <a:rPr lang="it-IT" sz="1800" strike="noStrike" baseline="0" dirty="0" smtClean="0"/>
              <a:t>In a </a:t>
            </a:r>
            <a:r>
              <a:rPr lang="it-IT" sz="1800" strike="noStrike" baseline="0" dirty="0" err="1" smtClean="0"/>
              <a:t>microservices-based</a:t>
            </a:r>
            <a:r>
              <a:rPr lang="it-IT" sz="1800" strike="noStrike" baseline="0" dirty="0" smtClean="0"/>
              <a:t>  </a:t>
            </a:r>
            <a:r>
              <a:rPr lang="it-IT" sz="1800" strike="noStrike" baseline="0" dirty="0" err="1" smtClean="0"/>
              <a:t>architecture</a:t>
            </a:r>
            <a:r>
              <a:rPr lang="it-IT" sz="1800" strike="noStrike" baseline="0" dirty="0" smtClean="0"/>
              <a:t>, the </a:t>
            </a:r>
            <a:r>
              <a:rPr lang="it-IT" sz="1800" strike="noStrike" baseline="0" dirty="0" err="1" smtClean="0"/>
              <a:t>integration</a:t>
            </a:r>
            <a:r>
              <a:rPr lang="it-IT" sz="1800" strike="noStrike" baseline="0" dirty="0" smtClean="0"/>
              <a:t> test of </a:t>
            </a:r>
            <a:r>
              <a:rPr lang="it-IT" sz="1800" strike="noStrike" baseline="0" dirty="0" err="1" smtClean="0"/>
              <a:t>each</a:t>
            </a:r>
            <a:r>
              <a:rPr lang="it-IT" sz="1800" strike="noStrike" baseline="0" dirty="0" smtClean="0"/>
              <a:t> component </a:t>
            </a:r>
            <a:r>
              <a:rPr lang="it-IT" sz="1800" strike="noStrike" baseline="0" dirty="0" err="1" smtClean="0"/>
              <a:t>should</a:t>
            </a:r>
            <a:r>
              <a:rPr lang="it-IT" sz="1800" strike="noStrike" baseline="0" dirty="0" smtClean="0"/>
              <a:t> be </a:t>
            </a:r>
            <a:r>
              <a:rPr lang="it-IT" sz="1800" strike="noStrike" baseline="0" dirty="0" err="1" smtClean="0"/>
              <a:t>performed</a:t>
            </a:r>
            <a:r>
              <a:rPr lang="it-IT" sz="1800" strike="noStrike" baseline="0" dirty="0" smtClean="0"/>
              <a:t> and </a:t>
            </a:r>
            <a:r>
              <a:rPr lang="it-IT" sz="1800" strike="noStrike" baseline="0" dirty="0" err="1" smtClean="0"/>
              <a:t>considered</a:t>
            </a:r>
            <a:r>
              <a:rPr lang="it-IT" sz="1800" strike="noStrike" baseline="0" dirty="0" smtClean="0"/>
              <a:t> in light of the </a:t>
            </a:r>
            <a:r>
              <a:rPr lang="it-IT" sz="1800" strike="noStrike" baseline="0" dirty="0" err="1" smtClean="0"/>
              <a:t>other</a:t>
            </a:r>
            <a:r>
              <a:rPr lang="it-IT" sz="1800" strike="noStrike" baseline="0" dirty="0" smtClean="0"/>
              <a:t> </a:t>
            </a:r>
            <a:r>
              <a:rPr lang="it-IT" sz="1800" strike="noStrike" baseline="0" dirty="0" err="1" smtClean="0"/>
              <a:t>components</a:t>
            </a:r>
            <a:r>
              <a:rPr lang="it-IT" sz="1800" strike="noStrike" baseline="0" dirty="0" smtClean="0"/>
              <a:t> of the </a:t>
            </a:r>
            <a:r>
              <a:rPr lang="it-IT" sz="1800" strike="noStrike" baseline="0" dirty="0" err="1" smtClean="0"/>
              <a:t>system</a:t>
            </a:r>
            <a:r>
              <a:rPr lang="it-IT" sz="1800" strike="noStrike" baseline="0" dirty="0" smtClean="0"/>
              <a:t>.</a:t>
            </a:r>
          </a:p>
          <a:p>
            <a:endParaRPr lang="it-IT" sz="1800" baseline="0" dirty="0" smtClean="0"/>
          </a:p>
          <a:p>
            <a:r>
              <a:rPr lang="it-IT" sz="1800" baseline="0" dirty="0" smtClean="0"/>
              <a:t>In </a:t>
            </a:r>
            <a:r>
              <a:rPr lang="it-IT" sz="1800" baseline="0" dirty="0" err="1" smtClean="0"/>
              <a:t>this</a:t>
            </a:r>
            <a:r>
              <a:rPr lang="it-IT" sz="1800" baseline="0" dirty="0" smtClean="0"/>
              <a:t> </a:t>
            </a:r>
            <a:r>
              <a:rPr lang="it-IT" sz="1800" baseline="0" dirty="0" err="1" smtClean="0"/>
              <a:t>context</a:t>
            </a:r>
            <a:r>
              <a:rPr lang="it-IT" sz="1800" baseline="0" dirty="0" smtClean="0"/>
              <a:t>, </a:t>
            </a:r>
            <a:r>
              <a:rPr lang="it-IT" sz="1800" baseline="0" dirty="0" err="1" smtClean="0"/>
              <a:t>Docker</a:t>
            </a:r>
            <a:r>
              <a:rPr lang="it-IT" sz="1800" baseline="0" dirty="0" smtClean="0"/>
              <a:t> </a:t>
            </a:r>
            <a:r>
              <a:rPr lang="it-IT" sz="1800" baseline="0" dirty="0" err="1" smtClean="0"/>
              <a:t>could</a:t>
            </a:r>
            <a:r>
              <a:rPr lang="it-IT" sz="1800" baseline="0" dirty="0" smtClean="0"/>
              <a:t> be the right </a:t>
            </a:r>
            <a:r>
              <a:rPr lang="it-IT" sz="1800" baseline="0" dirty="0" err="1" smtClean="0"/>
              <a:t>choice</a:t>
            </a:r>
            <a:r>
              <a:rPr lang="it-IT" sz="1800" baseline="0" dirty="0" smtClean="0"/>
              <a:t>.</a:t>
            </a:r>
          </a:p>
          <a:p>
            <a:r>
              <a:rPr lang="it-IT" sz="1800" baseline="0" dirty="0" smtClean="0"/>
              <a:t>In </a:t>
            </a:r>
            <a:r>
              <a:rPr lang="it-IT" sz="1800" baseline="0" dirty="0" err="1" smtClean="0"/>
              <a:t>fact</a:t>
            </a:r>
            <a:r>
              <a:rPr lang="it-IT" sz="1800" baseline="0" dirty="0" smtClean="0"/>
              <a:t>, </a:t>
            </a:r>
            <a:r>
              <a:rPr lang="it-IT" sz="1800" baseline="0" dirty="0" err="1" smtClean="0"/>
              <a:t>Docker</a:t>
            </a:r>
            <a:r>
              <a:rPr lang="it-IT" sz="1800" baseline="0" dirty="0" smtClean="0"/>
              <a:t> </a:t>
            </a:r>
            <a:r>
              <a:rPr lang="it-IT" sz="1800" baseline="0" dirty="0" err="1" smtClean="0"/>
              <a:t>naturally</a:t>
            </a:r>
            <a:r>
              <a:rPr lang="it-IT" sz="1800" baseline="0" dirty="0" smtClean="0"/>
              <a:t> </a:t>
            </a:r>
            <a:r>
              <a:rPr lang="it-IT" sz="1800" baseline="0" dirty="0" err="1" smtClean="0"/>
              <a:t>provides</a:t>
            </a:r>
            <a:r>
              <a:rPr lang="it-IT" sz="1800" baseline="0" dirty="0" smtClean="0"/>
              <a:t> a full </a:t>
            </a:r>
            <a:r>
              <a:rPr lang="it-IT" sz="1800" baseline="0" dirty="0" err="1" smtClean="0"/>
              <a:t>catalog</a:t>
            </a:r>
            <a:r>
              <a:rPr lang="it-IT" sz="1800" baseline="0" dirty="0" smtClean="0"/>
              <a:t> of </a:t>
            </a:r>
            <a:r>
              <a:rPr lang="it-IT" sz="1800" baseline="0" dirty="0" err="1" smtClean="0"/>
              <a:t>every</a:t>
            </a:r>
            <a:r>
              <a:rPr lang="it-IT" sz="1800" baseline="0" dirty="0" smtClean="0"/>
              <a:t> </a:t>
            </a:r>
            <a:r>
              <a:rPr lang="it-IT" sz="1800" baseline="0" dirty="0" err="1" smtClean="0"/>
              <a:t>version</a:t>
            </a:r>
            <a:r>
              <a:rPr lang="it-IT" sz="1800" baseline="0" dirty="0" smtClean="0"/>
              <a:t> of the </a:t>
            </a:r>
            <a:r>
              <a:rPr lang="it-IT" sz="1800" baseline="0" dirty="0" err="1" smtClean="0"/>
              <a:t>microservices</a:t>
            </a:r>
            <a:r>
              <a:rPr lang="it-IT" sz="1800" baseline="0" dirty="0" smtClean="0"/>
              <a:t> </a:t>
            </a:r>
            <a:r>
              <a:rPr lang="it-IT" sz="1800" baseline="0" dirty="0" err="1" smtClean="0"/>
              <a:t>foundation</a:t>
            </a:r>
            <a:r>
              <a:rPr lang="it-IT" sz="1800" baseline="0" dirty="0" smtClean="0"/>
              <a:t> baseline and a </a:t>
            </a:r>
            <a:r>
              <a:rPr lang="it-IT" sz="1800" baseline="0" dirty="0" err="1" smtClean="0"/>
              <a:t>simple</a:t>
            </a:r>
            <a:r>
              <a:rPr lang="it-IT" sz="1800" baseline="0" dirty="0" smtClean="0"/>
              <a:t> way to run </a:t>
            </a:r>
            <a:r>
              <a:rPr lang="it-IT" sz="1800" baseline="0" dirty="0" err="1" smtClean="0"/>
              <a:t>each</a:t>
            </a:r>
            <a:r>
              <a:rPr lang="it-IT" sz="1800" baseline="0" dirty="0" smtClean="0"/>
              <a:t> service in a self-</a:t>
            </a:r>
            <a:r>
              <a:rPr lang="it-IT" sz="1800" baseline="0" dirty="0" err="1" smtClean="0"/>
              <a:t>contained</a:t>
            </a:r>
            <a:r>
              <a:rPr lang="it-IT" sz="1800" baseline="0" dirty="0" smtClean="0"/>
              <a:t> way</a:t>
            </a:r>
            <a:endParaRPr lang="en-US" sz="1800" strike="sngStrike" dirty="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24</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25</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26</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t>In order to run this </a:t>
            </a:r>
            <a:r>
              <a:rPr lang="en-US" sz="2000" dirty="0" err="1" smtClean="0"/>
              <a:t>microservice</a:t>
            </a:r>
            <a:r>
              <a:rPr lang="en-US" sz="2000" dirty="0" smtClean="0"/>
              <a:t> inside a </a:t>
            </a:r>
            <a:r>
              <a:rPr lang="en-US" sz="2000" dirty="0" err="1" smtClean="0"/>
              <a:t>Docker</a:t>
            </a:r>
            <a:r>
              <a:rPr lang="en-US" sz="2000" dirty="0" smtClean="0"/>
              <a:t> container, we need to build an image containing the OS,</a:t>
            </a:r>
            <a:r>
              <a:rPr lang="en-US" sz="2000" baseline="0" dirty="0" smtClean="0"/>
              <a:t> and then </a:t>
            </a:r>
            <a:r>
              <a:rPr lang="en-US" sz="2000" dirty="0" smtClean="0"/>
              <a:t>JAR file and Java runtime.</a:t>
            </a:r>
          </a:p>
          <a:p>
            <a:endParaRPr lang="en-US" sz="2000" dirty="0" smtClean="0"/>
          </a:p>
          <a:p>
            <a:r>
              <a:rPr lang="en-US" sz="2000" dirty="0" smtClean="0"/>
              <a:t>Once we have built the </a:t>
            </a:r>
            <a:r>
              <a:rPr lang="en-US" sz="2000" u="none" dirty="0" smtClean="0"/>
              <a:t>S</a:t>
            </a:r>
            <a:r>
              <a:rPr lang="en-US" sz="2000" dirty="0" smtClean="0"/>
              <a:t>pring </a:t>
            </a:r>
            <a:r>
              <a:rPr lang="en-US" sz="2000" dirty="0"/>
              <a:t>Boot </a:t>
            </a:r>
            <a:r>
              <a:rPr lang="en-US" sz="2000" dirty="0" smtClean="0"/>
              <a:t>self-contained </a:t>
            </a:r>
            <a:r>
              <a:rPr lang="en-US" sz="2000" dirty="0"/>
              <a:t>executable </a:t>
            </a:r>
            <a:r>
              <a:rPr lang="en-US" sz="2000" dirty="0" smtClean="0"/>
              <a:t>JAR, we need</a:t>
            </a:r>
            <a:r>
              <a:rPr lang="en-US" sz="2000" baseline="0" dirty="0" smtClean="0"/>
              <a:t> to transform it into a </a:t>
            </a:r>
            <a:r>
              <a:rPr lang="en-US" sz="2000" baseline="0" dirty="0" err="1" smtClean="0"/>
              <a:t>Docker</a:t>
            </a:r>
            <a:r>
              <a:rPr lang="en-US" sz="2000" baseline="0" dirty="0" smtClean="0"/>
              <a:t> image.</a:t>
            </a:r>
          </a:p>
          <a:p>
            <a:r>
              <a:rPr lang="en-US" sz="2000" baseline="0" dirty="0" smtClean="0"/>
              <a:t>[NEXT]</a:t>
            </a:r>
          </a:p>
          <a:p>
            <a:endParaRPr lang="en-US" sz="2000" dirty="0" smtClean="0"/>
          </a:p>
          <a:p>
            <a:r>
              <a:rPr lang="en-US" sz="2000" dirty="0" smtClean="0"/>
              <a:t>Next, we start the integration test by running all the corresponding</a:t>
            </a:r>
            <a:r>
              <a:rPr lang="en-US" sz="2000" baseline="0" dirty="0" smtClean="0"/>
              <a:t> </a:t>
            </a:r>
            <a:r>
              <a:rPr lang="en-US" sz="2000" baseline="0" dirty="0" err="1" smtClean="0"/>
              <a:t>microservices</a:t>
            </a:r>
            <a:r>
              <a:rPr lang="en-US" sz="2000" baseline="0" dirty="0" smtClean="0"/>
              <a:t> </a:t>
            </a:r>
            <a:r>
              <a:rPr lang="en-US" sz="2000" dirty="0" err="1" smtClean="0"/>
              <a:t>docker</a:t>
            </a:r>
            <a:r>
              <a:rPr lang="en-US" sz="2000" dirty="0" smtClean="0"/>
              <a:t> containers  </a:t>
            </a:r>
          </a:p>
          <a:p>
            <a:endParaRPr lang="en-US" sz="2000" dirty="0"/>
          </a:p>
          <a:p>
            <a:endParaRPr lang="en-US" sz="2000" dirty="0" smtClean="0"/>
          </a:p>
          <a:p>
            <a:endParaRPr lang="en-US" sz="2000" dirty="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27</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000" dirty="0" err="1" smtClean="0"/>
              <a:t>This</a:t>
            </a:r>
            <a:r>
              <a:rPr lang="it-IT" sz="2000" dirty="0" smtClean="0"/>
              <a:t> </a:t>
            </a:r>
            <a:r>
              <a:rPr lang="it-IT" sz="2000" dirty="0" err="1" smtClean="0"/>
              <a:t>sequence</a:t>
            </a:r>
            <a:r>
              <a:rPr lang="it-IT" sz="2000" baseline="0" dirty="0" smtClean="0"/>
              <a:t> </a:t>
            </a:r>
            <a:r>
              <a:rPr lang="it-IT" sz="2000" baseline="0" dirty="0" err="1" smtClean="0"/>
              <a:t>diagram</a:t>
            </a:r>
            <a:r>
              <a:rPr lang="it-IT" sz="2000" baseline="0" dirty="0" smtClean="0"/>
              <a:t> </a:t>
            </a:r>
            <a:r>
              <a:rPr lang="it-IT" sz="2000" baseline="0" dirty="0" err="1" smtClean="0"/>
              <a:t>describes</a:t>
            </a:r>
            <a:r>
              <a:rPr lang="it-IT" sz="2000" baseline="0" dirty="0" smtClean="0"/>
              <a:t> the </a:t>
            </a:r>
            <a:r>
              <a:rPr lang="it-IT" sz="2000" baseline="0" dirty="0" err="1" smtClean="0"/>
              <a:t>established</a:t>
            </a:r>
            <a:r>
              <a:rPr lang="it-IT" sz="2000" baseline="0" dirty="0" smtClean="0"/>
              <a:t> </a:t>
            </a:r>
            <a:r>
              <a:rPr lang="it-IT" sz="2000" baseline="0" dirty="0" err="1" smtClean="0"/>
              <a:t>interactions</a:t>
            </a:r>
            <a:r>
              <a:rPr lang="it-IT" sz="2000" baseline="0" dirty="0" smtClean="0"/>
              <a:t> </a:t>
            </a:r>
            <a:r>
              <a:rPr lang="it-IT" sz="2000" baseline="0" dirty="0" err="1" smtClean="0"/>
              <a:t>during</a:t>
            </a:r>
            <a:r>
              <a:rPr lang="it-IT" sz="2000" baseline="0" dirty="0" smtClean="0"/>
              <a:t> the </a:t>
            </a:r>
            <a:r>
              <a:rPr lang="it-IT" sz="2000" baseline="0" dirty="0" err="1" smtClean="0"/>
              <a:t>integration</a:t>
            </a:r>
            <a:r>
              <a:rPr lang="it-IT" sz="2000" baseline="0" dirty="0" smtClean="0"/>
              <a:t> test </a:t>
            </a:r>
            <a:r>
              <a:rPr lang="it-IT" sz="2000" baseline="0" dirty="0" err="1" smtClean="0"/>
              <a:t>phase</a:t>
            </a:r>
            <a:endParaRPr lang="it-IT" sz="2000" baseline="0" dirty="0" smtClean="0"/>
          </a:p>
          <a:p>
            <a:pPr defTabSz="947607">
              <a:defRPr/>
            </a:pPr>
            <a:endParaRPr lang="it-IT" sz="2000" dirty="0" smtClean="0"/>
          </a:p>
          <a:p>
            <a:pPr defTabSz="947607">
              <a:defRPr/>
            </a:pPr>
            <a:r>
              <a:rPr lang="it-IT" sz="2000" strike="noStrike" dirty="0" smtClean="0"/>
              <a:t>Once </a:t>
            </a:r>
            <a:r>
              <a:rPr lang="it-IT" sz="2000" strike="noStrike" dirty="0" err="1" smtClean="0"/>
              <a:t>each</a:t>
            </a:r>
            <a:r>
              <a:rPr lang="it-IT" sz="2000" strike="noStrike" baseline="0" dirty="0" smtClean="0"/>
              <a:t> </a:t>
            </a:r>
            <a:r>
              <a:rPr lang="it-IT" sz="2000" strike="noStrike" baseline="0" dirty="0" err="1" smtClean="0"/>
              <a:t>developer</a:t>
            </a:r>
            <a:r>
              <a:rPr lang="it-IT" sz="2000" strike="noStrike" baseline="0" dirty="0" smtClean="0"/>
              <a:t> </a:t>
            </a:r>
            <a:r>
              <a:rPr lang="it-IT" sz="2000" strike="noStrike" baseline="0" dirty="0" err="1" smtClean="0"/>
              <a:t>has</a:t>
            </a:r>
            <a:r>
              <a:rPr lang="it-IT" sz="2000" strike="noStrike" baseline="0" dirty="0" smtClean="0"/>
              <a:t> </a:t>
            </a:r>
            <a:r>
              <a:rPr lang="it-IT" sz="2000" strike="noStrike" baseline="0" dirty="0" err="1" smtClean="0"/>
              <a:t>finished</a:t>
            </a:r>
            <a:r>
              <a:rPr lang="it-IT" sz="2000" strike="noStrike" baseline="0" dirty="0" smtClean="0"/>
              <a:t> </a:t>
            </a:r>
            <a:r>
              <a:rPr lang="it-IT" sz="2000" strike="noStrike" baseline="0" dirty="0" err="1" smtClean="0"/>
              <a:t>each</a:t>
            </a:r>
            <a:r>
              <a:rPr lang="it-IT" sz="2000" strike="noStrike" baseline="0" dirty="0" smtClean="0"/>
              <a:t> </a:t>
            </a:r>
            <a:r>
              <a:rPr lang="it-IT" sz="2000" strike="noStrike" baseline="0" dirty="0" err="1" smtClean="0"/>
              <a:t>unit</a:t>
            </a:r>
            <a:r>
              <a:rPr lang="it-IT" sz="2000" strike="noStrike" baseline="0" dirty="0" smtClean="0"/>
              <a:t> test task, </a:t>
            </a:r>
          </a:p>
          <a:p>
            <a:pPr defTabSz="947607">
              <a:defRPr/>
            </a:pPr>
            <a:r>
              <a:rPr lang="it-IT" sz="2000" strike="noStrike" baseline="0" dirty="0" smtClean="0"/>
              <a:t>the team leader(</a:t>
            </a:r>
            <a:r>
              <a:rPr lang="it-IT" sz="2000" strike="noStrike" baseline="0" dirty="0" err="1" smtClean="0"/>
              <a:t>commit</a:t>
            </a:r>
            <a:r>
              <a:rPr lang="it-IT" sz="2000" strike="noStrike" baseline="0" dirty="0" smtClean="0"/>
              <a:t> master) </a:t>
            </a:r>
            <a:r>
              <a:rPr lang="it-IT" sz="2000" strike="noStrike" baseline="0" dirty="0" err="1" smtClean="0"/>
              <a:t>will</a:t>
            </a:r>
            <a:r>
              <a:rPr lang="it-IT" sz="2000" strike="noStrike" baseline="0" dirty="0" smtClean="0"/>
              <a:t> integrate </a:t>
            </a:r>
            <a:r>
              <a:rPr lang="it-IT" sz="2000" strike="noStrike" baseline="0" dirty="0" err="1" smtClean="0"/>
              <a:t>all</a:t>
            </a:r>
            <a:r>
              <a:rPr lang="it-IT" sz="2000" strike="noStrike" baseline="0" dirty="0" smtClean="0"/>
              <a:t> the code </a:t>
            </a:r>
            <a:r>
              <a:rPr lang="it-IT" sz="2000" strike="noStrike" baseline="0" dirty="0" err="1" smtClean="0"/>
              <a:t>into</a:t>
            </a:r>
            <a:r>
              <a:rPr lang="it-IT" sz="2000" strike="noStrike" baseline="0" dirty="0" smtClean="0"/>
              <a:t> an </a:t>
            </a:r>
            <a:r>
              <a:rPr lang="it-IT" sz="2000" strike="noStrike" baseline="0" dirty="0" err="1" smtClean="0"/>
              <a:t>integration</a:t>
            </a:r>
            <a:r>
              <a:rPr lang="it-IT" sz="2000" strike="noStrike" baseline="0" dirty="0" smtClean="0"/>
              <a:t> </a:t>
            </a:r>
            <a:r>
              <a:rPr lang="it-IT" sz="2000" strike="noStrike" baseline="0" dirty="0" err="1" smtClean="0"/>
              <a:t>branch</a:t>
            </a:r>
            <a:r>
              <a:rPr lang="it-IT" sz="2000" strike="noStrike" baseline="0" dirty="0" smtClean="0"/>
              <a:t>, </a:t>
            </a:r>
          </a:p>
          <a:p>
            <a:pPr defTabSz="947607">
              <a:defRPr/>
            </a:pPr>
            <a:r>
              <a:rPr lang="it-IT" sz="2000" strike="noStrike" baseline="0" dirty="0" smtClean="0"/>
              <a:t>from </a:t>
            </a:r>
            <a:r>
              <a:rPr lang="it-IT" sz="2000" strike="noStrike" baseline="0" dirty="0" err="1" smtClean="0"/>
              <a:t>which</a:t>
            </a:r>
            <a:r>
              <a:rPr lang="it-IT" sz="2000" strike="noStrike" baseline="0" dirty="0" smtClean="0"/>
              <a:t> the </a:t>
            </a:r>
            <a:r>
              <a:rPr lang="it-IT" sz="2000" strike="noStrike" baseline="0" dirty="0" err="1" smtClean="0"/>
              <a:t>artifacts</a:t>
            </a:r>
            <a:r>
              <a:rPr lang="it-IT" sz="2000" strike="noStrike" baseline="0" dirty="0" smtClean="0"/>
              <a:t> </a:t>
            </a:r>
            <a:r>
              <a:rPr lang="it-IT" sz="2000" strike="noStrike" baseline="0" dirty="0" err="1" smtClean="0"/>
              <a:t>will</a:t>
            </a:r>
            <a:r>
              <a:rPr lang="it-IT" sz="2000" strike="noStrike" baseline="0" dirty="0" smtClean="0"/>
              <a:t> be </a:t>
            </a:r>
            <a:r>
              <a:rPr lang="it-IT" sz="2000" strike="noStrike" baseline="0" dirty="0" err="1" smtClean="0"/>
              <a:t>generated</a:t>
            </a:r>
            <a:r>
              <a:rPr lang="it-IT" sz="2000" strike="noStrike" baseline="0" dirty="0" smtClean="0"/>
              <a:t> and </a:t>
            </a:r>
            <a:r>
              <a:rPr lang="it-IT" sz="2000" strike="noStrike" baseline="0" dirty="0" err="1" smtClean="0"/>
              <a:t>submitted</a:t>
            </a:r>
            <a:r>
              <a:rPr lang="it-IT" sz="2000" strike="noStrike" baseline="0" dirty="0" smtClean="0"/>
              <a:t> to the </a:t>
            </a:r>
            <a:r>
              <a:rPr lang="it-IT" sz="2000" strike="noStrike" baseline="0" dirty="0" err="1" smtClean="0"/>
              <a:t>integration</a:t>
            </a:r>
            <a:r>
              <a:rPr lang="it-IT" sz="2000" strike="noStrike" baseline="0" dirty="0" smtClean="0"/>
              <a:t> test .</a:t>
            </a:r>
          </a:p>
          <a:p>
            <a:pPr defTabSz="947607">
              <a:defRPr/>
            </a:pPr>
            <a:endParaRPr lang="it-IT" sz="2000" baseline="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28</a:t>
            </a:fld>
            <a:endParaRPr lang="it-IT"/>
          </a:p>
        </p:txBody>
      </p:sp>
    </p:spTree>
    <p:extLst>
      <p:ext uri="{BB962C8B-B14F-4D97-AF65-F5344CB8AC3E}">
        <p14:creationId xmlns:p14="http://schemas.microsoft.com/office/powerpoint/2010/main" val="2491738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dirty="0"/>
              <a:t>The </a:t>
            </a:r>
            <a:r>
              <a:rPr lang="it-IT" sz="1800" dirty="0" err="1"/>
              <a:t>integration</a:t>
            </a:r>
            <a:r>
              <a:rPr lang="it-IT" sz="1800" dirty="0"/>
              <a:t> of </a:t>
            </a:r>
            <a:r>
              <a:rPr lang="it-IT" sz="1800" dirty="0" err="1"/>
              <a:t>Docker</a:t>
            </a:r>
            <a:r>
              <a:rPr lang="it-IT" sz="1800" dirty="0"/>
              <a:t> inside </a:t>
            </a:r>
            <a:r>
              <a:rPr lang="it-IT" sz="1800" dirty="0" err="1" smtClean="0"/>
              <a:t>Maven</a:t>
            </a:r>
            <a:r>
              <a:rPr lang="it-IT" sz="1800" dirty="0" smtClean="0"/>
              <a:t> </a:t>
            </a:r>
            <a:r>
              <a:rPr lang="it-IT" sz="1800" dirty="0" err="1"/>
              <a:t>is</a:t>
            </a:r>
            <a:r>
              <a:rPr lang="it-IT" sz="1800" dirty="0"/>
              <a:t> </a:t>
            </a:r>
            <a:r>
              <a:rPr lang="it-IT" sz="1800" dirty="0" err="1" smtClean="0"/>
              <a:t>carried</a:t>
            </a:r>
            <a:r>
              <a:rPr lang="it-IT" sz="1800" baseline="0" dirty="0" smtClean="0"/>
              <a:t> out </a:t>
            </a:r>
            <a:r>
              <a:rPr lang="it-IT" sz="1800" dirty="0" smtClean="0"/>
              <a:t>by </a:t>
            </a:r>
            <a:r>
              <a:rPr lang="it-IT" sz="1800" dirty="0"/>
              <a:t>the </a:t>
            </a:r>
            <a:r>
              <a:rPr lang="it-IT" sz="1800" dirty="0" err="1"/>
              <a:t>Docker</a:t>
            </a:r>
            <a:r>
              <a:rPr lang="it-IT" sz="1800" dirty="0"/>
              <a:t> </a:t>
            </a:r>
            <a:r>
              <a:rPr lang="it-IT" sz="1800" dirty="0" err="1"/>
              <a:t>Maven</a:t>
            </a:r>
            <a:r>
              <a:rPr lang="it-IT" sz="1800" dirty="0"/>
              <a:t> Plug-in</a:t>
            </a:r>
          </a:p>
          <a:p>
            <a:endParaRPr lang="it-IT" sz="1800" dirty="0"/>
          </a:p>
          <a:p>
            <a:r>
              <a:rPr lang="it-IT" sz="1800" dirty="0"/>
              <a:t>The </a:t>
            </a:r>
            <a:r>
              <a:rPr lang="it-IT" sz="1800" dirty="0" err="1"/>
              <a:t>dockerfile</a:t>
            </a:r>
            <a:r>
              <a:rPr lang="it-IT" sz="1800" dirty="0"/>
              <a:t> </a:t>
            </a:r>
            <a:r>
              <a:rPr lang="it-IT" sz="1800" dirty="0" err="1"/>
              <a:t>defines</a:t>
            </a:r>
            <a:r>
              <a:rPr lang="it-IT" sz="1800" dirty="0"/>
              <a:t> </a:t>
            </a:r>
            <a:endParaRPr lang="en-US" sz="1800" dirty="0"/>
          </a:p>
          <a:p>
            <a:pPr lvl="1"/>
            <a:r>
              <a:rPr lang="en-US" sz="1800" dirty="0"/>
              <a:t>the base image </a:t>
            </a:r>
            <a:r>
              <a:rPr lang="en-US" sz="1800" dirty="0" smtClean="0"/>
              <a:t>(FROM JAVA 8)</a:t>
            </a:r>
            <a:endParaRPr lang="en-US" sz="1800" dirty="0"/>
          </a:p>
          <a:p>
            <a:pPr lvl="1"/>
            <a:r>
              <a:rPr lang="en-US" sz="1800" dirty="0"/>
              <a:t>and </a:t>
            </a:r>
            <a:r>
              <a:rPr lang="en-US" sz="1800" dirty="0" smtClean="0"/>
              <a:t>enters shell </a:t>
            </a:r>
            <a:r>
              <a:rPr lang="en-US" sz="1800" dirty="0"/>
              <a:t>commands in almost the same way </a:t>
            </a:r>
            <a:r>
              <a:rPr lang="en-US" sz="1800" dirty="0" smtClean="0"/>
              <a:t>in which one typically configures a standard OS</a:t>
            </a:r>
            <a:r>
              <a:rPr lang="en-US" sz="1800" dirty="0"/>
              <a:t>. </a:t>
            </a:r>
            <a:endParaRPr lang="it-IT" sz="1800" dirty="0"/>
          </a:p>
          <a:p>
            <a:r>
              <a:rPr lang="it-IT" sz="1800" dirty="0" smtClean="0"/>
              <a:t>In the </a:t>
            </a:r>
            <a:r>
              <a:rPr lang="it-IT" sz="1800" dirty="0" err="1" smtClean="0"/>
              <a:t>docker</a:t>
            </a:r>
            <a:r>
              <a:rPr lang="it-IT" sz="1800" dirty="0" smtClean="0"/>
              <a:t> </a:t>
            </a:r>
            <a:r>
              <a:rPr lang="it-IT" sz="1800" dirty="0" err="1"/>
              <a:t>maven</a:t>
            </a:r>
            <a:r>
              <a:rPr lang="it-IT" sz="1800" dirty="0"/>
              <a:t> </a:t>
            </a:r>
            <a:r>
              <a:rPr lang="it-IT" sz="1800" dirty="0" smtClean="0"/>
              <a:t>plug-in, </a:t>
            </a:r>
            <a:r>
              <a:rPr lang="it-IT" sz="1800" dirty="0" err="1" smtClean="0"/>
              <a:t>we</a:t>
            </a:r>
            <a:r>
              <a:rPr lang="it-IT" sz="1800" dirty="0" smtClean="0"/>
              <a:t> must </a:t>
            </a:r>
            <a:r>
              <a:rPr lang="it-IT" sz="1800" dirty="0" err="1" smtClean="0"/>
              <a:t>define</a:t>
            </a:r>
            <a:r>
              <a:rPr lang="it-IT" sz="1800" dirty="0" smtClean="0"/>
              <a:t>:</a:t>
            </a:r>
            <a:endParaRPr lang="it-IT" sz="1800" dirty="0"/>
          </a:p>
          <a:p>
            <a:pPr lvl="1"/>
            <a:r>
              <a:rPr lang="it-IT" sz="1800" dirty="0" smtClean="0"/>
              <a:t>The </a:t>
            </a:r>
            <a:r>
              <a:rPr lang="it-IT" sz="1800" dirty="0" err="1" smtClean="0"/>
              <a:t>Imagename</a:t>
            </a:r>
            <a:endParaRPr lang="it-IT" sz="1800" dirty="0"/>
          </a:p>
          <a:p>
            <a:pPr lvl="1"/>
            <a:r>
              <a:rPr lang="it-IT" sz="1800" dirty="0" smtClean="0"/>
              <a:t>The </a:t>
            </a:r>
            <a:r>
              <a:rPr lang="it-IT" sz="1800" dirty="0" err="1" smtClean="0"/>
              <a:t>Docker</a:t>
            </a:r>
            <a:r>
              <a:rPr lang="it-IT" sz="1800" dirty="0" smtClean="0"/>
              <a:t> </a:t>
            </a:r>
            <a:r>
              <a:rPr lang="it-IT" sz="1800" dirty="0"/>
              <a:t>directory</a:t>
            </a:r>
          </a:p>
          <a:p>
            <a:pPr lvl="1"/>
            <a:r>
              <a:rPr lang="it-IT" sz="1800" dirty="0" smtClean="0"/>
              <a:t>The </a:t>
            </a:r>
            <a:r>
              <a:rPr lang="it-IT" sz="1800" dirty="0" err="1" smtClean="0"/>
              <a:t>Built</a:t>
            </a:r>
            <a:r>
              <a:rPr lang="it-IT" sz="1800" dirty="0" smtClean="0"/>
              <a:t> </a:t>
            </a:r>
            <a:r>
              <a:rPr lang="it-IT" sz="1800" dirty="0" err="1"/>
              <a:t>artifact</a:t>
            </a:r>
            <a:r>
              <a:rPr lang="it-IT" sz="1800" dirty="0"/>
              <a:t> </a:t>
            </a:r>
            <a:r>
              <a:rPr lang="it-IT" sz="1800" dirty="0" err="1" smtClean="0"/>
              <a:t>name</a:t>
            </a:r>
            <a:endParaRPr lang="it-IT" sz="1800" dirty="0"/>
          </a:p>
          <a:p>
            <a:r>
              <a:rPr lang="it-IT" sz="1800" dirty="0" err="1" smtClean="0"/>
              <a:t>Such</a:t>
            </a:r>
            <a:r>
              <a:rPr lang="it-IT" sz="1800" dirty="0" smtClean="0"/>
              <a:t> </a:t>
            </a:r>
            <a:r>
              <a:rPr lang="it-IT" sz="1800" dirty="0" err="1" smtClean="0"/>
              <a:t>integration</a:t>
            </a:r>
            <a:r>
              <a:rPr lang="it-IT" sz="1800" dirty="0" smtClean="0"/>
              <a:t> </a:t>
            </a:r>
            <a:r>
              <a:rPr lang="it-IT" sz="1800" dirty="0" err="1" smtClean="0"/>
              <a:t>enables</a:t>
            </a:r>
            <a:r>
              <a:rPr lang="it-IT" sz="1800" dirty="0" smtClean="0"/>
              <a:t> </a:t>
            </a:r>
            <a:r>
              <a:rPr lang="it-IT" sz="1800" dirty="0" err="1" smtClean="0"/>
              <a:t>its</a:t>
            </a:r>
            <a:r>
              <a:rPr lang="it-IT" sz="1800" dirty="0" smtClean="0"/>
              <a:t> </a:t>
            </a:r>
            <a:r>
              <a:rPr lang="it-IT" sz="1800" dirty="0" err="1" smtClean="0"/>
              <a:t>integration</a:t>
            </a:r>
            <a:r>
              <a:rPr lang="it-IT" sz="1800" dirty="0" smtClean="0"/>
              <a:t> inside </a:t>
            </a:r>
            <a:r>
              <a:rPr lang="it-IT" sz="1800" dirty="0"/>
              <a:t>a Jenkins flow</a:t>
            </a:r>
          </a:p>
          <a:p>
            <a:endParaRPr lang="it-IT" sz="1800" dirty="0" smtClean="0"/>
          </a:p>
          <a:p>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29</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3</a:t>
            </a:fld>
            <a:endParaRPr lang="it-IT"/>
          </a:p>
        </p:txBody>
      </p:sp>
    </p:spTree>
    <p:extLst>
      <p:ext uri="{BB962C8B-B14F-4D97-AF65-F5344CB8AC3E}">
        <p14:creationId xmlns:p14="http://schemas.microsoft.com/office/powerpoint/2010/main" val="41425867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When</a:t>
            </a:r>
            <a:r>
              <a:rPr lang="it-IT" sz="2000" dirty="0" smtClean="0"/>
              <a:t> building a </a:t>
            </a:r>
            <a:r>
              <a:rPr lang="it-IT" sz="2000" dirty="0" err="1" smtClean="0"/>
              <a:t>docker</a:t>
            </a:r>
            <a:r>
              <a:rPr lang="it-IT" sz="2000" dirty="0" smtClean="0"/>
              <a:t> image, the </a:t>
            </a:r>
            <a:r>
              <a:rPr lang="it-IT" sz="2000" dirty="0" err="1" smtClean="0"/>
              <a:t>execution</a:t>
            </a:r>
            <a:r>
              <a:rPr lang="it-IT" sz="2000" dirty="0" smtClean="0"/>
              <a:t> of </a:t>
            </a:r>
            <a:r>
              <a:rPr lang="it-IT" sz="2000" dirty="0" err="1" smtClean="0"/>
              <a:t>maven</a:t>
            </a:r>
            <a:r>
              <a:rPr lang="it-IT" sz="2000" dirty="0" smtClean="0"/>
              <a:t> </a:t>
            </a:r>
            <a:r>
              <a:rPr lang="it-IT" sz="2000" dirty="0" err="1" smtClean="0"/>
              <a:t>requires</a:t>
            </a:r>
            <a:r>
              <a:rPr lang="it-IT" sz="2000" baseline="0" dirty="0" smtClean="0"/>
              <a:t> a </a:t>
            </a:r>
            <a:r>
              <a:rPr lang="it-IT" sz="2000" dirty="0" smtClean="0"/>
              <a:t>«package</a:t>
            </a:r>
            <a:r>
              <a:rPr lang="it-IT" sz="2000" baseline="0" dirty="0" smtClean="0"/>
              <a:t> </a:t>
            </a:r>
            <a:r>
              <a:rPr lang="it-IT" sz="2000" baseline="0" dirty="0" err="1" smtClean="0"/>
              <a:t>docker:build</a:t>
            </a:r>
            <a:r>
              <a:rPr lang="it-IT" sz="2000" baseline="0" dirty="0" smtClean="0"/>
              <a:t>» Goal</a:t>
            </a:r>
            <a:endParaRPr lang="it-IT" sz="2000" dirty="0" smtClean="0"/>
          </a:p>
          <a:p>
            <a:endParaRPr lang="it-IT" sz="2000" dirty="0" smtClean="0"/>
          </a:p>
          <a:p>
            <a:r>
              <a:rPr lang="it-IT" sz="2000" dirty="0" err="1" smtClean="0"/>
              <a:t>Next</a:t>
            </a:r>
            <a:r>
              <a:rPr lang="it-IT" sz="2000" dirty="0" smtClean="0"/>
              <a:t>, the </a:t>
            </a:r>
            <a:r>
              <a:rPr lang="it-IT" sz="2000" dirty="0" err="1" smtClean="0"/>
              <a:t>evidence</a:t>
            </a:r>
            <a:r>
              <a:rPr lang="it-IT" sz="2000" dirty="0" smtClean="0"/>
              <a:t> of image building shows the «</a:t>
            </a:r>
            <a:r>
              <a:rPr lang="it-IT" sz="2000" dirty="0" err="1" smtClean="0"/>
              <a:t>layering</a:t>
            </a:r>
            <a:r>
              <a:rPr lang="it-IT" sz="2000" dirty="0" smtClean="0"/>
              <a:t>» </a:t>
            </a:r>
            <a:r>
              <a:rPr lang="it-IT" sz="2000" dirty="0" err="1" smtClean="0"/>
              <a:t>features</a:t>
            </a:r>
            <a:r>
              <a:rPr lang="it-IT" sz="2000" baseline="0" dirty="0" smtClean="0"/>
              <a:t> </a:t>
            </a:r>
            <a:r>
              <a:rPr lang="it-IT" sz="2000" dirty="0" err="1" smtClean="0"/>
              <a:t>corresponding</a:t>
            </a:r>
            <a:r>
              <a:rPr lang="it-IT" sz="2000" dirty="0" smtClean="0"/>
              <a:t> to </a:t>
            </a:r>
            <a:r>
              <a:rPr lang="it-IT" sz="2000" dirty="0" err="1" smtClean="0"/>
              <a:t>each</a:t>
            </a:r>
            <a:r>
              <a:rPr lang="it-IT" sz="2000" dirty="0" smtClean="0"/>
              <a:t> </a:t>
            </a:r>
            <a:r>
              <a:rPr lang="it-IT" sz="2000" dirty="0" err="1" smtClean="0"/>
              <a:t>command</a:t>
            </a:r>
            <a:endParaRPr lang="it-IT" sz="2000" dirty="0" smtClean="0"/>
          </a:p>
          <a:p>
            <a:endParaRPr lang="it-IT" sz="2000" dirty="0" smtClean="0"/>
          </a:p>
          <a:p>
            <a:r>
              <a:rPr lang="it-IT" sz="2000" dirty="0" smtClean="0"/>
              <a:t>In </a:t>
            </a:r>
            <a:r>
              <a:rPr lang="it-IT" sz="2000" dirty="0" err="1" smtClean="0"/>
              <a:t>fact</a:t>
            </a:r>
            <a:r>
              <a:rPr lang="it-IT" sz="2000" dirty="0" smtClean="0"/>
              <a:t>, the </a:t>
            </a:r>
            <a:r>
              <a:rPr lang="it-IT" sz="2000" dirty="0" err="1" smtClean="0"/>
              <a:t>layer</a:t>
            </a:r>
            <a:r>
              <a:rPr lang="it-IT" sz="2000" dirty="0" smtClean="0"/>
              <a:t> </a:t>
            </a:r>
            <a:r>
              <a:rPr lang="it-IT" sz="2000" dirty="0" err="1" smtClean="0"/>
              <a:t>corresponding</a:t>
            </a:r>
            <a:r>
              <a:rPr lang="it-IT" sz="2000" dirty="0" smtClean="0"/>
              <a:t> </a:t>
            </a:r>
            <a:r>
              <a:rPr lang="it-IT" sz="2000" baseline="0" dirty="0" smtClean="0"/>
              <a:t>to </a:t>
            </a:r>
            <a:r>
              <a:rPr lang="it-IT" sz="2000" b="1" dirty="0" smtClean="0"/>
              <a:t>VOLUME/</a:t>
            </a:r>
            <a:r>
              <a:rPr lang="it-IT" sz="2000" b="1" dirty="0" err="1" smtClean="0"/>
              <a:t>tmp</a:t>
            </a:r>
            <a:r>
              <a:rPr lang="it-IT" sz="2000" dirty="0" smtClean="0"/>
              <a:t> </a:t>
            </a:r>
            <a:r>
              <a:rPr lang="it-IT" sz="2000" dirty="0" err="1" smtClean="0"/>
              <a:t>is</a:t>
            </a:r>
            <a:r>
              <a:rPr lang="it-IT" sz="2000" dirty="0" smtClean="0"/>
              <a:t> </a:t>
            </a:r>
            <a:r>
              <a:rPr lang="it-IT" sz="2000" dirty="0" err="1" smtClean="0"/>
              <a:t>retrieved</a:t>
            </a:r>
            <a:r>
              <a:rPr lang="it-IT" sz="2000" dirty="0" smtClean="0"/>
              <a:t> </a:t>
            </a:r>
            <a:r>
              <a:rPr lang="it-IT" sz="2000" baseline="0" dirty="0" smtClean="0"/>
              <a:t>from </a:t>
            </a:r>
            <a:r>
              <a:rPr lang="it-IT" sz="2000" baseline="0" dirty="0" err="1" smtClean="0"/>
              <a:t>Docker’s</a:t>
            </a:r>
            <a:r>
              <a:rPr lang="it-IT" sz="2000" baseline="0" dirty="0" smtClean="0"/>
              <a:t> cache, </a:t>
            </a:r>
            <a:r>
              <a:rPr lang="it-IT" sz="2000" baseline="0" dirty="0" err="1" smtClean="0"/>
              <a:t>having</a:t>
            </a:r>
            <a:r>
              <a:rPr lang="it-IT" sz="2000" baseline="0" dirty="0" smtClean="0"/>
              <a:t> </a:t>
            </a:r>
            <a:r>
              <a:rPr lang="it-IT" sz="2000" baseline="0" dirty="0" err="1" smtClean="0"/>
              <a:t>already</a:t>
            </a:r>
            <a:r>
              <a:rPr lang="it-IT" sz="2000" baseline="0" dirty="0" smtClean="0"/>
              <a:t> </a:t>
            </a:r>
            <a:r>
              <a:rPr lang="it-IT" sz="2000" baseline="0" dirty="0" err="1" smtClean="0"/>
              <a:t>been</a:t>
            </a:r>
            <a:r>
              <a:rPr lang="it-IT" sz="2000" baseline="0" dirty="0" smtClean="0"/>
              <a:t> </a:t>
            </a:r>
            <a:r>
              <a:rPr lang="it-IT" sz="2000" baseline="0" dirty="0" err="1" smtClean="0"/>
              <a:t>created</a:t>
            </a:r>
            <a:r>
              <a:rPr lang="it-IT" sz="2000" baseline="0" dirty="0" smtClean="0"/>
              <a:t> </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30</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023463" y="3372167"/>
            <a:ext cx="8187690" cy="3633867"/>
          </a:xfrm>
        </p:spPr>
        <p:txBody>
          <a:bodyPr/>
          <a:lstStyle/>
          <a:p>
            <a:r>
              <a:rPr lang="it-IT" sz="2400" dirty="0" err="1" smtClean="0"/>
              <a:t>Pictured</a:t>
            </a:r>
            <a:r>
              <a:rPr lang="it-IT" sz="2400" dirty="0" smtClean="0"/>
              <a:t> </a:t>
            </a:r>
            <a:r>
              <a:rPr lang="it-IT" sz="2400" dirty="0" err="1" smtClean="0"/>
              <a:t>above</a:t>
            </a:r>
            <a:r>
              <a:rPr lang="it-IT" sz="2400" dirty="0" smtClean="0"/>
              <a:t> </a:t>
            </a:r>
            <a:r>
              <a:rPr lang="it-IT" sz="2400" dirty="0" err="1" smtClean="0"/>
              <a:t>is</a:t>
            </a:r>
            <a:r>
              <a:rPr lang="it-IT" sz="2400" dirty="0" smtClean="0"/>
              <a:t> </a:t>
            </a:r>
            <a:r>
              <a:rPr lang="it-IT" sz="2400" baseline="0" dirty="0" err="1" smtClean="0"/>
              <a:t>evidence</a:t>
            </a:r>
            <a:r>
              <a:rPr lang="it-IT" sz="2400" baseline="0" dirty="0" smtClean="0"/>
              <a:t>  of the </a:t>
            </a:r>
            <a:r>
              <a:rPr lang="it-IT" sz="2400" baseline="0" dirty="0" err="1" smtClean="0"/>
              <a:t>integration</a:t>
            </a:r>
            <a:r>
              <a:rPr lang="it-IT" sz="2400" baseline="0" dirty="0" smtClean="0"/>
              <a:t> test </a:t>
            </a:r>
            <a:r>
              <a:rPr lang="it-IT" sz="2400" baseline="0" dirty="0" err="1" smtClean="0"/>
              <a:t>executed</a:t>
            </a:r>
            <a:r>
              <a:rPr lang="it-IT" sz="2400" baseline="0" dirty="0" smtClean="0"/>
              <a:t> by </a:t>
            </a:r>
            <a:r>
              <a:rPr lang="it-IT" sz="2400" baseline="0" dirty="0" err="1" smtClean="0"/>
              <a:t>Docker</a:t>
            </a:r>
            <a:r>
              <a:rPr lang="it-IT" sz="2400" baseline="0" dirty="0" smtClean="0"/>
              <a:t> </a:t>
            </a:r>
          </a:p>
        </p:txBody>
      </p:sp>
      <p:sp>
        <p:nvSpPr>
          <p:cNvPr id="4" name="Segnaposto numero diapositiva 3"/>
          <p:cNvSpPr>
            <a:spLocks noGrp="1"/>
          </p:cNvSpPr>
          <p:nvPr>
            <p:ph type="sldNum" sz="quarter" idx="10"/>
          </p:nvPr>
        </p:nvSpPr>
        <p:spPr/>
        <p:txBody>
          <a:bodyPr/>
          <a:lstStyle/>
          <a:p>
            <a:fld id="{44F0E428-D64A-4531-B5D1-9866DFCF1707}" type="slidenum">
              <a:rPr lang="it-IT" smtClean="0"/>
              <a:t>31</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2100" dirty="0" smtClean="0"/>
              <a:t>With regard to the Quality Assurance phase, </a:t>
            </a:r>
            <a:r>
              <a:rPr lang="en-US" sz="2100" dirty="0"/>
              <a:t>I </a:t>
            </a:r>
            <a:r>
              <a:rPr lang="en-US" sz="2100" dirty="0" smtClean="0"/>
              <a:t>confirmed </a:t>
            </a:r>
            <a:r>
              <a:rPr lang="en-US" sz="2100" dirty="0"/>
              <a:t>the </a:t>
            </a:r>
            <a:r>
              <a:rPr lang="en-US" sz="2100" dirty="0" err="1" smtClean="0"/>
              <a:t>Docker</a:t>
            </a:r>
            <a:r>
              <a:rPr lang="en-US" sz="2100" dirty="0" smtClean="0"/>
              <a:t>-driven </a:t>
            </a:r>
            <a:r>
              <a:rPr lang="en-US" sz="2100" dirty="0"/>
              <a:t>scenario used in integration, </a:t>
            </a:r>
          </a:p>
          <a:p>
            <a:r>
              <a:rPr lang="en-US" sz="2100" dirty="0"/>
              <a:t>with the adoption of its Platform as a service version: </a:t>
            </a:r>
            <a:r>
              <a:rPr lang="en-US" sz="2100" dirty="0" err="1"/>
              <a:t>Docker</a:t>
            </a:r>
            <a:r>
              <a:rPr lang="en-US" sz="2100" dirty="0"/>
              <a:t> Hub</a:t>
            </a:r>
          </a:p>
          <a:p>
            <a:r>
              <a:rPr lang="en-US" sz="2100" dirty="0" smtClean="0"/>
              <a:t>Through</a:t>
            </a:r>
            <a:r>
              <a:rPr lang="en-US" sz="2100" baseline="0" dirty="0" smtClean="0"/>
              <a:t> the </a:t>
            </a:r>
            <a:r>
              <a:rPr lang="en-US" sz="2100" baseline="0" dirty="0" err="1" smtClean="0"/>
              <a:t>Docker</a:t>
            </a:r>
            <a:r>
              <a:rPr lang="en-US" sz="2100" baseline="0" dirty="0" smtClean="0"/>
              <a:t> Hub</a:t>
            </a:r>
            <a:r>
              <a:rPr lang="en-US" sz="2100" dirty="0" smtClean="0"/>
              <a:t>, </a:t>
            </a:r>
            <a:r>
              <a:rPr lang="en-US" sz="2100" dirty="0"/>
              <a:t>the </a:t>
            </a:r>
            <a:r>
              <a:rPr lang="en-US" sz="2100" dirty="0" smtClean="0"/>
              <a:t>different teams in each country will be able to access and share </a:t>
            </a:r>
            <a:r>
              <a:rPr lang="en-US" sz="2100" dirty="0"/>
              <a:t>a remote services catalog and </a:t>
            </a:r>
            <a:r>
              <a:rPr lang="en-US" sz="2100" dirty="0" smtClean="0"/>
              <a:t>have</a:t>
            </a:r>
            <a:r>
              <a:rPr lang="en-US" sz="2100" baseline="0" dirty="0" smtClean="0"/>
              <a:t> </a:t>
            </a:r>
            <a:r>
              <a:rPr lang="en-US" sz="2100" dirty="0" smtClean="0"/>
              <a:t>a </a:t>
            </a:r>
            <a:r>
              <a:rPr lang="en-US" sz="2100" dirty="0"/>
              <a:t>simple way to run the provided images.</a:t>
            </a:r>
          </a:p>
          <a:p>
            <a:r>
              <a:rPr lang="en-US" sz="2100" dirty="0"/>
              <a:t>An instance of Jenkins provided by </a:t>
            </a:r>
            <a:r>
              <a:rPr lang="en-US" sz="2100" dirty="0" err="1"/>
              <a:t>Openshift</a:t>
            </a:r>
            <a:r>
              <a:rPr lang="en-US" sz="2100" dirty="0"/>
              <a:t> (the Red Hat PAAS cloud) completes the needed tools for this phase. </a:t>
            </a:r>
            <a:endParaRPr lang="en-US" sz="2100" dirty="0" smtClean="0"/>
          </a:p>
          <a:p>
            <a:endParaRPr lang="en-US" sz="2100" dirty="0" smtClean="0"/>
          </a:p>
          <a:p>
            <a:endParaRPr lang="en-US" sz="2400" dirty="0" smtClean="0"/>
          </a:p>
          <a:p>
            <a:endParaRPr lang="en-US" sz="2100" dirty="0"/>
          </a:p>
          <a:p>
            <a:endParaRPr lang="en-US" sz="2100" dirty="0"/>
          </a:p>
          <a:p>
            <a:r>
              <a:rPr lang="en-US" sz="2100" dirty="0"/>
              <a:t> </a:t>
            </a:r>
          </a:p>
          <a:p>
            <a:endParaRPr lang="en-US" sz="2100" dirty="0"/>
          </a:p>
          <a:p>
            <a:r>
              <a:rPr lang="en-US" sz="2100" dirty="0"/>
              <a:t/>
            </a:r>
            <a:br>
              <a:rPr lang="en-US" sz="2100" dirty="0"/>
            </a:br>
            <a:endParaRPr lang="it-IT" sz="21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32</a:t>
            </a:fld>
            <a:endParaRPr lang="it-IT"/>
          </a:p>
        </p:txBody>
      </p:sp>
    </p:spTree>
    <p:extLst>
      <p:ext uri="{BB962C8B-B14F-4D97-AF65-F5344CB8AC3E}">
        <p14:creationId xmlns:p14="http://schemas.microsoft.com/office/powerpoint/2010/main" val="22880078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649072" cy="3194685"/>
          </a:xfrm>
        </p:spPr>
        <p:txBody>
          <a:bodyPr/>
          <a:lstStyle/>
          <a:p>
            <a:r>
              <a:rPr lang="en-US" sz="1600" dirty="0" smtClean="0"/>
              <a:t>This is a SEQUENCE DIAGRAM of the QUALITY ASSURANCE process  </a:t>
            </a:r>
          </a:p>
          <a:p>
            <a:r>
              <a:rPr lang="en-US" sz="1600" dirty="0" smtClean="0"/>
              <a:t>It starts at the end of the integration test. </a:t>
            </a:r>
          </a:p>
          <a:p>
            <a:pPr marL="473804" indent="-473804">
              <a:buFont typeface="+mj-lt"/>
              <a:buAutoNum type="arabicPeriod"/>
            </a:pPr>
            <a:r>
              <a:rPr lang="en-US" sz="1600" b="1" dirty="0" smtClean="0"/>
              <a:t>The commit master promotes the integrated code to the QA Branch </a:t>
            </a:r>
          </a:p>
          <a:p>
            <a:pPr marL="473804" indent="-473804">
              <a:buFont typeface="+mj-lt"/>
              <a:buAutoNum type="arabicPeriod"/>
            </a:pPr>
            <a:r>
              <a:rPr lang="en-US" sz="1600" b="1" dirty="0" smtClean="0"/>
              <a:t>Then, from this branch he triggers a Jenkins build</a:t>
            </a:r>
          </a:p>
          <a:p>
            <a:pPr marL="0" marR="0" indent="0" algn="l" defTabSz="914400" rtl="0" eaLnBrk="1" fontAlgn="auto" latinLnBrk="0" hangingPunct="1">
              <a:lnSpc>
                <a:spcPct val="100000"/>
              </a:lnSpc>
              <a:spcBef>
                <a:spcPts val="0"/>
              </a:spcBef>
              <a:spcAft>
                <a:spcPts val="0"/>
              </a:spcAft>
              <a:buClrTx/>
              <a:buSzTx/>
              <a:buFont typeface="+mj-lt"/>
              <a:buNone/>
              <a:tabLst/>
              <a:defRPr/>
            </a:pPr>
            <a:r>
              <a:rPr lang="en-US" sz="1600" b="1" dirty="0" smtClean="0"/>
              <a:t>	[GOTO DEVELOPMENT</a:t>
            </a:r>
            <a:r>
              <a:rPr lang="en-US" sz="1600" b="1" baseline="0" dirty="0" smtClean="0"/>
              <a:t> ENV AND START A JENKINS BUILD</a:t>
            </a:r>
            <a:r>
              <a:rPr lang="en-US" sz="1600" b="1" dirty="0" smtClean="0"/>
              <a:t>]</a:t>
            </a:r>
          </a:p>
          <a:p>
            <a:pPr marL="473804" indent="-473804">
              <a:buFont typeface="+mj-lt"/>
              <a:buAutoNum type="arabicPeriod"/>
            </a:pPr>
            <a:r>
              <a:rPr lang="en-US" sz="1600" b="1" dirty="0" smtClean="0"/>
              <a:t>Next, Jenkins builds the executable artifacts</a:t>
            </a:r>
          </a:p>
          <a:p>
            <a:pPr marL="473804" indent="-473804">
              <a:buFont typeface="+mj-lt"/>
              <a:buAutoNum type="arabicPeriod"/>
            </a:pPr>
            <a:r>
              <a:rPr lang="en-US" sz="1600" b="1" dirty="0" smtClean="0"/>
              <a:t>Then, Jenkins publishes the </a:t>
            </a:r>
            <a:r>
              <a:rPr lang="en-US" sz="1600" b="1" dirty="0" err="1" smtClean="0"/>
              <a:t>dockerfile</a:t>
            </a:r>
            <a:r>
              <a:rPr lang="en-US" sz="1600" b="1" dirty="0" smtClean="0"/>
              <a:t> and the executable artifacts to </a:t>
            </a:r>
            <a:r>
              <a:rPr lang="en-US" sz="1600" b="1" dirty="0" err="1" smtClean="0"/>
              <a:t>GitHub</a:t>
            </a:r>
            <a:r>
              <a:rPr lang="en-US" sz="1600" b="1" dirty="0" smtClean="0"/>
              <a:t> </a:t>
            </a:r>
          </a:p>
          <a:p>
            <a:pPr marL="473804" indent="-473804">
              <a:buFont typeface="+mj-lt"/>
              <a:buAutoNum type="arabicPeriod"/>
            </a:pPr>
            <a:r>
              <a:rPr lang="en-US" sz="1600" b="1" dirty="0" smtClean="0"/>
              <a:t>Next, The commit master triggers a </a:t>
            </a:r>
            <a:r>
              <a:rPr lang="en-US" sz="1600" b="1" dirty="0" err="1" smtClean="0"/>
              <a:t>DockerHub</a:t>
            </a:r>
            <a:r>
              <a:rPr lang="en-US" sz="1600" b="1" dirty="0" smtClean="0"/>
              <a:t> build based on the recently published </a:t>
            </a:r>
            <a:r>
              <a:rPr lang="en-US" sz="1600" b="1" dirty="0" err="1" smtClean="0"/>
              <a:t>Dockerfile</a:t>
            </a:r>
            <a:endParaRPr lang="en-US" sz="1600" b="1" dirty="0" smtClean="0"/>
          </a:p>
          <a:p>
            <a:pPr marL="0" marR="0" indent="0" algn="l" defTabSz="914400" rtl="0" eaLnBrk="1" fontAlgn="auto" latinLnBrk="0" hangingPunct="1">
              <a:lnSpc>
                <a:spcPct val="100000"/>
              </a:lnSpc>
              <a:spcBef>
                <a:spcPts val="0"/>
              </a:spcBef>
              <a:spcAft>
                <a:spcPts val="0"/>
              </a:spcAft>
              <a:buClrTx/>
              <a:buSzTx/>
              <a:buFont typeface="+mj-lt"/>
              <a:buNone/>
              <a:tabLst/>
              <a:defRPr/>
            </a:pPr>
            <a:r>
              <a:rPr lang="en-US" sz="1600" b="1" dirty="0" smtClean="0"/>
              <a:t>	[GOTO DEVELOPMENT</a:t>
            </a:r>
            <a:r>
              <a:rPr lang="en-US" sz="1600" b="1" baseline="0" dirty="0" smtClean="0"/>
              <a:t> ENV AND START A DOCKERHUB BUILD</a:t>
            </a:r>
            <a:r>
              <a:rPr lang="en-US" sz="1600" b="1" dirty="0" smtClean="0"/>
              <a:t>]</a:t>
            </a:r>
          </a:p>
          <a:p>
            <a:pPr marL="473804" indent="-473804">
              <a:buFont typeface="+mj-lt"/>
              <a:buAutoNum type="arabicPeriod"/>
            </a:pPr>
            <a:r>
              <a:rPr lang="en-US" sz="1600" b="1" dirty="0" err="1" smtClean="0"/>
              <a:t>DockerHub</a:t>
            </a:r>
            <a:r>
              <a:rPr lang="en-US" sz="1600" b="1" dirty="0" smtClean="0"/>
              <a:t> then gets the </a:t>
            </a:r>
            <a:r>
              <a:rPr lang="en-US" sz="1600" b="1" dirty="0" err="1" smtClean="0"/>
              <a:t>Dockerfile</a:t>
            </a:r>
            <a:r>
              <a:rPr lang="en-US" sz="1600" b="1" dirty="0" smtClean="0"/>
              <a:t>  from GITHUB</a:t>
            </a:r>
          </a:p>
          <a:p>
            <a:pPr marL="473804" indent="-473804">
              <a:buFont typeface="+mj-lt"/>
              <a:buAutoNum type="arabicPeriod"/>
            </a:pPr>
            <a:r>
              <a:rPr lang="en-US" sz="1600" b="1" dirty="0" smtClean="0"/>
              <a:t>When the build process is finished, the Test manager will be able to pull the image in order to execute the QA Test</a:t>
            </a:r>
          </a:p>
          <a:p>
            <a:pPr marL="473804" indent="-473804">
              <a:buFont typeface="+mj-lt"/>
              <a:buAutoNum type="arabicPeriod"/>
            </a:pPr>
            <a:endParaRPr lang="en-US" sz="1600" b="1" dirty="0" smtClean="0"/>
          </a:p>
          <a:p>
            <a:pPr marL="236901" indent="-236901">
              <a:buFont typeface="+mj-lt"/>
              <a:buAutoNum type="arabicPeriod"/>
            </a:pP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33</a:t>
            </a:fld>
            <a:endParaRPr lang="it-IT"/>
          </a:p>
        </p:txBody>
      </p:sp>
    </p:spTree>
    <p:extLst>
      <p:ext uri="{BB962C8B-B14F-4D97-AF65-F5344CB8AC3E}">
        <p14:creationId xmlns:p14="http://schemas.microsoft.com/office/powerpoint/2010/main" val="33543105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The </a:t>
            </a:r>
            <a:r>
              <a:rPr lang="it-IT" sz="2000" dirty="0" err="1" smtClean="0"/>
              <a:t>Dockerfiletemplate</a:t>
            </a:r>
            <a:r>
              <a:rPr lang="it-IT" sz="2000" dirty="0" smtClean="0"/>
              <a:t>  </a:t>
            </a:r>
            <a:r>
              <a:rPr lang="it-IT" sz="2000" dirty="0" err="1" smtClean="0"/>
              <a:t>shown</a:t>
            </a:r>
            <a:r>
              <a:rPr lang="it-IT" sz="2000" dirty="0" smtClean="0"/>
              <a:t> </a:t>
            </a:r>
            <a:r>
              <a:rPr lang="it-IT" sz="2000" dirty="0" err="1" smtClean="0"/>
              <a:t>above</a:t>
            </a:r>
            <a:r>
              <a:rPr lang="it-IT" sz="2000" dirty="0" smtClean="0"/>
              <a:t> </a:t>
            </a:r>
            <a:r>
              <a:rPr lang="it-IT" sz="2000" dirty="0" err="1" smtClean="0"/>
              <a:t>is</a:t>
            </a:r>
            <a:r>
              <a:rPr lang="it-IT" sz="2000" baseline="0" dirty="0" smtClean="0"/>
              <a:t> a </a:t>
            </a:r>
            <a:r>
              <a:rPr lang="it-IT" sz="2000" baseline="0" dirty="0" err="1" smtClean="0"/>
              <a:t>parameterized</a:t>
            </a:r>
            <a:r>
              <a:rPr lang="it-IT" sz="2000" baseline="0" dirty="0" smtClean="0"/>
              <a:t> </a:t>
            </a:r>
            <a:r>
              <a:rPr lang="it-IT" sz="2000" baseline="0" dirty="0" err="1" smtClean="0"/>
              <a:t>dockerfile</a:t>
            </a:r>
            <a:r>
              <a:rPr lang="it-IT" sz="2000" baseline="0" dirty="0" smtClean="0"/>
              <a:t>  </a:t>
            </a:r>
          </a:p>
          <a:p>
            <a:r>
              <a:rPr lang="it-IT" sz="2000" baseline="0" dirty="0" err="1" smtClean="0"/>
              <a:t>During</a:t>
            </a:r>
            <a:r>
              <a:rPr lang="it-IT" sz="2000" baseline="0" dirty="0" smtClean="0"/>
              <a:t> </a:t>
            </a:r>
            <a:r>
              <a:rPr lang="it-IT" sz="2000" baseline="0" dirty="0" err="1" smtClean="0"/>
              <a:t>build</a:t>
            </a:r>
            <a:r>
              <a:rPr lang="it-IT" sz="2000" baseline="0" dirty="0" smtClean="0"/>
              <a:t> time, the </a:t>
            </a:r>
            <a:r>
              <a:rPr lang="it-IT" sz="2000" baseline="0" dirty="0" err="1" smtClean="0"/>
              <a:t>tags</a:t>
            </a:r>
            <a:r>
              <a:rPr lang="it-IT" sz="2000" baseline="0" dirty="0" smtClean="0"/>
              <a:t> </a:t>
            </a:r>
            <a:r>
              <a:rPr lang="it-IT" sz="2000" baseline="0" dirty="0" err="1" smtClean="0"/>
              <a:t>will</a:t>
            </a:r>
            <a:r>
              <a:rPr lang="it-IT" sz="2000" baseline="0" dirty="0" smtClean="0"/>
              <a:t> be </a:t>
            </a:r>
            <a:r>
              <a:rPr lang="it-IT" sz="2000" baseline="0" dirty="0" err="1" smtClean="0"/>
              <a:t>replaced</a:t>
            </a:r>
            <a:r>
              <a:rPr lang="it-IT" sz="2000" baseline="0" dirty="0" smtClean="0"/>
              <a:t> by the </a:t>
            </a:r>
            <a:r>
              <a:rPr lang="it-IT" sz="2000" baseline="0" dirty="0" err="1" smtClean="0"/>
              <a:t>actual</a:t>
            </a:r>
            <a:r>
              <a:rPr lang="it-IT" sz="2000" baseline="0" dirty="0" smtClean="0"/>
              <a:t> </a:t>
            </a:r>
            <a:r>
              <a:rPr lang="it-IT" sz="2000" baseline="0" dirty="0" err="1" smtClean="0"/>
              <a:t>values</a:t>
            </a:r>
            <a:r>
              <a:rPr lang="it-IT" sz="2000" baseline="0" dirty="0" smtClean="0"/>
              <a:t> of the </a:t>
            </a:r>
            <a:r>
              <a:rPr lang="it-IT" sz="2000" baseline="0" dirty="0" err="1" smtClean="0"/>
              <a:t>jar-name</a:t>
            </a:r>
            <a:r>
              <a:rPr lang="it-IT" sz="2000" baseline="0" dirty="0" smtClean="0"/>
              <a:t> and </a:t>
            </a:r>
            <a:r>
              <a:rPr lang="it-IT" sz="2000" baseline="0" dirty="0" err="1" smtClean="0"/>
              <a:t>its</a:t>
            </a:r>
            <a:r>
              <a:rPr lang="it-IT" sz="2000" baseline="0" dirty="0" smtClean="0"/>
              <a:t> version</a:t>
            </a:r>
            <a:endParaRPr lang="it-IT" sz="2000" dirty="0" smtClean="0"/>
          </a:p>
          <a:p>
            <a:r>
              <a:rPr lang="it-IT" sz="2000" dirty="0" err="1" smtClean="0"/>
              <a:t>During</a:t>
            </a:r>
            <a:r>
              <a:rPr lang="it-IT" sz="2000" dirty="0" smtClean="0"/>
              <a:t> the image </a:t>
            </a:r>
            <a:r>
              <a:rPr lang="it-IT" sz="2000" dirty="0" err="1" smtClean="0"/>
              <a:t>creation</a:t>
            </a:r>
            <a:r>
              <a:rPr lang="it-IT" sz="2000" dirty="0" smtClean="0"/>
              <a:t>, the</a:t>
            </a:r>
            <a:r>
              <a:rPr lang="it-IT" sz="2000" baseline="0" dirty="0" smtClean="0"/>
              <a:t> </a:t>
            </a:r>
            <a:r>
              <a:rPr lang="it-IT" sz="2000" dirty="0" err="1" smtClean="0"/>
              <a:t>git</a:t>
            </a:r>
            <a:r>
              <a:rPr lang="it-IT" sz="2000" dirty="0" smtClean="0"/>
              <a:t> clone </a:t>
            </a:r>
            <a:r>
              <a:rPr lang="it-IT" sz="2000" dirty="0" err="1" smtClean="0"/>
              <a:t>command</a:t>
            </a:r>
            <a:r>
              <a:rPr lang="it-IT" sz="2000" dirty="0" smtClean="0"/>
              <a:t> </a:t>
            </a:r>
            <a:r>
              <a:rPr lang="it-IT" sz="2000" dirty="0" err="1" smtClean="0"/>
              <a:t>will</a:t>
            </a:r>
            <a:r>
              <a:rPr lang="it-IT" sz="2000" dirty="0" smtClean="0"/>
              <a:t> transfer the </a:t>
            </a:r>
            <a:r>
              <a:rPr lang="it-IT" sz="2000" dirty="0" err="1" smtClean="0"/>
              <a:t>artifacts</a:t>
            </a:r>
            <a:r>
              <a:rPr lang="it-IT" sz="2000" baseline="0" dirty="0" smtClean="0"/>
              <a:t> </a:t>
            </a:r>
            <a:r>
              <a:rPr lang="it-IT" sz="2000" baseline="0" dirty="0" err="1" smtClean="0"/>
              <a:t>published</a:t>
            </a:r>
            <a:r>
              <a:rPr lang="it-IT" sz="2000" baseline="0" dirty="0" smtClean="0"/>
              <a:t> to GITHUB </a:t>
            </a:r>
            <a:r>
              <a:rPr lang="it-IT" sz="2000" dirty="0" err="1" smtClean="0"/>
              <a:t>into</a:t>
            </a:r>
            <a:r>
              <a:rPr lang="it-IT" sz="2000" dirty="0" smtClean="0"/>
              <a:t> the image </a:t>
            </a:r>
          </a:p>
          <a:p>
            <a:endParaRPr lang="it-IT" sz="2000" dirty="0" smtClean="0"/>
          </a:p>
          <a:p>
            <a:r>
              <a:rPr lang="it-IT" sz="2000" dirty="0" smtClean="0"/>
              <a:t> </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34</a:t>
            </a:fld>
            <a:endParaRPr lang="it-IT"/>
          </a:p>
        </p:txBody>
      </p:sp>
    </p:spTree>
    <p:extLst>
      <p:ext uri="{BB962C8B-B14F-4D97-AF65-F5344CB8AC3E}">
        <p14:creationId xmlns:p14="http://schemas.microsoft.com/office/powerpoint/2010/main" val="14719315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In </a:t>
            </a:r>
            <a:r>
              <a:rPr lang="it-IT" sz="2000" dirty="0" err="1" smtClean="0"/>
              <a:t>order</a:t>
            </a:r>
            <a:r>
              <a:rPr lang="it-IT" sz="2000" dirty="0" smtClean="0"/>
              <a:t> to </a:t>
            </a:r>
            <a:r>
              <a:rPr lang="it-IT" sz="2000" dirty="0" err="1" smtClean="0"/>
              <a:t>replace</a:t>
            </a:r>
            <a:r>
              <a:rPr lang="it-IT" sz="2000" dirty="0" smtClean="0"/>
              <a:t> the </a:t>
            </a:r>
            <a:r>
              <a:rPr lang="it-IT" sz="2000" dirty="0" err="1" smtClean="0"/>
              <a:t>provided</a:t>
            </a:r>
            <a:r>
              <a:rPr lang="it-IT" sz="2000" dirty="0" smtClean="0"/>
              <a:t> </a:t>
            </a:r>
            <a:r>
              <a:rPr lang="it-IT" sz="2000" dirty="0" err="1" smtClean="0"/>
              <a:t>generic</a:t>
            </a:r>
            <a:r>
              <a:rPr lang="it-IT" sz="2000" dirty="0" smtClean="0"/>
              <a:t> </a:t>
            </a:r>
            <a:r>
              <a:rPr lang="it-IT" sz="2000" dirty="0" err="1" smtClean="0"/>
              <a:t>tags</a:t>
            </a:r>
            <a:r>
              <a:rPr lang="it-IT" sz="2000" dirty="0" smtClean="0"/>
              <a:t>, </a:t>
            </a:r>
            <a:r>
              <a:rPr lang="it-IT" sz="2000" dirty="0" err="1" smtClean="0"/>
              <a:t>we</a:t>
            </a:r>
            <a:r>
              <a:rPr lang="it-IT" sz="2000" baseline="0" dirty="0" smtClean="0"/>
              <a:t> can use </a:t>
            </a:r>
            <a:r>
              <a:rPr lang="it-IT" sz="2000" dirty="0" smtClean="0"/>
              <a:t>the </a:t>
            </a:r>
            <a:r>
              <a:rPr lang="it-IT" sz="2000" dirty="0" err="1" smtClean="0"/>
              <a:t>tag</a:t>
            </a:r>
            <a:r>
              <a:rPr lang="it-IT" sz="2000" dirty="0" smtClean="0"/>
              <a:t> </a:t>
            </a:r>
            <a:r>
              <a:rPr lang="it-IT" sz="2000" dirty="0" err="1" smtClean="0"/>
              <a:t>replacer</a:t>
            </a:r>
            <a:r>
              <a:rPr lang="it-IT" sz="2000" dirty="0" smtClean="0"/>
              <a:t> plug-in</a:t>
            </a:r>
            <a:r>
              <a:rPr lang="it-IT" sz="2000" baseline="0" dirty="0" smtClean="0"/>
              <a:t> for </a:t>
            </a:r>
            <a:r>
              <a:rPr lang="it-IT" sz="2000" baseline="0" dirty="0" err="1" smtClean="0"/>
              <a:t>Maven</a:t>
            </a:r>
            <a:r>
              <a:rPr lang="it-IT" sz="2000" baseline="0" dirty="0" smtClean="0"/>
              <a:t>.</a:t>
            </a:r>
          </a:p>
          <a:p>
            <a:r>
              <a:rPr lang="it-IT" sz="2000" baseline="0" dirty="0" err="1" smtClean="0"/>
              <a:t>This</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of </a:t>
            </a:r>
            <a:r>
              <a:rPr lang="it-IT" sz="2000" baseline="0" dirty="0" err="1" smtClean="0"/>
              <a:t>how</a:t>
            </a:r>
            <a:r>
              <a:rPr lang="it-IT" sz="2000" baseline="0" dirty="0" smtClean="0"/>
              <a:t> </a:t>
            </a:r>
            <a:r>
              <a:rPr lang="it-IT" sz="2000" baseline="0" dirty="0" err="1" smtClean="0"/>
              <a:t>we</a:t>
            </a:r>
            <a:r>
              <a:rPr lang="it-IT" sz="2000" baseline="0" dirty="0" smtClean="0"/>
              <a:t> </a:t>
            </a:r>
            <a:r>
              <a:rPr lang="it-IT" sz="2000" baseline="0" dirty="0" err="1" smtClean="0"/>
              <a:t>could</a:t>
            </a:r>
            <a:r>
              <a:rPr lang="it-IT" sz="2000" baseline="0" dirty="0" smtClean="0"/>
              <a:t> do </a:t>
            </a:r>
            <a:r>
              <a:rPr lang="it-IT" sz="2000" baseline="0" dirty="0" err="1" smtClean="0"/>
              <a:t>this</a:t>
            </a:r>
            <a:r>
              <a:rPr lang="it-IT" sz="2000" baseline="0" dirty="0" smtClean="0"/>
              <a:t>.</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35</a:t>
            </a:fld>
            <a:endParaRPr lang="it-IT"/>
          </a:p>
        </p:txBody>
      </p:sp>
    </p:spTree>
    <p:extLst>
      <p:ext uri="{BB962C8B-B14F-4D97-AF65-F5344CB8AC3E}">
        <p14:creationId xmlns:p14="http://schemas.microsoft.com/office/powerpoint/2010/main" val="9450347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baseline="0" dirty="0" smtClean="0"/>
              <a:t>In </a:t>
            </a:r>
            <a:r>
              <a:rPr lang="it-IT" sz="2000" baseline="0" dirty="0" err="1" smtClean="0"/>
              <a:t>order</a:t>
            </a:r>
            <a:r>
              <a:rPr lang="it-IT" sz="2000" baseline="0" dirty="0" smtClean="0"/>
              <a:t> to </a:t>
            </a:r>
            <a:r>
              <a:rPr lang="it-IT" sz="2000" dirty="0" smtClean="0"/>
              <a:t> </a:t>
            </a:r>
            <a:r>
              <a:rPr lang="it-IT" sz="2000" dirty="0" err="1" smtClean="0"/>
              <a:t>publish</a:t>
            </a:r>
            <a:r>
              <a:rPr lang="it-IT" sz="2000" dirty="0" smtClean="0"/>
              <a:t> the </a:t>
            </a:r>
            <a:r>
              <a:rPr lang="it-IT" sz="2000" dirty="0" err="1" smtClean="0"/>
              <a:t>dockerfile</a:t>
            </a:r>
            <a:r>
              <a:rPr lang="it-IT" sz="2000" dirty="0" smtClean="0"/>
              <a:t> and the </a:t>
            </a:r>
            <a:r>
              <a:rPr lang="it-IT" sz="2000" dirty="0" err="1" smtClean="0"/>
              <a:t>executable</a:t>
            </a:r>
            <a:r>
              <a:rPr lang="it-IT" sz="2000" dirty="0" smtClean="0"/>
              <a:t> </a:t>
            </a:r>
            <a:r>
              <a:rPr lang="it-IT" sz="2000" dirty="0" err="1" smtClean="0"/>
              <a:t>artifacts</a:t>
            </a:r>
            <a:r>
              <a:rPr lang="it-IT" sz="2000" dirty="0" smtClean="0"/>
              <a:t> </a:t>
            </a:r>
            <a:r>
              <a:rPr lang="it-IT" sz="2000" dirty="0" err="1" smtClean="0"/>
              <a:t>within</a:t>
            </a:r>
            <a:r>
              <a:rPr lang="it-IT" sz="2000" baseline="0" dirty="0" smtClean="0"/>
              <a:t> </a:t>
            </a:r>
            <a:r>
              <a:rPr lang="it-IT" sz="2000" dirty="0" err="1" smtClean="0"/>
              <a:t>GitHub</a:t>
            </a:r>
            <a:r>
              <a:rPr lang="it-IT" sz="2000" dirty="0" smtClean="0"/>
              <a:t>, I </a:t>
            </a:r>
            <a:r>
              <a:rPr lang="it-IT" sz="2000" dirty="0" err="1" smtClean="0"/>
              <a:t>used</a:t>
            </a:r>
            <a:r>
              <a:rPr lang="it-IT" sz="2000" dirty="0" smtClean="0"/>
              <a:t> the </a:t>
            </a:r>
            <a:r>
              <a:rPr lang="it-IT" sz="2000" baseline="0" dirty="0" err="1" smtClean="0"/>
              <a:t>Maven</a:t>
            </a:r>
            <a:r>
              <a:rPr lang="it-IT" sz="2000" baseline="0" dirty="0" smtClean="0"/>
              <a:t> </a:t>
            </a:r>
            <a:r>
              <a:rPr lang="it-IT" sz="2000" baseline="0" dirty="0" err="1" smtClean="0"/>
              <a:t>GitHub</a:t>
            </a:r>
            <a:r>
              <a:rPr lang="it-IT" sz="2000" baseline="0" dirty="0" smtClean="0"/>
              <a:t> Plug-in.</a:t>
            </a:r>
          </a:p>
          <a:p>
            <a:r>
              <a:rPr lang="it-IT" sz="2000" baseline="0" dirty="0" err="1" smtClean="0"/>
              <a:t>Pictured</a:t>
            </a:r>
            <a:r>
              <a:rPr lang="it-IT" sz="2000" baseline="0" dirty="0" smtClean="0"/>
              <a:t> </a:t>
            </a:r>
            <a:r>
              <a:rPr lang="it-IT" sz="2000" baseline="0" dirty="0" err="1" smtClean="0"/>
              <a:t>above</a:t>
            </a:r>
            <a:r>
              <a:rPr lang="it-IT" sz="2000" baseline="0" dirty="0" smtClean="0"/>
              <a:t> </a:t>
            </a:r>
            <a:r>
              <a:rPr lang="it-IT" sz="2000" baseline="0" dirty="0" err="1" smtClean="0"/>
              <a:t>is</a:t>
            </a:r>
            <a:r>
              <a:rPr lang="it-IT" sz="2000" baseline="0" dirty="0" smtClean="0"/>
              <a:t> a </a:t>
            </a:r>
            <a:r>
              <a:rPr lang="it-IT" sz="2000" baseline="0" dirty="0" err="1" smtClean="0"/>
              <a:t>segment</a:t>
            </a:r>
            <a:r>
              <a:rPr lang="it-IT" sz="2000" baseline="0" dirty="0" smtClean="0"/>
              <a:t> of </a:t>
            </a:r>
            <a:r>
              <a:rPr lang="it-IT" sz="2000" baseline="0" dirty="0" err="1" smtClean="0"/>
              <a:t>this</a:t>
            </a:r>
            <a:r>
              <a:rPr lang="it-IT" sz="2000" baseline="0" dirty="0" smtClean="0"/>
              <a:t> </a:t>
            </a:r>
            <a:r>
              <a:rPr lang="it-IT" sz="2000" baseline="0" dirty="0" err="1" smtClean="0"/>
              <a:t>process</a:t>
            </a:r>
            <a:r>
              <a:rPr lang="it-IT" sz="2000" baseline="0" dirty="0" smtClean="0"/>
              <a:t>.</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36</a:t>
            </a:fld>
            <a:endParaRPr lang="it-IT"/>
          </a:p>
        </p:txBody>
      </p:sp>
    </p:spTree>
    <p:extLst>
      <p:ext uri="{BB962C8B-B14F-4D97-AF65-F5344CB8AC3E}">
        <p14:creationId xmlns:p14="http://schemas.microsoft.com/office/powerpoint/2010/main" val="20332610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a Jenkins’ build </a:t>
            </a:r>
            <a:r>
              <a:rPr lang="it-IT" sz="2400" dirty="0" err="1" smtClean="0"/>
              <a:t>project</a:t>
            </a:r>
            <a:r>
              <a:rPr lang="it-IT" sz="2400" dirty="0" smtClean="0"/>
              <a:t> </a:t>
            </a:r>
            <a:r>
              <a:rPr lang="it-IT" sz="2400" dirty="0" err="1" smtClean="0"/>
              <a:t>shown</a:t>
            </a:r>
            <a:r>
              <a:rPr lang="it-IT" sz="2400" dirty="0" smtClean="0"/>
              <a:t> on </a:t>
            </a:r>
            <a:r>
              <a:rPr lang="it-IT" sz="2400" dirty="0" err="1" smtClean="0"/>
              <a:t>Openshift</a:t>
            </a:r>
            <a:endParaRPr lang="it-IT" sz="2400" dirty="0" smtClean="0"/>
          </a:p>
          <a:p>
            <a:pPr lvl="1"/>
            <a:r>
              <a:rPr lang="it-IT" sz="2400" dirty="0" err="1" smtClean="0"/>
              <a:t>We</a:t>
            </a:r>
            <a:r>
              <a:rPr lang="it-IT" sz="2400" dirty="0" smtClean="0"/>
              <a:t> can </a:t>
            </a:r>
            <a:r>
              <a:rPr lang="it-IT" sz="2400" dirty="0" err="1" smtClean="0"/>
              <a:t>see</a:t>
            </a:r>
            <a:r>
              <a:rPr lang="it-IT" sz="2400" dirty="0" smtClean="0"/>
              <a:t> the GITHUB </a:t>
            </a:r>
            <a:r>
              <a:rPr lang="it-IT" sz="2400" dirty="0" err="1" smtClean="0"/>
              <a:t>configuration</a:t>
            </a:r>
            <a:r>
              <a:rPr lang="it-IT" sz="2400" dirty="0" smtClean="0"/>
              <a:t> </a:t>
            </a:r>
            <a:r>
              <a:rPr lang="it-IT" sz="2400" dirty="0" err="1" smtClean="0"/>
              <a:t>details</a:t>
            </a:r>
            <a:r>
              <a:rPr lang="it-IT" sz="2400" dirty="0" smtClean="0"/>
              <a:t> </a:t>
            </a:r>
          </a:p>
          <a:p>
            <a:pPr lvl="1"/>
            <a:r>
              <a:rPr lang="it-IT" sz="2400" dirty="0" err="1" smtClean="0"/>
              <a:t>We</a:t>
            </a:r>
            <a:r>
              <a:rPr lang="it-IT" sz="2400" dirty="0" smtClean="0"/>
              <a:t> can start</a:t>
            </a:r>
            <a:r>
              <a:rPr lang="it-IT" sz="2400" baseline="0" dirty="0" smtClean="0"/>
              <a:t> a </a:t>
            </a:r>
            <a:r>
              <a:rPr lang="it-IT" sz="2400" dirty="0" err="1" smtClean="0"/>
              <a:t>manually</a:t>
            </a:r>
            <a:r>
              <a:rPr lang="it-IT" sz="2400" dirty="0" smtClean="0"/>
              <a:t> </a:t>
            </a:r>
            <a:r>
              <a:rPr lang="it-IT" sz="2400" dirty="0" err="1" smtClean="0"/>
              <a:t>triggered</a:t>
            </a:r>
            <a:r>
              <a:rPr lang="it-IT" sz="2400" baseline="0" dirty="0" smtClean="0"/>
              <a:t> </a:t>
            </a:r>
            <a:r>
              <a:rPr lang="it-IT" sz="2400" baseline="0" dirty="0" err="1" smtClean="0"/>
              <a:t>b</a:t>
            </a:r>
            <a:r>
              <a:rPr lang="it-IT" sz="2400" dirty="0" err="1" smtClean="0"/>
              <a:t>uild</a:t>
            </a:r>
            <a:r>
              <a:rPr lang="it-IT" sz="2400" dirty="0" smtClean="0"/>
              <a:t> </a:t>
            </a:r>
          </a:p>
          <a:p>
            <a:pPr lvl="1"/>
            <a:r>
              <a:rPr lang="it-IT" sz="2400" dirty="0" smtClean="0"/>
              <a:t>The </a:t>
            </a:r>
            <a:r>
              <a:rPr lang="it-IT" sz="2400" dirty="0" err="1" smtClean="0"/>
              <a:t>aforementioned</a:t>
            </a:r>
            <a:r>
              <a:rPr lang="it-IT" sz="2400" dirty="0" smtClean="0"/>
              <a:t> </a:t>
            </a:r>
            <a:r>
              <a:rPr lang="it-IT" sz="2400" dirty="0" err="1" smtClean="0"/>
              <a:t>could</a:t>
            </a:r>
            <a:r>
              <a:rPr lang="it-IT" sz="2400" dirty="0" smtClean="0"/>
              <a:t> </a:t>
            </a:r>
            <a:r>
              <a:rPr lang="it-IT" sz="2400" dirty="0" err="1" smtClean="0"/>
              <a:t>also</a:t>
            </a:r>
            <a:r>
              <a:rPr lang="it-IT" sz="2400" dirty="0" smtClean="0"/>
              <a:t> be </a:t>
            </a:r>
            <a:r>
              <a:rPr lang="it-IT" sz="2400" dirty="0" err="1" smtClean="0"/>
              <a:t>automatically</a:t>
            </a:r>
            <a:r>
              <a:rPr lang="it-IT" sz="2400" dirty="0" smtClean="0"/>
              <a:t> </a:t>
            </a:r>
            <a:r>
              <a:rPr lang="it-IT" sz="2400" dirty="0" err="1" smtClean="0"/>
              <a:t>triggered</a:t>
            </a:r>
            <a:r>
              <a:rPr lang="it-IT" sz="2400" dirty="0" smtClean="0"/>
              <a:t> by an </a:t>
            </a:r>
            <a:r>
              <a:rPr lang="it-IT" sz="2400" dirty="0" err="1" smtClean="0"/>
              <a:t>event</a:t>
            </a:r>
            <a:r>
              <a:rPr lang="it-IT" sz="2400" dirty="0" smtClean="0"/>
              <a:t> on the repository</a:t>
            </a:r>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37</a:t>
            </a:fld>
            <a:endParaRPr lang="it-IT"/>
          </a:p>
        </p:txBody>
      </p:sp>
    </p:spTree>
    <p:extLst>
      <p:ext uri="{BB962C8B-B14F-4D97-AF65-F5344CB8AC3E}">
        <p14:creationId xmlns:p14="http://schemas.microsoft.com/office/powerpoint/2010/main" val="13371594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GITHUB repository </a:t>
            </a:r>
            <a:r>
              <a:rPr lang="it-IT" sz="2400" dirty="0" err="1" smtClean="0"/>
              <a:t>which</a:t>
            </a:r>
            <a:r>
              <a:rPr lang="it-IT" sz="2400" baseline="0" dirty="0" smtClean="0"/>
              <a:t> </a:t>
            </a:r>
            <a:r>
              <a:rPr lang="it-IT" sz="2400" baseline="0" dirty="0" err="1" smtClean="0"/>
              <a:t>stores</a:t>
            </a:r>
            <a:r>
              <a:rPr lang="it-IT" sz="2400" baseline="0" dirty="0" smtClean="0"/>
              <a:t> th</a:t>
            </a:r>
            <a:r>
              <a:rPr lang="it-IT" sz="2400" dirty="0" smtClean="0"/>
              <a:t>e </a:t>
            </a:r>
            <a:r>
              <a:rPr lang="it-IT" sz="2400" dirty="0" err="1" smtClean="0"/>
              <a:t>microservice’s</a:t>
            </a:r>
            <a:r>
              <a:rPr lang="it-IT" sz="2400" dirty="0" smtClean="0"/>
              <a:t> </a:t>
            </a:r>
            <a:r>
              <a:rPr lang="it-IT" sz="2400" dirty="0" err="1" smtClean="0"/>
              <a:t>built</a:t>
            </a:r>
            <a:r>
              <a:rPr lang="it-IT" sz="2400" dirty="0" smtClean="0"/>
              <a:t> </a:t>
            </a:r>
            <a:r>
              <a:rPr lang="it-IT" sz="2400" dirty="0" err="1" smtClean="0"/>
              <a:t>artifacts</a:t>
            </a:r>
            <a:r>
              <a:rPr lang="it-IT" sz="2400" dirty="0" smtClean="0"/>
              <a:t> </a:t>
            </a:r>
            <a:r>
              <a:rPr lang="it-IT" sz="2400" dirty="0" err="1" smtClean="0"/>
              <a:t>according</a:t>
            </a:r>
            <a:r>
              <a:rPr lang="it-IT" sz="2400" dirty="0" smtClean="0"/>
              <a:t> to the </a:t>
            </a:r>
            <a:r>
              <a:rPr lang="it-IT" sz="2400" dirty="0" err="1" smtClean="0"/>
              <a:t>Maven</a:t>
            </a:r>
            <a:r>
              <a:rPr lang="it-IT" sz="2400" dirty="0" smtClean="0"/>
              <a:t> </a:t>
            </a:r>
            <a:r>
              <a:rPr lang="it-IT" sz="2400" baseline="0" dirty="0" smtClean="0"/>
              <a:t>repository </a:t>
            </a:r>
            <a:r>
              <a:rPr lang="it-IT" sz="2400" dirty="0" err="1" smtClean="0"/>
              <a:t>specifications</a:t>
            </a:r>
            <a:endParaRPr lang="it-IT" sz="24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38</a:t>
            </a:fld>
            <a:endParaRPr lang="it-IT"/>
          </a:p>
        </p:txBody>
      </p:sp>
    </p:spTree>
    <p:extLst>
      <p:ext uri="{BB962C8B-B14F-4D97-AF65-F5344CB8AC3E}">
        <p14:creationId xmlns:p14="http://schemas.microsoft.com/office/powerpoint/2010/main" val="16881416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a:t>
            </a:r>
            <a:r>
              <a:rPr lang="it-IT" sz="2400" baseline="0" dirty="0" smtClean="0"/>
              <a:t> </a:t>
            </a:r>
            <a:r>
              <a:rPr lang="it-IT" sz="2400" baseline="0" dirty="0" err="1" smtClean="0"/>
              <a:t>DockerHub</a:t>
            </a:r>
            <a:r>
              <a:rPr lang="it-IT" sz="2400" baseline="0" dirty="0" smtClean="0"/>
              <a:t> </a:t>
            </a:r>
            <a:r>
              <a:rPr lang="it-IT" sz="2400" baseline="0" dirty="0" err="1" smtClean="0"/>
              <a:t>build</a:t>
            </a:r>
            <a:r>
              <a:rPr lang="it-IT" sz="2400" baseline="0" dirty="0" smtClean="0"/>
              <a:t> </a:t>
            </a:r>
            <a:r>
              <a:rPr lang="it-IT" sz="2400" baseline="0" dirty="0" err="1" smtClean="0"/>
              <a:t>setting</a:t>
            </a:r>
            <a:r>
              <a:rPr lang="it-IT" sz="2400" baseline="0" dirty="0" smtClean="0"/>
              <a:t> </a:t>
            </a:r>
          </a:p>
          <a:p>
            <a:pPr marL="236901" indent="-236901">
              <a:buAutoNum type="arabicParenR"/>
            </a:pPr>
            <a:r>
              <a:rPr lang="it-IT" sz="2400" baseline="0" dirty="0" err="1" smtClean="0"/>
              <a:t>We</a:t>
            </a:r>
            <a:r>
              <a:rPr lang="it-IT" sz="2400" baseline="0" dirty="0" smtClean="0"/>
              <a:t> can </a:t>
            </a:r>
            <a:r>
              <a:rPr lang="it-IT" sz="2400" baseline="0" dirty="0" err="1" smtClean="0"/>
              <a:t>see</a:t>
            </a:r>
            <a:r>
              <a:rPr lang="it-IT" sz="2400" baseline="0" dirty="0" smtClean="0"/>
              <a:t> the </a:t>
            </a:r>
            <a:r>
              <a:rPr lang="it-IT" sz="2400" baseline="0" dirty="0" err="1" smtClean="0"/>
              <a:t>GitHUB</a:t>
            </a:r>
            <a:r>
              <a:rPr lang="it-IT" sz="2400" baseline="0" dirty="0" smtClean="0"/>
              <a:t> source repository</a:t>
            </a:r>
          </a:p>
          <a:p>
            <a:pPr marL="236901" indent="-236901">
              <a:buAutoNum type="arabicParenR"/>
            </a:pPr>
            <a:r>
              <a:rPr lang="it-IT" sz="2400" baseline="0" dirty="0" err="1" smtClean="0"/>
              <a:t>Then</a:t>
            </a:r>
            <a:r>
              <a:rPr lang="it-IT" sz="2400" baseline="0" dirty="0" smtClean="0"/>
              <a:t>, the </a:t>
            </a:r>
            <a:r>
              <a:rPr lang="it-IT" sz="2400" baseline="0" dirty="0" err="1" smtClean="0"/>
              <a:t>repository</a:t>
            </a:r>
            <a:r>
              <a:rPr lang="it-IT" sz="2400" baseline="0" dirty="0" smtClean="0"/>
              <a:t> </a:t>
            </a:r>
            <a:r>
              <a:rPr lang="it-IT" sz="2400" baseline="0" dirty="0" err="1" smtClean="0"/>
              <a:t>references</a:t>
            </a:r>
            <a:r>
              <a:rPr lang="it-IT" sz="2400" baseline="0" dirty="0" smtClean="0"/>
              <a:t> (Branch/</a:t>
            </a:r>
            <a:r>
              <a:rPr lang="it-IT" sz="2400" baseline="0" dirty="0" err="1" smtClean="0"/>
              <a:t>tag</a:t>
            </a:r>
            <a:r>
              <a:rPr lang="it-IT" sz="2400" baseline="0" dirty="0" smtClean="0"/>
              <a:t>)</a:t>
            </a:r>
          </a:p>
          <a:p>
            <a:pPr marL="236901" indent="-236901">
              <a:buAutoNum type="arabicParenR"/>
            </a:pPr>
            <a:r>
              <a:rPr lang="it-IT" sz="2400" baseline="0" dirty="0" err="1" smtClean="0"/>
              <a:t>Then</a:t>
            </a:r>
            <a:r>
              <a:rPr lang="it-IT" sz="2400" baseline="0" dirty="0" smtClean="0"/>
              <a:t>, the </a:t>
            </a:r>
            <a:r>
              <a:rPr lang="it-IT" sz="2400" baseline="0" dirty="0" err="1" smtClean="0"/>
              <a:t>docker</a:t>
            </a:r>
            <a:r>
              <a:rPr lang="it-IT" sz="2400" baseline="0" dirty="0" smtClean="0"/>
              <a:t> image </a:t>
            </a:r>
            <a:r>
              <a:rPr lang="it-IT" sz="2400" baseline="0" dirty="0" err="1" smtClean="0"/>
              <a:t>tagname</a:t>
            </a:r>
            <a:endParaRPr lang="it-IT" sz="2400" baseline="0" dirty="0" smtClean="0"/>
          </a:p>
          <a:p>
            <a:pPr marL="236901" indent="-236901">
              <a:buAutoNum type="arabicParenR"/>
            </a:pPr>
            <a:r>
              <a:rPr lang="it-IT" sz="2400" baseline="0" dirty="0" err="1" smtClean="0"/>
              <a:t>Finally</a:t>
            </a:r>
            <a:r>
              <a:rPr lang="it-IT" sz="2400" baseline="0" dirty="0" smtClean="0"/>
              <a:t>, the </a:t>
            </a:r>
            <a:r>
              <a:rPr lang="it-IT" sz="2400" baseline="0" dirty="0" err="1" smtClean="0"/>
              <a:t>button</a:t>
            </a:r>
            <a:r>
              <a:rPr lang="it-IT" sz="2400" baseline="0" dirty="0" smtClean="0"/>
              <a:t> </a:t>
            </a:r>
            <a:r>
              <a:rPr lang="it-IT" sz="2400" baseline="0" dirty="0" err="1" smtClean="0"/>
              <a:t>that</a:t>
            </a:r>
            <a:r>
              <a:rPr lang="it-IT" sz="2400" baseline="0" dirty="0" smtClean="0"/>
              <a:t> </a:t>
            </a:r>
            <a:r>
              <a:rPr lang="it-IT" sz="2400" baseline="0" dirty="0" err="1" smtClean="0"/>
              <a:t>triggers</a:t>
            </a:r>
            <a:r>
              <a:rPr lang="it-IT" sz="2400" baseline="0" dirty="0" smtClean="0"/>
              <a:t> the build </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39</a:t>
            </a:fld>
            <a:endParaRPr lang="it-IT"/>
          </a:p>
        </p:txBody>
      </p:sp>
    </p:spTree>
    <p:extLst>
      <p:ext uri="{BB962C8B-B14F-4D97-AF65-F5344CB8AC3E}">
        <p14:creationId xmlns:p14="http://schemas.microsoft.com/office/powerpoint/2010/main" val="2065046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48754" y="3372168"/>
            <a:ext cx="9937104" cy="3561858"/>
          </a:xfrm>
        </p:spPr>
        <p:txBody>
          <a:bodyPr/>
          <a:lstStyle/>
          <a:p>
            <a:r>
              <a:rPr lang="en-US" sz="1400" kern="1200" dirty="0" smtClean="0">
                <a:solidFill>
                  <a:schemeClr val="tx1"/>
                </a:solidFill>
                <a:effectLst/>
              </a:rPr>
              <a:t>This is the historical district of Rome. </a:t>
            </a:r>
            <a:endParaRPr lang="it-IT" sz="1400" kern="1200" dirty="0" smtClean="0">
              <a:solidFill>
                <a:schemeClr val="tx1"/>
              </a:solidFill>
              <a:effectLst/>
            </a:endParaRPr>
          </a:p>
          <a:p>
            <a:r>
              <a:rPr lang="en-US" sz="1400" kern="1200" dirty="0" smtClean="0">
                <a:solidFill>
                  <a:schemeClr val="tx1"/>
                </a:solidFill>
                <a:effectLst/>
              </a:rPr>
              <a:t>It is a very ancient area whose urban development dates back to the roman empire, more than  2000 years ago. Through the ages, the city’s structure has clearly not evolved in a sustainable way.</a:t>
            </a:r>
            <a:endParaRPr lang="it-IT" sz="1400" kern="1200" dirty="0" smtClean="0">
              <a:solidFill>
                <a:schemeClr val="tx1"/>
              </a:solidFill>
              <a:effectLst/>
            </a:endParaRPr>
          </a:p>
          <a:p>
            <a:r>
              <a:rPr lang="en-US" sz="1400" b="1" kern="1200" dirty="0" smtClean="0">
                <a:solidFill>
                  <a:schemeClr val="tx1"/>
                </a:solidFill>
                <a:effectLst/>
              </a:rPr>
              <a:t>[SECOND IMAGE – HISTORICAL DISTRICT OF ROME] </a:t>
            </a:r>
            <a:endParaRPr lang="it-IT" sz="1400" kern="1200" dirty="0" smtClean="0">
              <a:solidFill>
                <a:schemeClr val="tx1"/>
              </a:solidFill>
              <a:effectLst/>
            </a:endParaRPr>
          </a:p>
          <a:p>
            <a:r>
              <a:rPr lang="en-US" sz="1400" kern="1200" dirty="0" smtClean="0">
                <a:solidFill>
                  <a:schemeClr val="tx1"/>
                </a:solidFill>
                <a:effectLst/>
              </a:rPr>
              <a:t>The blue line surrounds the limited traffic zone .</a:t>
            </a:r>
            <a:endParaRPr lang="it-IT" sz="1400" kern="1200" dirty="0" smtClean="0">
              <a:solidFill>
                <a:schemeClr val="tx1"/>
              </a:solidFill>
              <a:effectLst/>
            </a:endParaRPr>
          </a:p>
          <a:p>
            <a:r>
              <a:rPr lang="en-US" sz="1400" kern="1200" dirty="0" smtClean="0">
                <a:solidFill>
                  <a:schemeClr val="tx1"/>
                </a:solidFill>
                <a:effectLst/>
              </a:rPr>
              <a:t>It is an area of about 10 square kilometers characterized by a strong concentration of historical monuments, tourism facilities and national institutions, (government and parliament among others),  which generate a large  demand for mobility.</a:t>
            </a:r>
            <a:endParaRPr lang="it-IT" sz="1400" kern="1200" dirty="0" smtClean="0">
              <a:solidFill>
                <a:schemeClr val="tx1"/>
              </a:solidFill>
              <a:effectLst/>
            </a:endParaRPr>
          </a:p>
          <a:p>
            <a:r>
              <a:rPr lang="en-US" sz="1400" kern="1200" dirty="0" smtClean="0">
                <a:solidFill>
                  <a:schemeClr val="tx1"/>
                </a:solidFill>
                <a:effectLst/>
              </a:rPr>
              <a:t>As a matter of fact, the urban development was not originally conceived for the actual needs of people and motor vehicle mobility. The streets are often too narrow and the sidewalks overcrowded, all within the context of a fragile architectural environment.</a:t>
            </a:r>
            <a:endParaRPr lang="it-IT" sz="1400" kern="1200" dirty="0" smtClean="0">
              <a:solidFill>
                <a:schemeClr val="tx1"/>
              </a:solidFill>
              <a:effectLst/>
            </a:endParaRPr>
          </a:p>
          <a:p>
            <a:r>
              <a:rPr lang="en-US" sz="1400" kern="1200" dirty="0" smtClean="0">
                <a:solidFill>
                  <a:schemeClr val="tx1"/>
                </a:solidFill>
                <a:effectLst/>
              </a:rPr>
              <a:t>So the current mobility situation of this area is simply unsustainable.</a:t>
            </a:r>
            <a:endParaRPr lang="it-IT" sz="1400" kern="1200" dirty="0" smtClean="0">
              <a:solidFill>
                <a:schemeClr val="tx1"/>
              </a:solidFill>
              <a:effectLst/>
            </a:endParaRPr>
          </a:p>
          <a:p>
            <a:r>
              <a:rPr lang="en-US" sz="1400" b="1" kern="1200" dirty="0" smtClean="0">
                <a:solidFill>
                  <a:schemeClr val="tx1"/>
                </a:solidFill>
                <a:effectLst/>
              </a:rPr>
              <a:t>[THIRD IMAGE – SMART ELECTRIC VEHICLE] </a:t>
            </a:r>
            <a:endParaRPr lang="it-IT" sz="1400" kern="1200" dirty="0" smtClean="0">
              <a:solidFill>
                <a:schemeClr val="tx1"/>
              </a:solidFill>
              <a:effectLst/>
            </a:endParaRPr>
          </a:p>
          <a:p>
            <a:r>
              <a:rPr lang="en-US" sz="1400" kern="1200" dirty="0" smtClean="0">
                <a:solidFill>
                  <a:schemeClr val="tx1"/>
                </a:solidFill>
                <a:effectLst/>
              </a:rPr>
              <a:t> The solution to this mobility problem is a network of smart electrical vehicles with removable batteries whose organization is powered by a microservices-based digital platform.</a:t>
            </a:r>
            <a:endParaRPr lang="it-IT" sz="1400" kern="1200" dirty="0" smtClean="0">
              <a:solidFill>
                <a:schemeClr val="tx1"/>
              </a:solidFill>
              <a:effectLst/>
            </a:endParaRPr>
          </a:p>
          <a:p>
            <a:r>
              <a:rPr lang="en-US" sz="1400" kern="1200" dirty="0" smtClean="0">
                <a:solidFill>
                  <a:schemeClr val="tx1"/>
                </a:solidFill>
                <a:effectLst/>
              </a:rPr>
              <a:t> </a:t>
            </a:r>
            <a:r>
              <a:rPr lang="en-US" sz="1400" b="1" kern="1200" dirty="0" smtClean="0">
                <a:solidFill>
                  <a:schemeClr val="tx1"/>
                </a:solidFill>
                <a:effectLst/>
              </a:rPr>
              <a:t>[FOURTH IMAGE – SMART ELECTRIC VEHICLE – BATTERY + STATIONS ] </a:t>
            </a:r>
            <a:endParaRPr lang="it-IT" sz="1400" kern="1200" dirty="0" smtClean="0">
              <a:solidFill>
                <a:schemeClr val="tx1"/>
              </a:solidFill>
              <a:effectLst/>
            </a:endParaRPr>
          </a:p>
          <a:p>
            <a:r>
              <a:rPr lang="en-US" sz="1400" kern="1200" dirty="0" smtClean="0">
                <a:solidFill>
                  <a:schemeClr val="tx1"/>
                </a:solidFill>
                <a:effectLst/>
              </a:rPr>
              <a:t> In this way, we could create a modern urban mobility network that is both economically and environmentally sustainable.</a:t>
            </a:r>
            <a:endParaRPr lang="it-IT" sz="1400" kern="1200" dirty="0" smtClean="0">
              <a:solidFill>
                <a:schemeClr val="tx1"/>
              </a:solidFill>
              <a:effectLst/>
            </a:endParaRPr>
          </a:p>
          <a:p>
            <a:endParaRPr lang="it-IT" sz="1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a:t>
            </a:fld>
            <a:endParaRPr lang="it-IT"/>
          </a:p>
        </p:txBody>
      </p:sp>
    </p:spTree>
    <p:extLst>
      <p:ext uri="{BB962C8B-B14F-4D97-AF65-F5344CB8AC3E}">
        <p14:creationId xmlns:p14="http://schemas.microsoft.com/office/powerpoint/2010/main" val="31489652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Pictured</a:t>
            </a:r>
            <a:r>
              <a:rPr lang="it-IT" sz="2400" baseline="0" dirty="0" smtClean="0"/>
              <a:t> </a:t>
            </a:r>
            <a:r>
              <a:rPr lang="it-IT" sz="2400" baseline="0" dirty="0" err="1" smtClean="0"/>
              <a:t>above</a:t>
            </a:r>
            <a:r>
              <a:rPr lang="it-IT" sz="2400" baseline="0" dirty="0" smtClean="0"/>
              <a:t>, the </a:t>
            </a:r>
            <a:r>
              <a:rPr lang="it-IT" sz="2400" dirty="0" smtClean="0"/>
              <a:t>status</a:t>
            </a:r>
            <a:r>
              <a:rPr lang="it-IT" sz="2400" baseline="0" dirty="0" smtClean="0"/>
              <a:t> of a </a:t>
            </a:r>
            <a:r>
              <a:rPr lang="it-IT" sz="2400" dirty="0" err="1" smtClean="0"/>
              <a:t>triggered</a:t>
            </a:r>
            <a:r>
              <a:rPr lang="it-IT" sz="2400" dirty="0" smtClean="0"/>
              <a:t> build </a:t>
            </a:r>
            <a:r>
              <a:rPr lang="it-IT" sz="2400" dirty="0" err="1" smtClean="0"/>
              <a:t>moving</a:t>
            </a:r>
            <a:r>
              <a:rPr lang="it-IT" sz="2400" dirty="0" smtClean="0"/>
              <a:t> from </a:t>
            </a:r>
            <a:r>
              <a:rPr lang="it-IT" sz="2400" dirty="0" err="1" smtClean="0"/>
              <a:t>queued</a:t>
            </a:r>
            <a:r>
              <a:rPr lang="it-IT" sz="2400" dirty="0" smtClean="0"/>
              <a:t> to </a:t>
            </a:r>
            <a:r>
              <a:rPr lang="it-IT" sz="2400" dirty="0" err="1" smtClean="0"/>
              <a:t>completed</a:t>
            </a:r>
            <a:r>
              <a:rPr lang="it-IT" sz="2400" dirty="0" smtClean="0"/>
              <a:t>  </a:t>
            </a:r>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40</a:t>
            </a:fld>
            <a:endParaRPr lang="it-IT"/>
          </a:p>
        </p:txBody>
      </p:sp>
    </p:spTree>
    <p:extLst>
      <p:ext uri="{BB962C8B-B14F-4D97-AF65-F5344CB8AC3E}">
        <p14:creationId xmlns:p14="http://schemas.microsoft.com/office/powerpoint/2010/main" val="13237970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smtClean="0"/>
              <a:t>Once the </a:t>
            </a:r>
            <a:r>
              <a:rPr lang="it-IT" sz="2400" dirty="0" err="1" smtClean="0"/>
              <a:t>build</a:t>
            </a:r>
            <a:r>
              <a:rPr lang="it-IT" sz="2400" dirty="0" smtClean="0"/>
              <a:t> </a:t>
            </a:r>
            <a:r>
              <a:rPr lang="it-IT" sz="2400" dirty="0" err="1" smtClean="0"/>
              <a:t>has</a:t>
            </a:r>
            <a:r>
              <a:rPr lang="it-IT" sz="2400" dirty="0" smtClean="0"/>
              <a:t> </a:t>
            </a:r>
            <a:r>
              <a:rPr lang="it-IT" sz="2400" dirty="0" err="1" smtClean="0"/>
              <a:t>been</a:t>
            </a:r>
            <a:r>
              <a:rPr lang="it-IT" sz="2400" dirty="0" smtClean="0"/>
              <a:t> </a:t>
            </a:r>
            <a:r>
              <a:rPr lang="it-IT" sz="2400" dirty="0" err="1" smtClean="0"/>
              <a:t>completed</a:t>
            </a:r>
            <a:r>
              <a:rPr lang="it-IT" sz="2400" dirty="0" smtClean="0"/>
              <a:t> </a:t>
            </a:r>
            <a:r>
              <a:rPr lang="it-IT" sz="2400" dirty="0" err="1" smtClean="0"/>
              <a:t>successfully</a:t>
            </a:r>
            <a:r>
              <a:rPr lang="it-IT" sz="2400" dirty="0" smtClean="0"/>
              <a:t>, </a:t>
            </a:r>
            <a:r>
              <a:rPr lang="it-IT" sz="2400" dirty="0" err="1" smtClean="0"/>
              <a:t>Docker</a:t>
            </a:r>
            <a:r>
              <a:rPr lang="it-IT" sz="2400" dirty="0" smtClean="0"/>
              <a:t> reports the </a:t>
            </a:r>
            <a:r>
              <a:rPr lang="it-IT" sz="2400" dirty="0" err="1" smtClean="0"/>
              <a:t>corresponding</a:t>
            </a:r>
            <a:r>
              <a:rPr lang="it-IT" sz="2400" baseline="0" dirty="0" smtClean="0"/>
              <a:t> </a:t>
            </a:r>
            <a:r>
              <a:rPr lang="it-IT" sz="2400" baseline="0" dirty="0" err="1" smtClean="0"/>
              <a:t>D</a:t>
            </a:r>
            <a:r>
              <a:rPr lang="it-IT" sz="2400" dirty="0" err="1" smtClean="0"/>
              <a:t>ockerfile</a:t>
            </a:r>
            <a:r>
              <a:rPr lang="it-IT" sz="2400" dirty="0" smtClean="0"/>
              <a:t> </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41</a:t>
            </a:fld>
            <a:endParaRPr lang="it-IT"/>
          </a:p>
        </p:txBody>
      </p:sp>
    </p:spTree>
    <p:extLst>
      <p:ext uri="{BB962C8B-B14F-4D97-AF65-F5344CB8AC3E}">
        <p14:creationId xmlns:p14="http://schemas.microsoft.com/office/powerpoint/2010/main" val="12191370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dirty="0"/>
              <a:t>Once the Quality assurance or USER ACCEPTANCE TEST </a:t>
            </a:r>
            <a:r>
              <a:rPr lang="en-US" sz="1800" dirty="0" smtClean="0"/>
              <a:t>has been finished </a:t>
            </a:r>
            <a:r>
              <a:rPr lang="en-US" sz="1800" dirty="0"/>
              <a:t>successfully, </a:t>
            </a:r>
            <a:r>
              <a:rPr lang="en-US" sz="1800" dirty="0" smtClean="0"/>
              <a:t>it is </a:t>
            </a:r>
            <a:r>
              <a:rPr lang="en-US" sz="1800" dirty="0"/>
              <a:t>time to provide </a:t>
            </a:r>
            <a:r>
              <a:rPr lang="en-US" sz="1800" dirty="0" smtClean="0"/>
              <a:t>the </a:t>
            </a:r>
            <a:r>
              <a:rPr lang="en-US" sz="1800" dirty="0"/>
              <a:t>digital platform </a:t>
            </a:r>
            <a:r>
              <a:rPr lang="en-US" sz="1800" dirty="0" smtClean="0"/>
              <a:t>services during the production phase.</a:t>
            </a:r>
            <a:r>
              <a:rPr lang="en-US" sz="1800" dirty="0"/>
              <a:t/>
            </a:r>
            <a:br>
              <a:rPr lang="en-US" sz="1800" dirty="0"/>
            </a:br>
            <a:endParaRPr lang="en-US" sz="1800" dirty="0"/>
          </a:p>
          <a:p>
            <a:r>
              <a:rPr lang="en-US" sz="1800" dirty="0" smtClean="0"/>
              <a:t>All </a:t>
            </a:r>
            <a:r>
              <a:rPr lang="en-US" sz="1800" dirty="0"/>
              <a:t>Project Managers aim to have a flexible production environment </a:t>
            </a:r>
            <a:r>
              <a:rPr lang="en-US" sz="1800" dirty="0" smtClean="0"/>
              <a:t>in which</a:t>
            </a:r>
            <a:r>
              <a:rPr lang="en-US" sz="1800" baseline="0" dirty="0" smtClean="0"/>
              <a:t> </a:t>
            </a:r>
            <a:r>
              <a:rPr lang="en-US" sz="1800" dirty="0" smtClean="0"/>
              <a:t>it is possible to scale the resources up or down  </a:t>
            </a:r>
            <a:r>
              <a:rPr lang="en-US" sz="1800" dirty="0"/>
              <a:t>dynamically as </a:t>
            </a:r>
            <a:r>
              <a:rPr lang="en-US" sz="1800" dirty="0" smtClean="0"/>
              <a:t>their</a:t>
            </a:r>
            <a:r>
              <a:rPr lang="en-US" sz="1800" baseline="0" dirty="0" smtClean="0"/>
              <a:t> </a:t>
            </a:r>
            <a:r>
              <a:rPr lang="en-US" sz="1800" dirty="0" smtClean="0"/>
              <a:t>needs evolve. </a:t>
            </a:r>
            <a:r>
              <a:rPr lang="en-US" sz="1800" dirty="0"/>
              <a:t>This </a:t>
            </a:r>
            <a:r>
              <a:rPr lang="en-US" sz="1800" dirty="0" smtClean="0"/>
              <a:t>should ideally</a:t>
            </a:r>
            <a:r>
              <a:rPr lang="en-US" sz="1800" baseline="0" dirty="0" smtClean="0"/>
              <a:t> be achieved </a:t>
            </a:r>
            <a:r>
              <a:rPr lang="en-US" sz="1800" dirty="0" smtClean="0"/>
              <a:t>with minimal </a:t>
            </a:r>
            <a:r>
              <a:rPr lang="en-US" sz="1800" dirty="0"/>
              <a:t>application downtime and management </a:t>
            </a:r>
            <a:r>
              <a:rPr lang="en-US" sz="1800" dirty="0" smtClean="0"/>
              <a:t>effort.</a:t>
            </a:r>
            <a:br>
              <a:rPr lang="en-US" sz="1800" dirty="0" smtClean="0"/>
            </a:br>
            <a:r>
              <a:rPr lang="en-US" sz="1800" dirty="0" smtClean="0"/>
              <a:t>For this reason, </a:t>
            </a:r>
            <a:r>
              <a:rPr lang="en-US" sz="1800" dirty="0"/>
              <a:t>I </a:t>
            </a:r>
            <a:r>
              <a:rPr lang="en-US" sz="1800" dirty="0" smtClean="0"/>
              <a:t>chose </a:t>
            </a:r>
            <a:r>
              <a:rPr lang="en-US" sz="1800" dirty="0"/>
              <a:t>Pivotal Web Services, a </a:t>
            </a:r>
            <a:r>
              <a:rPr lang="en-US" sz="1800" dirty="0" smtClean="0"/>
              <a:t>Cloud Foundry-based </a:t>
            </a:r>
            <a:r>
              <a:rPr lang="en-US" sz="1800" dirty="0"/>
              <a:t>PAAS provider.</a:t>
            </a:r>
            <a:br>
              <a:rPr lang="en-US" sz="1800" dirty="0"/>
            </a:br>
            <a:r>
              <a:rPr lang="en-US" sz="1800" strike="noStrike" dirty="0" smtClean="0"/>
              <a:t>In</a:t>
            </a:r>
            <a:r>
              <a:rPr lang="en-US" sz="1800" strike="noStrike" baseline="0" dirty="0" smtClean="0"/>
              <a:t> </a:t>
            </a:r>
            <a:r>
              <a:rPr lang="en-US" sz="1800" strike="noStrike" dirty="0" smtClean="0"/>
              <a:t>fact, </a:t>
            </a:r>
            <a:r>
              <a:rPr lang="en-US" sz="1800" strike="noStrike" dirty="0"/>
              <a:t>in my </a:t>
            </a:r>
            <a:r>
              <a:rPr lang="en-US" sz="1800" strike="noStrike" dirty="0" smtClean="0"/>
              <a:t>experience, </a:t>
            </a:r>
            <a:r>
              <a:rPr lang="en-US" sz="1800" strike="noStrike" dirty="0"/>
              <a:t>the </a:t>
            </a:r>
            <a:r>
              <a:rPr lang="en-US" sz="1800" b="1" strike="noStrike" dirty="0"/>
              <a:t>a priori </a:t>
            </a:r>
            <a:r>
              <a:rPr lang="en-US" sz="1800" strike="noStrike" dirty="0"/>
              <a:t>sizing capacity plan is </a:t>
            </a:r>
            <a:r>
              <a:rPr lang="en-US" sz="1800" strike="noStrike" dirty="0" smtClean="0"/>
              <a:t>a challenging task </a:t>
            </a:r>
            <a:r>
              <a:rPr lang="en-US" sz="1800" strike="noStrike" dirty="0"/>
              <a:t>and very often </a:t>
            </a:r>
            <a:r>
              <a:rPr lang="en-US" sz="1800" strike="noStrike" dirty="0" smtClean="0"/>
              <a:t>results</a:t>
            </a:r>
            <a:r>
              <a:rPr lang="en-US" sz="1800" strike="noStrike" baseline="0" dirty="0" smtClean="0"/>
              <a:t> in an</a:t>
            </a:r>
            <a:r>
              <a:rPr lang="en-US" sz="1800" strike="noStrike" dirty="0" smtClean="0"/>
              <a:t>  </a:t>
            </a:r>
            <a:endParaRPr lang="en-US" sz="1800" strike="noStrike" dirty="0"/>
          </a:p>
          <a:p>
            <a:r>
              <a:rPr lang="en-US" sz="1800" strike="noStrike" baseline="0" dirty="0" smtClean="0"/>
              <a:t> inaccurate estimate of how high or low the </a:t>
            </a:r>
            <a:r>
              <a:rPr lang="en-US" sz="1800" strike="noStrike" dirty="0" smtClean="0"/>
              <a:t>effective </a:t>
            </a:r>
            <a:r>
              <a:rPr lang="en-US" sz="1800" strike="noStrike" dirty="0"/>
              <a:t>transaction volumes </a:t>
            </a:r>
            <a:r>
              <a:rPr lang="en-US" sz="1800" strike="noStrike" dirty="0" smtClean="0"/>
              <a:t>will be.</a:t>
            </a:r>
            <a:r>
              <a:rPr lang="en-US" sz="1800" strike="noStrike" baseline="0" dirty="0" smtClean="0"/>
              <a:t> </a:t>
            </a:r>
          </a:p>
          <a:p>
            <a:r>
              <a:rPr lang="en-US" sz="1800" strike="noStrike" baseline="0" dirty="0" smtClean="0"/>
              <a:t>At the same time, it is also very challenging to scale. </a:t>
            </a:r>
            <a:endParaRPr lang="it-IT" sz="1800" strike="no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42</a:t>
            </a:fld>
            <a:endParaRPr lang="it-IT"/>
          </a:p>
        </p:txBody>
      </p:sp>
    </p:spTree>
    <p:extLst>
      <p:ext uri="{BB962C8B-B14F-4D97-AF65-F5344CB8AC3E}">
        <p14:creationId xmlns:p14="http://schemas.microsoft.com/office/powerpoint/2010/main" val="183081927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is</a:t>
            </a:r>
            <a:r>
              <a:rPr lang="it-IT" sz="2000" dirty="0" smtClean="0"/>
              <a:t> an </a:t>
            </a:r>
            <a:r>
              <a:rPr lang="it-IT" sz="2000" dirty="0" err="1" smtClean="0"/>
              <a:t>example</a:t>
            </a:r>
            <a:r>
              <a:rPr lang="it-IT" sz="2000" baseline="0" dirty="0" smtClean="0"/>
              <a:t> of a PWS </a:t>
            </a:r>
            <a:r>
              <a:rPr lang="it-IT" sz="2000" baseline="0" dirty="0" err="1" smtClean="0"/>
              <a:t>environment</a:t>
            </a:r>
            <a:r>
              <a:rPr lang="it-IT" sz="2000" baseline="0" dirty="0" smtClean="0"/>
              <a:t> </a:t>
            </a:r>
            <a:r>
              <a:rPr lang="it-IT" sz="2000" baseline="0" dirty="0" err="1" smtClean="0"/>
              <a:t>variable</a:t>
            </a:r>
            <a:r>
              <a:rPr lang="it-IT" sz="2000" baseline="0" dirty="0" smtClean="0"/>
              <a:t>, the </a:t>
            </a:r>
            <a:r>
              <a:rPr lang="it-IT" sz="2000" baseline="0" dirty="0" err="1" smtClean="0"/>
              <a:t>one</a:t>
            </a:r>
            <a:r>
              <a:rPr lang="it-IT" sz="2000" baseline="0" dirty="0" smtClean="0"/>
              <a:t> </a:t>
            </a:r>
            <a:r>
              <a:rPr lang="it-IT" sz="2000" baseline="0" dirty="0" err="1" smtClean="0"/>
              <a:t>which</a:t>
            </a:r>
            <a:r>
              <a:rPr lang="it-IT" sz="2000" baseline="0" dirty="0" smtClean="0"/>
              <a:t> </a:t>
            </a:r>
            <a:r>
              <a:rPr lang="it-IT" sz="2000" baseline="0" dirty="0" err="1" smtClean="0"/>
              <a:t>defines</a:t>
            </a:r>
            <a:r>
              <a:rPr lang="it-IT" sz="2000" baseline="0" dirty="0" smtClean="0"/>
              <a:t> the database </a:t>
            </a:r>
            <a:r>
              <a:rPr lang="it-IT" sz="2000" baseline="0" dirty="0" err="1" smtClean="0"/>
              <a:t>backing</a:t>
            </a:r>
            <a:r>
              <a:rPr lang="it-IT" sz="2000" baseline="0" dirty="0" smtClean="0"/>
              <a:t> service</a:t>
            </a:r>
          </a:p>
          <a:p>
            <a:endParaRPr lang="it-IT" sz="2000" baseline="0" dirty="0" smtClean="0"/>
          </a:p>
          <a:p>
            <a:r>
              <a:rPr lang="it-IT" sz="2000" baseline="0" dirty="0" err="1" smtClean="0"/>
              <a:t>This</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of a </a:t>
            </a:r>
            <a:r>
              <a:rPr lang="it-IT" sz="2000" b="0" baseline="0" dirty="0" smtClean="0"/>
              <a:t>«</a:t>
            </a:r>
            <a:r>
              <a:rPr lang="it-IT" sz="2000" dirty="0" smtClean="0"/>
              <a:t>Database </a:t>
            </a:r>
            <a:r>
              <a:rPr lang="it-IT" sz="2000" dirty="0"/>
              <a:t>server </a:t>
            </a:r>
            <a:r>
              <a:rPr lang="it-IT" sz="2000" dirty="0" smtClean="0"/>
              <a:t>per-service» </a:t>
            </a:r>
            <a:r>
              <a:rPr lang="it-IT" sz="2000" dirty="0"/>
              <a:t>pattern </a:t>
            </a:r>
            <a:endParaRPr lang="it-IT" sz="2000" b="0" baseline="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43</a:t>
            </a:fld>
            <a:endParaRPr lang="it-IT"/>
          </a:p>
        </p:txBody>
      </p:sp>
    </p:spTree>
    <p:extLst>
      <p:ext uri="{BB962C8B-B14F-4D97-AF65-F5344CB8AC3E}">
        <p14:creationId xmlns:p14="http://schemas.microsoft.com/office/powerpoint/2010/main" val="8749484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These</a:t>
            </a:r>
            <a:r>
              <a:rPr lang="it-IT" sz="2000" baseline="0" dirty="0" smtClean="0"/>
              <a:t> </a:t>
            </a:r>
            <a:r>
              <a:rPr lang="it-IT" sz="2000" dirty="0" err="1" smtClean="0"/>
              <a:t>details</a:t>
            </a:r>
            <a:r>
              <a:rPr lang="it-IT" sz="2000" dirty="0" smtClean="0"/>
              <a:t> </a:t>
            </a:r>
            <a:r>
              <a:rPr lang="it-IT" sz="2000" dirty="0" err="1" smtClean="0"/>
              <a:t>have</a:t>
            </a:r>
            <a:r>
              <a:rPr lang="it-IT" sz="2000" dirty="0" smtClean="0"/>
              <a:t> </a:t>
            </a:r>
            <a:r>
              <a:rPr lang="it-IT" sz="2000" dirty="0" err="1" smtClean="0"/>
              <a:t>not</a:t>
            </a:r>
            <a:r>
              <a:rPr lang="it-IT" sz="2000" dirty="0" smtClean="0"/>
              <a:t> </a:t>
            </a:r>
            <a:r>
              <a:rPr lang="it-IT" sz="2000" dirty="0" err="1" smtClean="0"/>
              <a:t>been</a:t>
            </a:r>
            <a:r>
              <a:rPr lang="it-IT" sz="2000" dirty="0" smtClean="0"/>
              <a:t> </a:t>
            </a:r>
            <a:r>
              <a:rPr lang="it-IT" sz="2000" dirty="0" err="1" smtClean="0"/>
              <a:t>coded</a:t>
            </a:r>
            <a:r>
              <a:rPr lang="it-IT" sz="2000" dirty="0" smtClean="0"/>
              <a:t> for</a:t>
            </a:r>
            <a:r>
              <a:rPr lang="it-IT" sz="2000" baseline="0" dirty="0" smtClean="0"/>
              <a:t> in </a:t>
            </a:r>
            <a:r>
              <a:rPr lang="it-IT" sz="2000" baseline="0" dirty="0" err="1" smtClean="0"/>
              <a:t>this</a:t>
            </a:r>
            <a:r>
              <a:rPr lang="it-IT" sz="2000" baseline="0" dirty="0" smtClean="0"/>
              <a:t> </a:t>
            </a:r>
            <a:r>
              <a:rPr lang="it-IT" sz="2000" dirty="0" err="1" smtClean="0"/>
              <a:t>deployment</a:t>
            </a:r>
            <a:endParaRPr lang="it-IT" sz="2000" dirty="0" smtClean="0"/>
          </a:p>
          <a:p>
            <a:r>
              <a:rPr lang="it-IT" sz="2000" dirty="0" smtClean="0"/>
              <a:t>The code reports the </a:t>
            </a:r>
            <a:r>
              <a:rPr lang="it-IT" sz="2000" dirty="0" err="1" smtClean="0"/>
              <a:t>implementation</a:t>
            </a:r>
            <a:r>
              <a:rPr lang="it-IT" sz="2000" dirty="0" smtClean="0"/>
              <a:t> of the «</a:t>
            </a:r>
            <a:r>
              <a:rPr lang="it-IT" sz="2000" dirty="0" err="1" smtClean="0"/>
              <a:t>cloudfoundry</a:t>
            </a:r>
            <a:r>
              <a:rPr lang="it-IT" sz="2000" dirty="0" smtClean="0"/>
              <a:t>» </a:t>
            </a:r>
            <a:r>
              <a:rPr lang="it-IT" sz="2000" dirty="0" err="1" smtClean="0"/>
              <a:t>spring</a:t>
            </a:r>
            <a:r>
              <a:rPr lang="it-IT" sz="2000" dirty="0" smtClean="0"/>
              <a:t> </a:t>
            </a:r>
            <a:r>
              <a:rPr lang="it-IT" sz="2000" dirty="0" err="1" smtClean="0"/>
              <a:t>profile</a:t>
            </a:r>
            <a:r>
              <a:rPr lang="it-IT" sz="2000" dirty="0" smtClean="0"/>
              <a:t> </a:t>
            </a:r>
            <a:r>
              <a:rPr lang="it-IT" sz="2000" dirty="0" err="1" smtClean="0"/>
              <a:t>that</a:t>
            </a:r>
            <a:r>
              <a:rPr lang="it-IT" sz="2000" dirty="0" smtClean="0"/>
              <a:t> </a:t>
            </a:r>
            <a:r>
              <a:rPr lang="it-IT" sz="2000" dirty="0" err="1" smtClean="0"/>
              <a:t>binds</a:t>
            </a:r>
            <a:r>
              <a:rPr lang="it-IT" sz="2000" dirty="0" smtClean="0"/>
              <a:t> the </a:t>
            </a:r>
            <a:r>
              <a:rPr lang="it-IT" sz="2000" dirty="0" err="1" smtClean="0"/>
              <a:t>datasource</a:t>
            </a:r>
            <a:r>
              <a:rPr lang="it-IT" sz="2000" dirty="0" smtClean="0"/>
              <a:t> to the </a:t>
            </a:r>
            <a:r>
              <a:rPr lang="it-IT" sz="2000" dirty="0" err="1" smtClean="0"/>
              <a:t>environment</a:t>
            </a:r>
            <a:r>
              <a:rPr lang="it-IT" sz="2000" baseline="0" dirty="0" smtClean="0"/>
              <a:t> </a:t>
            </a:r>
            <a:r>
              <a:rPr lang="it-IT" sz="2000" baseline="0" dirty="0" err="1" smtClean="0"/>
              <a:t>variable</a:t>
            </a:r>
            <a:r>
              <a:rPr lang="it-IT" sz="2000" baseline="0" dirty="0" smtClean="0"/>
              <a:t> </a:t>
            </a:r>
            <a:r>
              <a:rPr lang="it-IT" sz="2000" baseline="0" dirty="0" err="1" smtClean="0"/>
              <a:t>defined</a:t>
            </a:r>
            <a:r>
              <a:rPr lang="it-IT" sz="2000" baseline="0" dirty="0" smtClean="0"/>
              <a:t> inside PWS</a:t>
            </a:r>
          </a:p>
          <a:p>
            <a:r>
              <a:rPr lang="it-IT" sz="2000" baseline="0" dirty="0" smtClean="0"/>
              <a:t>The </a:t>
            </a:r>
            <a:r>
              <a:rPr lang="it-IT" sz="2000" baseline="0" dirty="0" err="1" smtClean="0"/>
              <a:t>second</a:t>
            </a:r>
            <a:r>
              <a:rPr lang="it-IT" sz="2000" baseline="0" dirty="0" smtClean="0"/>
              <a:t> «</a:t>
            </a:r>
            <a:r>
              <a:rPr lang="it-IT" sz="2000" baseline="0" dirty="0" err="1" smtClean="0"/>
              <a:t>bean</a:t>
            </a:r>
            <a:r>
              <a:rPr lang="it-IT" sz="2000" baseline="0" dirty="0" smtClean="0"/>
              <a:t>» </a:t>
            </a:r>
            <a:r>
              <a:rPr lang="it-IT" sz="2000" baseline="0" dirty="0" err="1" smtClean="0"/>
              <a:t>is</a:t>
            </a:r>
            <a:r>
              <a:rPr lang="it-IT" sz="2000" baseline="0" dirty="0" smtClean="0"/>
              <a:t> a </a:t>
            </a:r>
            <a:r>
              <a:rPr lang="it-IT" sz="2000" baseline="0" dirty="0" err="1" smtClean="0"/>
              <a:t>useful</a:t>
            </a:r>
            <a:r>
              <a:rPr lang="it-IT" sz="2000" baseline="0" dirty="0" smtClean="0"/>
              <a:t> </a:t>
            </a:r>
            <a:r>
              <a:rPr lang="it-IT" sz="2000" baseline="0" dirty="0" err="1" smtClean="0"/>
              <a:t>class</a:t>
            </a:r>
            <a:r>
              <a:rPr lang="it-IT" sz="2000" baseline="0" dirty="0" smtClean="0"/>
              <a:t> </a:t>
            </a:r>
            <a:r>
              <a:rPr lang="it-IT" sz="2000" baseline="0" dirty="0" err="1" smtClean="0"/>
              <a:t>which</a:t>
            </a:r>
            <a:r>
              <a:rPr lang="it-IT" sz="2000" baseline="0" dirty="0" smtClean="0"/>
              <a:t> </a:t>
            </a:r>
            <a:r>
              <a:rPr lang="it-IT" sz="2000" baseline="0" dirty="0" err="1" smtClean="0"/>
              <a:t>provides</a:t>
            </a:r>
            <a:r>
              <a:rPr lang="it-IT" sz="2000" baseline="0" dirty="0" smtClean="0"/>
              <a:t> the database connection </a:t>
            </a:r>
            <a:r>
              <a:rPr lang="it-IT" sz="2000" baseline="0" dirty="0" err="1" smtClean="0"/>
              <a:t>details</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44</a:t>
            </a:fld>
            <a:endParaRPr lang="it-IT"/>
          </a:p>
        </p:txBody>
      </p:sp>
    </p:spTree>
    <p:extLst>
      <p:ext uri="{BB962C8B-B14F-4D97-AF65-F5344CB8AC3E}">
        <p14:creationId xmlns:p14="http://schemas.microsoft.com/office/powerpoint/2010/main" val="22221137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baseline="0" dirty="0" err="1" smtClean="0"/>
              <a:t>is</a:t>
            </a:r>
            <a:r>
              <a:rPr lang="it-IT" sz="2000" baseline="0" dirty="0" smtClean="0"/>
              <a:t> the start up log </a:t>
            </a:r>
            <a:r>
              <a:rPr lang="it-IT" sz="2000" baseline="0" dirty="0" err="1" smtClean="0"/>
              <a:t>evidence</a:t>
            </a:r>
            <a:r>
              <a:rPr lang="it-IT" sz="2000" baseline="0" dirty="0" smtClean="0"/>
              <a:t> of the </a:t>
            </a:r>
            <a:r>
              <a:rPr lang="it-IT" sz="2000" baseline="0" dirty="0" err="1" smtClean="0"/>
              <a:t>cloudfoundry</a:t>
            </a:r>
            <a:r>
              <a:rPr lang="it-IT" sz="2000" baseline="0" dirty="0" smtClean="0"/>
              <a:t> </a:t>
            </a:r>
            <a:r>
              <a:rPr lang="it-IT" sz="2000" baseline="0" dirty="0" err="1" smtClean="0"/>
              <a:t>spring</a:t>
            </a:r>
            <a:r>
              <a:rPr lang="it-IT" sz="2000" baseline="0" dirty="0" smtClean="0"/>
              <a:t> </a:t>
            </a:r>
            <a:r>
              <a:rPr lang="it-IT" sz="2000" baseline="0" dirty="0" err="1" smtClean="0"/>
              <a:t>profile</a:t>
            </a:r>
            <a:r>
              <a:rPr lang="it-IT" sz="2000" baseline="0" dirty="0" smtClean="0"/>
              <a:t> </a:t>
            </a:r>
            <a:r>
              <a:rPr lang="it-IT" sz="2000" baseline="0" dirty="0" err="1" smtClean="0"/>
              <a:t>defined</a:t>
            </a:r>
            <a:r>
              <a:rPr lang="it-IT" sz="2000" baseline="0" dirty="0" smtClean="0"/>
              <a:t> for the microservice</a:t>
            </a:r>
          </a:p>
          <a:p>
            <a:endParaRPr lang="it-IT" sz="2000" baseline="0" dirty="0" smtClean="0"/>
          </a:p>
          <a:p>
            <a:r>
              <a:rPr lang="it-IT" sz="2000" dirty="0" err="1" smtClean="0"/>
              <a:t>Pictured</a:t>
            </a:r>
            <a:r>
              <a:rPr lang="it-IT" sz="2000" dirty="0" smtClean="0"/>
              <a:t> in green, </a:t>
            </a:r>
            <a:r>
              <a:rPr lang="it-IT" sz="2000" dirty="0" err="1" smtClean="0"/>
              <a:t>we</a:t>
            </a:r>
            <a:r>
              <a:rPr lang="it-IT" sz="2000" dirty="0" smtClean="0"/>
              <a:t> can </a:t>
            </a:r>
            <a:r>
              <a:rPr lang="it-IT" sz="2000" dirty="0" err="1" smtClean="0"/>
              <a:t>see</a:t>
            </a:r>
            <a:r>
              <a:rPr lang="it-IT" sz="2000" baseline="0" dirty="0" smtClean="0"/>
              <a:t> </a:t>
            </a:r>
            <a:r>
              <a:rPr lang="it-IT" sz="2000" dirty="0" smtClean="0"/>
              <a:t>the JDBC URL connection</a:t>
            </a:r>
            <a:r>
              <a:rPr lang="it-IT" sz="2000" baseline="0" dirty="0" smtClean="0"/>
              <a:t> for the </a:t>
            </a:r>
            <a:r>
              <a:rPr lang="it-IT" sz="2000" baseline="0" dirty="0" err="1" smtClean="0"/>
              <a:t>mySql</a:t>
            </a:r>
            <a:r>
              <a:rPr lang="it-IT" sz="2000" baseline="0" dirty="0" smtClean="0"/>
              <a:t> </a:t>
            </a:r>
            <a:r>
              <a:rPr lang="it-IT" sz="2000" baseline="0" dirty="0" err="1" smtClean="0"/>
              <a:t>instance</a:t>
            </a:r>
            <a:r>
              <a:rPr lang="it-IT" sz="2000" baseline="0" dirty="0" smtClean="0"/>
              <a:t> </a:t>
            </a:r>
            <a:r>
              <a:rPr lang="it-IT" sz="2000" baseline="0" dirty="0" err="1" smtClean="0"/>
              <a:t>provided</a:t>
            </a:r>
            <a:r>
              <a:rPr lang="it-IT" sz="2000" baseline="0" dirty="0" smtClean="0"/>
              <a:t> in PWS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45</a:t>
            </a:fld>
            <a:endParaRPr lang="it-IT"/>
          </a:p>
        </p:txBody>
      </p:sp>
    </p:spTree>
    <p:extLst>
      <p:ext uri="{BB962C8B-B14F-4D97-AF65-F5344CB8AC3E}">
        <p14:creationId xmlns:p14="http://schemas.microsoft.com/office/powerpoint/2010/main" val="15955206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a:t>
            </a:r>
            <a:r>
              <a:rPr lang="it-IT" sz="2400" dirty="0" err="1" smtClean="0"/>
              <a:t>yml</a:t>
            </a:r>
            <a:r>
              <a:rPr lang="it-IT" sz="2400" dirty="0" smtClean="0"/>
              <a:t> </a:t>
            </a:r>
            <a:r>
              <a:rPr lang="it-IT" sz="2400" dirty="0" err="1" smtClean="0"/>
              <a:t>manifest</a:t>
            </a:r>
            <a:r>
              <a:rPr lang="it-IT" sz="2400" dirty="0" smtClean="0"/>
              <a:t> file</a:t>
            </a:r>
            <a:r>
              <a:rPr lang="it-IT" sz="2400" baseline="0" dirty="0" smtClean="0"/>
              <a:t> </a:t>
            </a:r>
            <a:r>
              <a:rPr lang="it-IT" sz="2400" baseline="0" dirty="0" err="1" smtClean="0"/>
              <a:t>type</a:t>
            </a:r>
            <a:r>
              <a:rPr lang="it-IT" sz="2400" dirty="0" smtClean="0"/>
              <a:t> </a:t>
            </a:r>
            <a:r>
              <a:rPr lang="it-IT" sz="2400" dirty="0" err="1" smtClean="0"/>
              <a:t>used</a:t>
            </a:r>
            <a:r>
              <a:rPr lang="it-IT" sz="2400" dirty="0" smtClean="0"/>
              <a:t> by </a:t>
            </a:r>
            <a:r>
              <a:rPr lang="it-IT" sz="2400" dirty="0" err="1" smtClean="0"/>
              <a:t>eclipse</a:t>
            </a:r>
            <a:r>
              <a:rPr lang="it-IT" sz="2400" baseline="0" dirty="0" smtClean="0"/>
              <a:t> for </a:t>
            </a:r>
            <a:r>
              <a:rPr lang="it-IT" sz="2400" baseline="0" dirty="0" err="1" smtClean="0"/>
              <a:t>deployment</a:t>
            </a:r>
            <a:r>
              <a:rPr lang="it-IT" sz="2400" baseline="0" dirty="0" smtClean="0"/>
              <a:t> </a:t>
            </a:r>
            <a:r>
              <a:rPr lang="it-IT" sz="2400" baseline="0" dirty="0" err="1" smtClean="0"/>
              <a:t>purposes</a:t>
            </a:r>
            <a:endParaRPr lang="it-IT" sz="2400" baseline="0" dirty="0" smtClean="0"/>
          </a:p>
          <a:p>
            <a:r>
              <a:rPr lang="it-IT" sz="2400" dirty="0" smtClean="0"/>
              <a:t>Here </a:t>
            </a:r>
            <a:r>
              <a:rPr lang="it-IT" sz="2400" dirty="0" err="1" smtClean="0"/>
              <a:t>we</a:t>
            </a:r>
            <a:r>
              <a:rPr lang="it-IT" sz="2400" dirty="0" smtClean="0"/>
              <a:t> </a:t>
            </a:r>
            <a:r>
              <a:rPr lang="it-IT" sz="2400" dirty="0" err="1" smtClean="0"/>
              <a:t>may</a:t>
            </a:r>
            <a:r>
              <a:rPr lang="it-IT" sz="2400" dirty="0" smtClean="0"/>
              <a:t> </a:t>
            </a:r>
            <a:r>
              <a:rPr lang="it-IT" sz="2400" dirty="0" err="1" smtClean="0"/>
              <a:t>observe</a:t>
            </a:r>
            <a:r>
              <a:rPr lang="it-IT" sz="2400" dirty="0" smtClean="0"/>
              <a:t>:</a:t>
            </a:r>
          </a:p>
          <a:p>
            <a:pPr lvl="1"/>
            <a:r>
              <a:rPr lang="it-IT" sz="2400" dirty="0" smtClean="0"/>
              <a:t>The </a:t>
            </a:r>
            <a:r>
              <a:rPr lang="it-IT" sz="2400" dirty="0" err="1" smtClean="0"/>
              <a:t>instance</a:t>
            </a:r>
            <a:r>
              <a:rPr lang="it-IT" sz="2400" dirty="0" smtClean="0"/>
              <a:t> </a:t>
            </a:r>
            <a:r>
              <a:rPr lang="it-IT" sz="2400" dirty="0" err="1" smtClean="0"/>
              <a:t>parameters</a:t>
            </a:r>
            <a:endParaRPr lang="it-IT" sz="2400" dirty="0" smtClean="0"/>
          </a:p>
          <a:p>
            <a:pPr lvl="1"/>
            <a:r>
              <a:rPr lang="it-IT" sz="2400" dirty="0" smtClean="0"/>
              <a:t>The </a:t>
            </a:r>
            <a:r>
              <a:rPr lang="it-IT" sz="2400" dirty="0" err="1" smtClean="0"/>
              <a:t>backing</a:t>
            </a:r>
            <a:r>
              <a:rPr lang="it-IT" sz="2400" dirty="0" smtClean="0"/>
              <a:t> </a:t>
            </a:r>
            <a:r>
              <a:rPr lang="it-IT" sz="2400" dirty="0" err="1" smtClean="0"/>
              <a:t>services</a:t>
            </a:r>
            <a:r>
              <a:rPr lang="it-IT" sz="2400" dirty="0" smtClean="0"/>
              <a:t> </a:t>
            </a:r>
            <a:r>
              <a:rPr lang="it-IT" sz="2400" dirty="0" err="1" smtClean="0"/>
              <a:t>resolution</a:t>
            </a:r>
            <a:endParaRPr lang="it-IT" sz="2400" dirty="0" smtClean="0"/>
          </a:p>
          <a:p>
            <a:pPr lvl="1"/>
            <a:r>
              <a:rPr lang="it-IT" sz="2400" dirty="0" err="1" smtClean="0"/>
              <a:t>Among</a:t>
            </a:r>
            <a:r>
              <a:rPr lang="it-IT" sz="2400" dirty="0" smtClean="0"/>
              <a:t> the </a:t>
            </a:r>
            <a:r>
              <a:rPr lang="it-IT" sz="2400" dirty="0" err="1" smtClean="0"/>
              <a:t>environment</a:t>
            </a:r>
            <a:r>
              <a:rPr lang="it-IT" sz="2400" dirty="0" smtClean="0"/>
              <a:t> </a:t>
            </a:r>
            <a:r>
              <a:rPr lang="it-IT" sz="2400" dirty="0" err="1" smtClean="0"/>
              <a:t>variables</a:t>
            </a:r>
            <a:r>
              <a:rPr lang="it-IT" sz="2400" dirty="0" smtClean="0"/>
              <a:t>, </a:t>
            </a:r>
            <a:r>
              <a:rPr lang="it-IT" sz="2400" dirty="0" err="1" smtClean="0"/>
              <a:t>we</a:t>
            </a:r>
            <a:r>
              <a:rPr lang="it-IT" sz="2400" dirty="0" smtClean="0"/>
              <a:t> </a:t>
            </a:r>
            <a:r>
              <a:rPr lang="it-IT" sz="2400" dirty="0" err="1" smtClean="0"/>
              <a:t>notice</a:t>
            </a:r>
            <a:r>
              <a:rPr lang="it-IT" sz="2400" baseline="0" dirty="0" smtClean="0"/>
              <a:t> the </a:t>
            </a:r>
            <a:r>
              <a:rPr lang="it-IT" sz="2400" baseline="0" dirty="0" err="1" smtClean="0"/>
              <a:t>active</a:t>
            </a:r>
            <a:r>
              <a:rPr lang="it-IT" sz="2400" baseline="0" dirty="0" smtClean="0"/>
              <a:t> </a:t>
            </a:r>
            <a:r>
              <a:rPr lang="it-IT" sz="2400" baseline="0" dirty="0" err="1" smtClean="0"/>
              <a:t>spring</a:t>
            </a:r>
            <a:r>
              <a:rPr lang="it-IT" sz="2400" baseline="0" dirty="0" smtClean="0"/>
              <a:t> </a:t>
            </a:r>
            <a:r>
              <a:rPr lang="it-IT" sz="2400" baseline="0" dirty="0" err="1" smtClean="0"/>
              <a:t>profile</a:t>
            </a:r>
            <a:r>
              <a:rPr lang="it-IT" sz="2400" dirty="0" smtClean="0"/>
              <a:t> </a:t>
            </a:r>
          </a:p>
          <a:p>
            <a:pPr lvl="1"/>
            <a:endParaRPr lang="it-IT" sz="2400" dirty="0" smtClean="0"/>
          </a:p>
          <a:p>
            <a:endParaRPr lang="it-IT" sz="2400" dirty="0" smtClean="0"/>
          </a:p>
          <a:p>
            <a:endParaRPr lang="it-IT" sz="2400" dirty="0" smtClean="0"/>
          </a:p>
          <a:p>
            <a:endParaRPr lang="it-IT" sz="2400" dirty="0" smtClean="0"/>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46</a:t>
            </a:fld>
            <a:endParaRPr lang="it-IT"/>
          </a:p>
        </p:txBody>
      </p:sp>
    </p:spTree>
    <p:extLst>
      <p:ext uri="{BB962C8B-B14F-4D97-AF65-F5344CB8AC3E}">
        <p14:creationId xmlns:p14="http://schemas.microsoft.com/office/powerpoint/2010/main" val="19618650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000" dirty="0" smtClean="0"/>
              <a:t>The deployment </a:t>
            </a:r>
            <a:r>
              <a:rPr lang="it-IT" sz="2000" dirty="0" err="1" smtClean="0"/>
              <a:t>could</a:t>
            </a:r>
            <a:r>
              <a:rPr lang="it-IT" sz="2000" dirty="0" smtClean="0"/>
              <a:t> </a:t>
            </a:r>
            <a:r>
              <a:rPr lang="it-IT" sz="2000" dirty="0" err="1" smtClean="0"/>
              <a:t>also</a:t>
            </a:r>
            <a:r>
              <a:rPr lang="it-IT" sz="2000" dirty="0" smtClean="0"/>
              <a:t> be </a:t>
            </a:r>
            <a:r>
              <a:rPr lang="it-IT" sz="2000" dirty="0" err="1" smtClean="0"/>
              <a:t>carried</a:t>
            </a:r>
            <a:r>
              <a:rPr lang="it-IT" sz="2000" dirty="0" smtClean="0"/>
              <a:t> out by </a:t>
            </a:r>
            <a:r>
              <a:rPr lang="it-IT" sz="2000" dirty="0" err="1" smtClean="0"/>
              <a:t>Maven</a:t>
            </a:r>
            <a:r>
              <a:rPr lang="it-IT" sz="2000" dirty="0" smtClean="0"/>
              <a:t> with the use of a </a:t>
            </a:r>
            <a:r>
              <a:rPr lang="it-IT" sz="2000" dirty="0" err="1" smtClean="0"/>
              <a:t>specific</a:t>
            </a:r>
            <a:r>
              <a:rPr lang="it-IT" sz="2000" baseline="0" dirty="0" smtClean="0"/>
              <a:t> </a:t>
            </a:r>
            <a:r>
              <a:rPr lang="it-IT" sz="2000" dirty="0" smtClean="0"/>
              <a:t>Plug-in</a:t>
            </a:r>
            <a:r>
              <a:rPr lang="it-IT" sz="2000" baseline="0" dirty="0" smtClean="0"/>
              <a:t> </a:t>
            </a:r>
            <a:endParaRPr lang="it-IT" sz="2000" dirty="0" smtClean="0"/>
          </a:p>
          <a:p>
            <a:r>
              <a:rPr lang="it-IT" sz="2000" dirty="0" err="1" smtClean="0"/>
              <a:t>Pictured</a:t>
            </a:r>
            <a:r>
              <a:rPr lang="it-IT" sz="2000" dirty="0" smtClean="0"/>
              <a:t> </a:t>
            </a:r>
            <a:r>
              <a:rPr lang="it-IT" sz="2000" dirty="0" err="1" smtClean="0"/>
              <a:t>above</a:t>
            </a:r>
            <a:r>
              <a:rPr lang="it-IT" sz="2000" dirty="0" smtClean="0"/>
              <a:t> </a:t>
            </a:r>
            <a:r>
              <a:rPr lang="it-IT" sz="2000" dirty="0" err="1" smtClean="0"/>
              <a:t>is</a:t>
            </a:r>
            <a:r>
              <a:rPr lang="it-IT" sz="2000" baseline="0" dirty="0" smtClean="0"/>
              <a:t> an </a:t>
            </a:r>
            <a:r>
              <a:rPr lang="it-IT" sz="2000" baseline="0" dirty="0" err="1" smtClean="0"/>
              <a:t>example</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47</a:t>
            </a:fld>
            <a:endParaRPr lang="it-IT"/>
          </a:p>
        </p:txBody>
      </p:sp>
    </p:spTree>
    <p:extLst>
      <p:ext uri="{BB962C8B-B14F-4D97-AF65-F5344CB8AC3E}">
        <p14:creationId xmlns:p14="http://schemas.microsoft.com/office/powerpoint/2010/main" val="152610145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dirty="0"/>
              <a:t>In a Database per Service architecture each service has its own database </a:t>
            </a:r>
          </a:p>
          <a:p>
            <a:r>
              <a:rPr lang="it-IT" sz="1800" dirty="0"/>
              <a:t>In </a:t>
            </a:r>
            <a:r>
              <a:rPr lang="it-IT" sz="1800" dirty="0" err="1"/>
              <a:t>this</a:t>
            </a:r>
            <a:r>
              <a:rPr lang="it-IT" sz="1800" dirty="0"/>
              <a:t> </a:t>
            </a:r>
            <a:r>
              <a:rPr lang="it-IT" sz="1800" dirty="0" smtClean="0"/>
              <a:t>scenario, </a:t>
            </a:r>
            <a:r>
              <a:rPr lang="it-IT" sz="1800" dirty="0"/>
              <a:t>the use of </a:t>
            </a:r>
            <a:r>
              <a:rPr lang="it-IT" sz="1800" dirty="0" smtClean="0"/>
              <a:t>a </a:t>
            </a:r>
            <a:r>
              <a:rPr lang="it-IT" sz="1800" dirty="0" err="1" smtClean="0"/>
              <a:t>convenient</a:t>
            </a:r>
            <a:r>
              <a:rPr lang="it-IT" sz="1800" dirty="0" smtClean="0"/>
              <a:t> </a:t>
            </a:r>
            <a:r>
              <a:rPr lang="it-IT" sz="1800" dirty="0"/>
              <a:t>data model </a:t>
            </a:r>
            <a:r>
              <a:rPr lang="it-IT" sz="1800" dirty="0" err="1"/>
              <a:t>according</a:t>
            </a:r>
            <a:r>
              <a:rPr lang="it-IT" sz="1800" dirty="0"/>
              <a:t> to business </a:t>
            </a:r>
            <a:r>
              <a:rPr lang="it-IT" sz="1800" dirty="0" err="1"/>
              <a:t>requirements</a:t>
            </a:r>
            <a:r>
              <a:rPr lang="it-IT" sz="1800" dirty="0"/>
              <a:t> </a:t>
            </a:r>
            <a:r>
              <a:rPr lang="it-IT" sz="1800" dirty="0" err="1"/>
              <a:t>is</a:t>
            </a:r>
            <a:r>
              <a:rPr lang="it-IT" sz="1800" dirty="0"/>
              <a:t> </a:t>
            </a:r>
            <a:r>
              <a:rPr lang="it-IT" sz="1800" dirty="0" err="1"/>
              <a:t>called</a:t>
            </a:r>
            <a:r>
              <a:rPr lang="it-IT" sz="1800" dirty="0"/>
              <a:t> «</a:t>
            </a:r>
            <a:r>
              <a:rPr lang="it-IT" sz="1800" dirty="0" err="1"/>
              <a:t>poliglot</a:t>
            </a:r>
            <a:r>
              <a:rPr lang="it-IT" sz="1800" dirty="0"/>
              <a:t> </a:t>
            </a:r>
            <a:r>
              <a:rPr lang="it-IT" sz="1800" dirty="0" err="1"/>
              <a:t>persistence</a:t>
            </a:r>
            <a:r>
              <a:rPr lang="it-IT" sz="1800" dirty="0"/>
              <a:t> </a:t>
            </a:r>
            <a:r>
              <a:rPr lang="it-IT" sz="1800" dirty="0" err="1" smtClean="0"/>
              <a:t>approach</a:t>
            </a:r>
            <a:r>
              <a:rPr lang="it-IT" sz="1800" dirty="0"/>
              <a:t>»</a:t>
            </a:r>
          </a:p>
          <a:p>
            <a:pPr marL="473804" lvl="2">
              <a:spcBef>
                <a:spcPts val="2175"/>
              </a:spcBef>
              <a:buFont typeface="Wingdings" pitchFamily="2" charset="2"/>
              <a:buChar char="§"/>
            </a:pPr>
            <a:r>
              <a:rPr lang="it-IT" sz="1800" dirty="0"/>
              <a:t>With </a:t>
            </a:r>
            <a:r>
              <a:rPr lang="it-IT" sz="1800" dirty="0" err="1"/>
              <a:t>this</a:t>
            </a:r>
            <a:r>
              <a:rPr lang="it-IT" sz="1800" dirty="0"/>
              <a:t> </a:t>
            </a:r>
            <a:r>
              <a:rPr lang="it-IT" sz="1800" dirty="0" err="1" smtClean="0"/>
              <a:t>approach</a:t>
            </a:r>
            <a:r>
              <a:rPr lang="it-IT" sz="1800" dirty="0" smtClean="0"/>
              <a:t>. </a:t>
            </a:r>
            <a:r>
              <a:rPr lang="it-IT" sz="1800" dirty="0"/>
              <a:t>the design of </a:t>
            </a:r>
            <a:r>
              <a:rPr lang="it-IT" sz="1800" dirty="0" err="1"/>
              <a:t>each</a:t>
            </a:r>
            <a:r>
              <a:rPr lang="it-IT" sz="1800" dirty="0"/>
              <a:t> service </a:t>
            </a:r>
            <a:r>
              <a:rPr lang="it-IT" sz="1800" dirty="0" err="1"/>
              <a:t>could</a:t>
            </a:r>
            <a:r>
              <a:rPr lang="it-IT" sz="1800" dirty="0"/>
              <a:t> be </a:t>
            </a:r>
            <a:r>
              <a:rPr lang="it-IT" sz="1800" dirty="0" err="1"/>
              <a:t>done</a:t>
            </a:r>
            <a:r>
              <a:rPr lang="it-IT" sz="1800" dirty="0"/>
              <a:t> </a:t>
            </a:r>
            <a:r>
              <a:rPr lang="it-IT" sz="1800" dirty="0" err="1"/>
              <a:t>using</a:t>
            </a:r>
            <a:r>
              <a:rPr lang="it-IT" sz="1800" dirty="0"/>
              <a:t> the </a:t>
            </a:r>
            <a:r>
              <a:rPr lang="it-IT" sz="1800" dirty="0" err="1"/>
              <a:t>type</a:t>
            </a:r>
            <a:r>
              <a:rPr lang="it-IT" sz="1800" dirty="0"/>
              <a:t> of database </a:t>
            </a:r>
            <a:r>
              <a:rPr lang="it-IT" sz="1800" dirty="0" err="1"/>
              <a:t>that</a:t>
            </a:r>
            <a:r>
              <a:rPr lang="it-IT" sz="1800" dirty="0"/>
              <a:t> </a:t>
            </a:r>
            <a:r>
              <a:rPr lang="it-IT" sz="1800" dirty="0" err="1"/>
              <a:t>is</a:t>
            </a:r>
            <a:r>
              <a:rPr lang="it-IT" sz="1800" dirty="0"/>
              <a:t> best </a:t>
            </a:r>
            <a:r>
              <a:rPr lang="it-IT" sz="1800" dirty="0" err="1"/>
              <a:t>suited</a:t>
            </a:r>
            <a:r>
              <a:rPr lang="it-IT" sz="1800" dirty="0"/>
              <a:t> to </a:t>
            </a:r>
            <a:r>
              <a:rPr lang="it-IT" sz="1800" dirty="0" err="1"/>
              <a:t>its</a:t>
            </a:r>
            <a:r>
              <a:rPr lang="it-IT" sz="1800" dirty="0"/>
              <a:t> </a:t>
            </a:r>
            <a:r>
              <a:rPr lang="it-IT" sz="1800" dirty="0" err="1" smtClean="0"/>
              <a:t>needs</a:t>
            </a:r>
            <a:r>
              <a:rPr lang="it-IT" sz="1800" dirty="0" smtClean="0"/>
              <a:t> </a:t>
            </a:r>
            <a:r>
              <a:rPr lang="it-IT" sz="1800" dirty="0" err="1" smtClean="0"/>
              <a:t>obtaining</a:t>
            </a:r>
            <a:r>
              <a:rPr lang="it-IT" sz="1800" dirty="0" smtClean="0"/>
              <a:t> </a:t>
            </a:r>
            <a:r>
              <a:rPr lang="it-IT" sz="1800" dirty="0" err="1" smtClean="0"/>
              <a:t>better</a:t>
            </a:r>
            <a:r>
              <a:rPr lang="it-IT" sz="1800" dirty="0" smtClean="0"/>
              <a:t> </a:t>
            </a:r>
            <a:r>
              <a:rPr lang="it-IT" sz="1800" dirty="0"/>
              <a:t>performance and </a:t>
            </a:r>
            <a:r>
              <a:rPr lang="it-IT" sz="1800" dirty="0" err="1"/>
              <a:t>scalability</a:t>
            </a:r>
            <a:endParaRPr lang="it-IT" sz="1800" dirty="0"/>
          </a:p>
          <a:p>
            <a:r>
              <a:rPr lang="it-IT" sz="1800" dirty="0" err="1"/>
              <a:t>This</a:t>
            </a:r>
            <a:r>
              <a:rPr lang="it-IT" sz="1800" dirty="0"/>
              <a:t> </a:t>
            </a:r>
            <a:r>
              <a:rPr lang="it-IT" sz="1800" dirty="0" err="1"/>
              <a:t>approach</a:t>
            </a:r>
            <a:r>
              <a:rPr lang="it-IT" sz="1800" dirty="0"/>
              <a:t> </a:t>
            </a:r>
            <a:r>
              <a:rPr lang="it-IT" sz="1800" dirty="0" err="1" smtClean="0"/>
              <a:t>introduces</a:t>
            </a:r>
            <a:r>
              <a:rPr lang="it-IT" sz="1800" dirty="0" smtClean="0"/>
              <a:t> </a:t>
            </a:r>
            <a:r>
              <a:rPr lang="it-IT" sz="1800" dirty="0" err="1"/>
              <a:t>distributed</a:t>
            </a:r>
            <a:r>
              <a:rPr lang="it-IT" sz="1800" dirty="0"/>
              <a:t> data </a:t>
            </a:r>
            <a:r>
              <a:rPr lang="it-IT" sz="1800" dirty="0" err="1"/>
              <a:t>transaction</a:t>
            </a:r>
            <a:r>
              <a:rPr lang="it-IT" sz="1800" dirty="0"/>
              <a:t> </a:t>
            </a:r>
            <a:r>
              <a:rPr lang="it-IT" sz="1800" dirty="0" err="1"/>
              <a:t>challenges</a:t>
            </a:r>
            <a:r>
              <a:rPr lang="it-IT" sz="1800" dirty="0"/>
              <a:t>:</a:t>
            </a:r>
          </a:p>
          <a:p>
            <a:pPr lvl="2"/>
            <a:r>
              <a:rPr lang="en-US" sz="1800" dirty="0"/>
              <a:t>Because some business transactions need to  span over multiple </a:t>
            </a:r>
            <a:r>
              <a:rPr lang="en-US" sz="1800" dirty="0" smtClean="0"/>
              <a:t>services, </a:t>
            </a:r>
            <a:r>
              <a:rPr lang="it-IT" sz="1800" dirty="0" err="1"/>
              <a:t>we</a:t>
            </a:r>
            <a:r>
              <a:rPr lang="it-IT" sz="1800" dirty="0"/>
              <a:t> </a:t>
            </a:r>
            <a:r>
              <a:rPr lang="it-IT" sz="1800" dirty="0" err="1"/>
              <a:t>need</a:t>
            </a:r>
            <a:r>
              <a:rPr lang="it-IT" sz="1800" dirty="0"/>
              <a:t> to </a:t>
            </a:r>
            <a:r>
              <a:rPr lang="it-IT" sz="1800" dirty="0" err="1"/>
              <a:t>implement</a:t>
            </a:r>
            <a:r>
              <a:rPr lang="it-IT" sz="1800" dirty="0"/>
              <a:t> business </a:t>
            </a:r>
            <a:r>
              <a:rPr lang="it-IT" sz="1800" dirty="0" err="1" smtClean="0"/>
              <a:t>transactions</a:t>
            </a:r>
            <a:r>
              <a:rPr lang="it-IT" sz="1800" dirty="0" smtClean="0"/>
              <a:t> </a:t>
            </a:r>
            <a:r>
              <a:rPr lang="it-IT" sz="1800" dirty="0" err="1"/>
              <a:t>that</a:t>
            </a:r>
            <a:r>
              <a:rPr lang="it-IT" sz="1800" dirty="0"/>
              <a:t> </a:t>
            </a:r>
            <a:r>
              <a:rPr lang="it-IT" sz="1800" dirty="0" err="1"/>
              <a:t>maintain</a:t>
            </a:r>
            <a:r>
              <a:rPr lang="it-IT" sz="1800" dirty="0"/>
              <a:t> </a:t>
            </a:r>
            <a:r>
              <a:rPr lang="it-IT" sz="1800" dirty="0" err="1"/>
              <a:t>consistency</a:t>
            </a:r>
            <a:r>
              <a:rPr lang="it-IT" sz="1800" dirty="0"/>
              <a:t> </a:t>
            </a:r>
            <a:r>
              <a:rPr lang="it-IT" sz="1800" dirty="0" err="1"/>
              <a:t>across</a:t>
            </a:r>
            <a:r>
              <a:rPr lang="it-IT" sz="1800" dirty="0"/>
              <a:t>  multiple </a:t>
            </a:r>
            <a:r>
              <a:rPr lang="it-IT" sz="1800" dirty="0" err="1"/>
              <a:t>services</a:t>
            </a:r>
            <a:r>
              <a:rPr lang="it-IT" sz="1800" dirty="0"/>
              <a:t>. </a:t>
            </a:r>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48</a:t>
            </a:fld>
            <a:endParaRPr lang="it-IT"/>
          </a:p>
        </p:txBody>
      </p:sp>
    </p:spTree>
    <p:extLst>
      <p:ext uri="{BB962C8B-B14F-4D97-AF65-F5344CB8AC3E}">
        <p14:creationId xmlns:p14="http://schemas.microsoft.com/office/powerpoint/2010/main" val="19901969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1573" y="3372168"/>
            <a:ext cx="9651467" cy="3194685"/>
          </a:xfrm>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49</a:t>
            </a:fld>
            <a:endParaRPr lang="it-IT"/>
          </a:p>
        </p:txBody>
      </p:sp>
    </p:spTree>
    <p:extLst>
      <p:ext uri="{BB962C8B-B14F-4D97-AF65-F5344CB8AC3E}">
        <p14:creationId xmlns:p14="http://schemas.microsoft.com/office/powerpoint/2010/main" val="2856384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400" dirty="0" smtClean="0"/>
              <a:t>[SLOW]</a:t>
            </a:r>
          </a:p>
          <a:p>
            <a:pPr defTabSz="947607">
              <a:defRPr/>
            </a:pPr>
            <a:r>
              <a:rPr lang="en-US" sz="2400" dirty="0" smtClean="0"/>
              <a:t>The </a:t>
            </a:r>
            <a:r>
              <a:rPr lang="en-US" sz="2400" dirty="0"/>
              <a:t>gathering of requirements is the first phase of the lifecycle process. </a:t>
            </a:r>
          </a:p>
          <a:p>
            <a:pPr defTabSz="947607">
              <a:defRPr/>
            </a:pPr>
            <a:r>
              <a:rPr lang="en-US" sz="2400" dirty="0"/>
              <a:t>Requirements could be classified  in Functional, </a:t>
            </a:r>
            <a:r>
              <a:rPr lang="en-US" sz="2400" dirty="0" smtClean="0"/>
              <a:t>Technical </a:t>
            </a:r>
            <a:r>
              <a:rPr lang="en-US" sz="2400" dirty="0"/>
              <a:t>and </a:t>
            </a:r>
            <a:r>
              <a:rPr lang="en-US" sz="2400" dirty="0" smtClean="0"/>
              <a:t>Project Management-related </a:t>
            </a:r>
            <a:endParaRPr lang="it-IT" sz="2400" dirty="0"/>
          </a:p>
          <a:p>
            <a:endParaRPr lang="it-IT" sz="21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a:t>
            </a:fld>
            <a:endParaRPr lang="it-IT"/>
          </a:p>
        </p:txBody>
      </p:sp>
    </p:spTree>
    <p:extLst>
      <p:ext uri="{BB962C8B-B14F-4D97-AF65-F5344CB8AC3E}">
        <p14:creationId xmlns:p14="http://schemas.microsoft.com/office/powerpoint/2010/main" val="1735463259"/>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43089" y="3372167"/>
            <a:ext cx="9799951" cy="3727132"/>
          </a:xfrm>
        </p:spPr>
        <p:txBody>
          <a:bodyPr/>
          <a:lstStyle/>
          <a:p>
            <a:r>
              <a:rPr lang="it-IT" sz="2000" dirty="0" err="1" smtClean="0"/>
              <a:t>This</a:t>
            </a:r>
            <a:r>
              <a:rPr lang="it-IT" sz="2000" dirty="0" smtClean="0"/>
              <a:t> </a:t>
            </a:r>
            <a:r>
              <a:rPr lang="it-IT" sz="2000" dirty="0" err="1" smtClean="0"/>
              <a:t>example</a:t>
            </a:r>
            <a:r>
              <a:rPr lang="it-IT" sz="2000" dirty="0" smtClean="0"/>
              <a:t> shows the «base model» </a:t>
            </a:r>
            <a:r>
              <a:rPr lang="it-IT" sz="2000" dirty="0"/>
              <a:t>of an </a:t>
            </a:r>
            <a:r>
              <a:rPr lang="it-IT" sz="2000" dirty="0" smtClean="0"/>
              <a:t>«</a:t>
            </a:r>
            <a:r>
              <a:rPr lang="it-IT" sz="2000" dirty="0" err="1" smtClean="0"/>
              <a:t>event-driven</a:t>
            </a:r>
            <a:r>
              <a:rPr lang="it-IT" sz="2000" dirty="0" smtClean="0"/>
              <a:t> </a:t>
            </a:r>
            <a:r>
              <a:rPr lang="it-IT" sz="2000" dirty="0" err="1" smtClean="0"/>
              <a:t>architecture</a:t>
            </a:r>
            <a:r>
              <a:rPr lang="it-IT" sz="2000" dirty="0" smtClean="0"/>
              <a:t>» </a:t>
            </a:r>
            <a:r>
              <a:rPr lang="it-IT" sz="2000" dirty="0" err="1" smtClean="0"/>
              <a:t>which</a:t>
            </a:r>
            <a:r>
              <a:rPr lang="it-IT" sz="2000" baseline="0" dirty="0" smtClean="0"/>
              <a:t> </a:t>
            </a:r>
            <a:r>
              <a:rPr lang="it-IT" sz="2000" dirty="0" err="1" smtClean="0"/>
              <a:t>implements</a:t>
            </a:r>
            <a:r>
              <a:rPr lang="it-IT" sz="2000" dirty="0" smtClean="0"/>
              <a:t> the so-</a:t>
            </a:r>
            <a:r>
              <a:rPr lang="it-IT" sz="2000" dirty="0" err="1" smtClean="0"/>
              <a:t>called</a:t>
            </a:r>
            <a:r>
              <a:rPr lang="it-IT" sz="2000" dirty="0" smtClean="0"/>
              <a:t> </a:t>
            </a:r>
            <a:r>
              <a:rPr lang="it-IT" sz="2000" dirty="0"/>
              <a:t>«</a:t>
            </a:r>
            <a:r>
              <a:rPr lang="it-IT" sz="2000" dirty="0" err="1"/>
              <a:t>poliglot</a:t>
            </a:r>
            <a:r>
              <a:rPr lang="it-IT" sz="2000" dirty="0"/>
              <a:t> </a:t>
            </a:r>
            <a:r>
              <a:rPr lang="it-IT" sz="2000" dirty="0" err="1"/>
              <a:t>persistence</a:t>
            </a:r>
            <a:r>
              <a:rPr lang="it-IT" sz="2000" dirty="0" smtClean="0"/>
              <a:t>», a model by </a:t>
            </a:r>
            <a:r>
              <a:rPr lang="it-IT" sz="2000" dirty="0" err="1" smtClean="0"/>
              <a:t>which</a:t>
            </a:r>
            <a:r>
              <a:rPr lang="it-IT" sz="2000" dirty="0" smtClean="0"/>
              <a:t> </a:t>
            </a:r>
            <a:r>
              <a:rPr lang="it-IT" sz="2000" dirty="0" err="1" smtClean="0"/>
              <a:t>we</a:t>
            </a:r>
            <a:r>
              <a:rPr lang="it-IT" sz="2000" dirty="0" smtClean="0"/>
              <a:t> can</a:t>
            </a:r>
            <a:r>
              <a:rPr lang="it-IT" sz="2000" baseline="0" dirty="0" smtClean="0"/>
              <a:t> </a:t>
            </a:r>
            <a:r>
              <a:rPr lang="it-IT" sz="2000" baseline="0" dirty="0" err="1" smtClean="0"/>
              <a:t>obtain</a:t>
            </a:r>
            <a:r>
              <a:rPr lang="it-IT" sz="2000" baseline="0" dirty="0" smtClean="0"/>
              <a:t> data </a:t>
            </a:r>
            <a:r>
              <a:rPr lang="it-IT" sz="2000" baseline="0" dirty="0" err="1" smtClean="0"/>
              <a:t>consistency</a:t>
            </a:r>
            <a:r>
              <a:rPr lang="it-IT" sz="2000" baseline="0" dirty="0" smtClean="0"/>
              <a:t> </a:t>
            </a:r>
            <a:r>
              <a:rPr lang="it-IT" sz="2000" dirty="0" err="1" smtClean="0"/>
              <a:t>across</a:t>
            </a:r>
            <a:r>
              <a:rPr lang="it-IT" sz="2000" dirty="0" smtClean="0"/>
              <a:t> </a:t>
            </a:r>
            <a:r>
              <a:rPr lang="it-IT" sz="2000" dirty="0" err="1" smtClean="0"/>
              <a:t>different</a:t>
            </a:r>
            <a:r>
              <a:rPr lang="it-IT" sz="2000" dirty="0" smtClean="0"/>
              <a:t> </a:t>
            </a:r>
            <a:r>
              <a:rPr lang="it-IT" sz="2000" dirty="0" err="1" smtClean="0"/>
              <a:t>types</a:t>
            </a:r>
            <a:r>
              <a:rPr lang="it-IT" sz="2000" dirty="0" smtClean="0"/>
              <a:t> of data </a:t>
            </a:r>
            <a:r>
              <a:rPr lang="it-IT" sz="2000" dirty="0" err="1" smtClean="0"/>
              <a:t>storage</a:t>
            </a:r>
            <a:r>
              <a:rPr lang="it-IT" sz="2000" dirty="0" smtClean="0"/>
              <a:t> in a world </a:t>
            </a:r>
            <a:r>
              <a:rPr lang="it-IT" sz="2000" dirty="0" err="1" smtClean="0"/>
              <a:t>where</a:t>
            </a:r>
            <a:r>
              <a:rPr lang="it-IT" sz="2000" dirty="0" smtClean="0"/>
              <a:t> </a:t>
            </a:r>
            <a:r>
              <a:rPr lang="it-IT" sz="2000" dirty="0" err="1" smtClean="0"/>
              <a:t>distributed</a:t>
            </a:r>
            <a:r>
              <a:rPr lang="it-IT" sz="2000" dirty="0" smtClean="0"/>
              <a:t> </a:t>
            </a:r>
            <a:r>
              <a:rPr lang="it-IT" sz="2000" dirty="0" err="1" smtClean="0"/>
              <a:t>transactions</a:t>
            </a:r>
            <a:r>
              <a:rPr lang="it-IT" sz="2000" dirty="0" smtClean="0"/>
              <a:t> are </a:t>
            </a:r>
            <a:r>
              <a:rPr lang="it-IT" sz="2000" dirty="0" err="1" smtClean="0"/>
              <a:t>typically</a:t>
            </a:r>
            <a:r>
              <a:rPr lang="it-IT" sz="2000" baseline="0" dirty="0" smtClean="0"/>
              <a:t> </a:t>
            </a:r>
            <a:r>
              <a:rPr lang="it-IT" sz="2000" dirty="0" err="1" smtClean="0"/>
              <a:t>not</a:t>
            </a:r>
            <a:r>
              <a:rPr lang="it-IT" sz="2000" dirty="0" smtClean="0"/>
              <a:t> </a:t>
            </a:r>
            <a:r>
              <a:rPr lang="it-IT" sz="2000" dirty="0" err="1" smtClean="0"/>
              <a:t>supported</a:t>
            </a:r>
            <a:r>
              <a:rPr lang="it-IT" sz="2000" dirty="0" smtClean="0"/>
              <a:t>.</a:t>
            </a:r>
            <a:endParaRPr lang="it-IT" sz="2000" strike="sngStrike" dirty="0" smtClean="0"/>
          </a:p>
          <a:p>
            <a:endParaRPr lang="it-IT" sz="2000" dirty="0"/>
          </a:p>
          <a:p>
            <a:pPr defTabSz="947607">
              <a:defRPr/>
            </a:pPr>
            <a:r>
              <a:rPr lang="it-IT" sz="2000" dirty="0"/>
              <a:t>The </a:t>
            </a:r>
            <a:r>
              <a:rPr lang="it-IT" sz="2000" dirty="0" err="1"/>
              <a:t>example</a:t>
            </a:r>
            <a:r>
              <a:rPr lang="it-IT" sz="2000" dirty="0"/>
              <a:t> </a:t>
            </a:r>
            <a:r>
              <a:rPr lang="it-IT" sz="2000" dirty="0" err="1" smtClean="0"/>
              <a:t>consists</a:t>
            </a:r>
            <a:r>
              <a:rPr lang="it-IT" sz="2000" dirty="0" smtClean="0"/>
              <a:t> </a:t>
            </a:r>
            <a:r>
              <a:rPr lang="it-IT" sz="2000" dirty="0"/>
              <a:t>of </a:t>
            </a:r>
            <a:r>
              <a:rPr lang="it-IT" sz="2000" dirty="0" err="1"/>
              <a:t>three</a:t>
            </a:r>
            <a:r>
              <a:rPr lang="it-IT" sz="2000" dirty="0"/>
              <a:t> </a:t>
            </a:r>
            <a:r>
              <a:rPr lang="it-IT" sz="2000" dirty="0" err="1" smtClean="0"/>
              <a:t>microservices</a:t>
            </a:r>
            <a:r>
              <a:rPr lang="it-IT" sz="2000" dirty="0" smtClean="0"/>
              <a:t>, </a:t>
            </a:r>
            <a:r>
              <a:rPr lang="it-IT" sz="2000" dirty="0" err="1" smtClean="0"/>
              <a:t>each</a:t>
            </a:r>
            <a:r>
              <a:rPr lang="it-IT" sz="2000" dirty="0" smtClean="0"/>
              <a:t> </a:t>
            </a:r>
            <a:r>
              <a:rPr lang="it-IT" sz="2000" dirty="0" err="1" smtClean="0"/>
              <a:t>represented</a:t>
            </a:r>
            <a:r>
              <a:rPr lang="it-IT" sz="2000" dirty="0" smtClean="0"/>
              <a:t> </a:t>
            </a:r>
            <a:r>
              <a:rPr lang="it-IT" sz="2000" dirty="0"/>
              <a:t>by the </a:t>
            </a:r>
            <a:r>
              <a:rPr lang="it-IT" sz="2000" dirty="0" smtClean="0"/>
              <a:t>blue </a:t>
            </a:r>
            <a:r>
              <a:rPr lang="it-IT" sz="2000" dirty="0" err="1"/>
              <a:t>shape</a:t>
            </a:r>
            <a:r>
              <a:rPr lang="it-IT" sz="2000" dirty="0"/>
              <a:t> </a:t>
            </a:r>
            <a:r>
              <a:rPr lang="it-IT" sz="2000" dirty="0" err="1"/>
              <a:t>showing</a:t>
            </a:r>
            <a:r>
              <a:rPr lang="it-IT" sz="2000" dirty="0"/>
              <a:t> </a:t>
            </a:r>
            <a:r>
              <a:rPr lang="it-IT" sz="2000" dirty="0" err="1"/>
              <a:t>that</a:t>
            </a:r>
            <a:r>
              <a:rPr lang="it-IT" sz="2000" dirty="0"/>
              <a:t> </a:t>
            </a:r>
            <a:r>
              <a:rPr lang="it-IT" sz="2000" dirty="0" err="1"/>
              <a:t>each</a:t>
            </a:r>
            <a:r>
              <a:rPr lang="it-IT" sz="2000" dirty="0"/>
              <a:t> </a:t>
            </a:r>
            <a:r>
              <a:rPr lang="it-IT" sz="2000" dirty="0" smtClean="0"/>
              <a:t>database </a:t>
            </a:r>
            <a:r>
              <a:rPr lang="it-IT" sz="2000" dirty="0" err="1" smtClean="0"/>
              <a:t>is</a:t>
            </a:r>
            <a:r>
              <a:rPr lang="it-IT" sz="2000" dirty="0" smtClean="0"/>
              <a:t> </a:t>
            </a:r>
            <a:r>
              <a:rPr lang="it-IT" sz="2000" dirty="0" err="1"/>
              <a:t>considered</a:t>
            </a:r>
            <a:r>
              <a:rPr lang="it-IT" sz="2000" dirty="0"/>
              <a:t> </a:t>
            </a:r>
            <a:r>
              <a:rPr lang="it-IT" sz="2000" dirty="0" smtClean="0"/>
              <a:t>an</a:t>
            </a:r>
            <a:r>
              <a:rPr lang="it-IT" sz="2000" baseline="0" dirty="0" smtClean="0"/>
              <a:t> </a:t>
            </a:r>
            <a:r>
              <a:rPr lang="it-IT" sz="2000" baseline="0" dirty="0" err="1" smtClean="0"/>
              <a:t>integral</a:t>
            </a:r>
            <a:r>
              <a:rPr lang="it-IT" sz="2000" baseline="0" dirty="0" smtClean="0"/>
              <a:t> </a:t>
            </a:r>
            <a:r>
              <a:rPr lang="it-IT" sz="2000" baseline="0" dirty="0" err="1" smtClean="0"/>
              <a:t>structural</a:t>
            </a:r>
            <a:r>
              <a:rPr lang="it-IT" sz="2000" baseline="0" dirty="0" smtClean="0"/>
              <a:t> component o</a:t>
            </a:r>
            <a:r>
              <a:rPr lang="it-IT" sz="2000" dirty="0" smtClean="0"/>
              <a:t>f </a:t>
            </a:r>
            <a:r>
              <a:rPr lang="it-IT" sz="2000" dirty="0"/>
              <a:t>the microservice</a:t>
            </a:r>
          </a:p>
          <a:p>
            <a:pPr lvl="1"/>
            <a:endParaRPr lang="it-IT" sz="2000" strike="sngStrike"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50</a:t>
            </a:fld>
            <a:endParaRPr lang="it-IT"/>
          </a:p>
        </p:txBody>
      </p:sp>
    </p:spTree>
    <p:extLst>
      <p:ext uri="{BB962C8B-B14F-4D97-AF65-F5344CB8AC3E}">
        <p14:creationId xmlns:p14="http://schemas.microsoft.com/office/powerpoint/2010/main" val="726375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slide </a:t>
            </a:r>
            <a:r>
              <a:rPr lang="it-IT" sz="2000" baseline="0" dirty="0" err="1" smtClean="0"/>
              <a:t>provides</a:t>
            </a:r>
            <a:r>
              <a:rPr lang="it-IT" sz="2000" baseline="0" dirty="0" smtClean="0"/>
              <a:t> the </a:t>
            </a:r>
            <a:r>
              <a:rPr lang="it-IT" sz="2000" baseline="0" dirty="0" err="1" smtClean="0"/>
              <a:t>subscription</a:t>
            </a:r>
            <a:r>
              <a:rPr lang="it-IT" sz="2000" baseline="0" dirty="0" smtClean="0"/>
              <a:t> and </a:t>
            </a:r>
            <a:r>
              <a:rPr lang="it-IT" sz="2000" baseline="0" dirty="0" err="1" smtClean="0"/>
              <a:t>publishing</a:t>
            </a:r>
            <a:r>
              <a:rPr lang="it-IT" sz="2000" baseline="0" dirty="0" smtClean="0"/>
              <a:t> </a:t>
            </a:r>
            <a:r>
              <a:rPr lang="it-IT" sz="2000" baseline="0" dirty="0" err="1" smtClean="0"/>
              <a:t>details</a:t>
            </a:r>
            <a:r>
              <a:rPr lang="it-IT" sz="2000" baseline="0" dirty="0" smtClean="0"/>
              <a:t> for </a:t>
            </a:r>
            <a:r>
              <a:rPr lang="it-IT" sz="2000" baseline="0" dirty="0" err="1" smtClean="0"/>
              <a:t>each</a:t>
            </a:r>
            <a:r>
              <a:rPr lang="it-IT" sz="2000" baseline="0" dirty="0" smtClean="0"/>
              <a:t> service </a:t>
            </a:r>
            <a:r>
              <a:rPr lang="it-IT" sz="2000" baseline="0" dirty="0" err="1" smtClean="0"/>
              <a:t>topic</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51</a:t>
            </a:fld>
            <a:endParaRPr lang="it-IT"/>
          </a:p>
        </p:txBody>
      </p:sp>
    </p:spTree>
    <p:extLst>
      <p:ext uri="{BB962C8B-B14F-4D97-AF65-F5344CB8AC3E}">
        <p14:creationId xmlns:p14="http://schemas.microsoft.com/office/powerpoint/2010/main" val="124699065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a:t>
            </a:r>
            <a:r>
              <a:rPr lang="it-IT" sz="2400" dirty="0" err="1" smtClean="0"/>
              <a:t>sequence</a:t>
            </a:r>
            <a:r>
              <a:rPr lang="it-IT" sz="2400" dirty="0" smtClean="0"/>
              <a:t> </a:t>
            </a:r>
            <a:r>
              <a:rPr lang="it-IT" sz="2400" dirty="0" err="1" smtClean="0"/>
              <a:t>diagram</a:t>
            </a:r>
            <a:r>
              <a:rPr lang="it-IT" sz="2400" dirty="0" smtClean="0"/>
              <a:t> of the</a:t>
            </a:r>
            <a:r>
              <a:rPr lang="it-IT" sz="2400" baseline="0" dirty="0" smtClean="0"/>
              <a:t> base model </a:t>
            </a:r>
            <a:endParaRPr lang="it-IT" sz="2400" dirty="0" smtClean="0"/>
          </a:p>
          <a:p>
            <a:endParaRPr lang="it-IT" sz="24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it-IT" sz="2400" baseline="0" dirty="0" smtClean="0"/>
              <a:t>For the management service the </a:t>
            </a:r>
            <a:r>
              <a:rPr lang="it-IT" sz="2400" baseline="0" dirty="0" err="1" smtClean="0"/>
              <a:t>dashed</a:t>
            </a:r>
            <a:r>
              <a:rPr lang="it-IT" sz="2400" baseline="0" dirty="0" smtClean="0"/>
              <a:t> </a:t>
            </a:r>
            <a:r>
              <a:rPr lang="it-IT" sz="2400" baseline="0" dirty="0" err="1" smtClean="0"/>
              <a:t>lines</a:t>
            </a:r>
            <a:r>
              <a:rPr lang="it-IT" sz="2400" baseline="0" dirty="0" smtClean="0"/>
              <a:t> show the </a:t>
            </a:r>
            <a:r>
              <a:rPr lang="it-IT" sz="2400" baseline="0" dirty="0" err="1" smtClean="0"/>
              <a:t>publishing</a:t>
            </a:r>
            <a:r>
              <a:rPr lang="it-IT" sz="2400" baseline="0" dirty="0" smtClean="0"/>
              <a:t> </a:t>
            </a:r>
            <a:r>
              <a:rPr lang="it-IT" sz="2400" baseline="0" dirty="0" err="1" smtClean="0"/>
              <a:t>alternatives</a:t>
            </a:r>
            <a:r>
              <a:rPr lang="it-IT" sz="2400" baseline="0" dirty="0" smtClean="0"/>
              <a:t> in green and the </a:t>
            </a:r>
            <a:r>
              <a:rPr lang="it-IT" sz="2400" baseline="0" dirty="0" err="1" smtClean="0"/>
              <a:t>subscription</a:t>
            </a:r>
            <a:r>
              <a:rPr lang="it-IT" sz="2400" baseline="0" dirty="0" smtClean="0"/>
              <a:t> </a:t>
            </a:r>
            <a:r>
              <a:rPr lang="it-IT" sz="2400" baseline="0" dirty="0" err="1" smtClean="0"/>
              <a:t>alternatives</a:t>
            </a:r>
            <a:r>
              <a:rPr lang="it-IT" sz="2400" baseline="0" dirty="0" smtClean="0"/>
              <a:t> in blue</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52</a:t>
            </a:fld>
            <a:endParaRPr lang="it-IT"/>
          </a:p>
        </p:txBody>
      </p:sp>
    </p:spTree>
    <p:extLst>
      <p:ext uri="{BB962C8B-B14F-4D97-AF65-F5344CB8AC3E}">
        <p14:creationId xmlns:p14="http://schemas.microsoft.com/office/powerpoint/2010/main" val="36660365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47607" rtl="0" eaLnBrk="1" fontAlgn="auto" latinLnBrk="0" hangingPunct="1">
              <a:lnSpc>
                <a:spcPct val="100000"/>
              </a:lnSpc>
              <a:spcBef>
                <a:spcPts val="0"/>
              </a:spcBef>
              <a:spcAft>
                <a:spcPts val="0"/>
              </a:spcAft>
              <a:buClrTx/>
              <a:buSzTx/>
              <a:buFontTx/>
              <a:buNone/>
              <a:tabLst/>
              <a:defRPr/>
            </a:pPr>
            <a:r>
              <a:rPr lang="it-IT" sz="2400" dirty="0" err="1" smtClean="0"/>
              <a:t>Pictured</a:t>
            </a:r>
            <a:r>
              <a:rPr lang="it-IT" sz="2400" dirty="0" smtClean="0"/>
              <a:t> </a:t>
            </a:r>
            <a:r>
              <a:rPr lang="it-IT" sz="2400" dirty="0" err="1" smtClean="0"/>
              <a:t>above</a:t>
            </a:r>
            <a:r>
              <a:rPr lang="it-IT" sz="2400" dirty="0" smtClean="0"/>
              <a:t> are</a:t>
            </a:r>
            <a:r>
              <a:rPr lang="it-IT" sz="2400" baseline="0" dirty="0" smtClean="0"/>
              <a:t> </a:t>
            </a:r>
            <a:r>
              <a:rPr lang="it-IT" sz="2400" dirty="0" smtClean="0"/>
              <a:t>a </a:t>
            </a:r>
            <a:r>
              <a:rPr lang="it-IT" sz="2400" dirty="0" err="1" smtClean="0"/>
              <a:t>few</a:t>
            </a:r>
            <a:r>
              <a:rPr lang="it-IT" sz="2400" dirty="0" smtClean="0"/>
              <a:t> </a:t>
            </a:r>
            <a:r>
              <a:rPr lang="it-IT" sz="2400" dirty="0" err="1" smtClean="0"/>
              <a:t>implementation</a:t>
            </a:r>
            <a:r>
              <a:rPr lang="it-IT" sz="2400" dirty="0" smtClean="0"/>
              <a:t> </a:t>
            </a:r>
            <a:r>
              <a:rPr lang="it-IT" sz="2400" dirty="0" err="1" smtClean="0"/>
              <a:t>details</a:t>
            </a:r>
            <a:r>
              <a:rPr lang="it-IT" sz="2400" baseline="0" dirty="0" smtClean="0"/>
              <a:t> </a:t>
            </a:r>
            <a:r>
              <a:rPr lang="it-IT" sz="2400" baseline="0" dirty="0" err="1" smtClean="0"/>
              <a:t>regarding</a:t>
            </a:r>
            <a:r>
              <a:rPr lang="it-IT" sz="2400" baseline="0" dirty="0" smtClean="0"/>
              <a:t> the </a:t>
            </a:r>
            <a:r>
              <a:rPr lang="it-IT" sz="2400" baseline="0" dirty="0" err="1" smtClean="0"/>
              <a:t>framework</a:t>
            </a:r>
            <a:r>
              <a:rPr lang="it-IT" sz="2400" baseline="0" dirty="0" smtClean="0"/>
              <a:t> </a:t>
            </a:r>
            <a:r>
              <a:rPr lang="it-IT" sz="2400" baseline="0" dirty="0" err="1" smtClean="0"/>
              <a:t>used</a:t>
            </a:r>
            <a:r>
              <a:rPr lang="it-IT" sz="2400" baseline="0" dirty="0" smtClean="0"/>
              <a:t> for the </a:t>
            </a:r>
            <a:r>
              <a:rPr lang="it-IT" sz="2400" baseline="0" dirty="0" err="1" smtClean="0"/>
              <a:t>integration</a:t>
            </a:r>
            <a:r>
              <a:rPr lang="it-IT" sz="2400" baseline="0" dirty="0" smtClean="0"/>
              <a:t> with Kafka</a:t>
            </a:r>
            <a:endParaRPr lang="it-IT" sz="2400" dirty="0" smtClean="0"/>
          </a:p>
          <a:p>
            <a:pPr defTabSz="947607">
              <a:defRPr/>
            </a:pPr>
            <a:r>
              <a:rPr lang="it-IT" sz="2400" dirty="0" smtClean="0"/>
              <a:t>and the </a:t>
            </a:r>
            <a:r>
              <a:rPr lang="it-IT" sz="2400" dirty="0" err="1" smtClean="0"/>
              <a:t>topics</a:t>
            </a:r>
            <a:r>
              <a:rPr lang="it-IT" sz="2400" dirty="0" smtClean="0"/>
              <a:t> </a:t>
            </a:r>
            <a:r>
              <a:rPr lang="it-IT" sz="2400" dirty="0" err="1" smtClean="0"/>
              <a:t>declaration</a:t>
            </a:r>
            <a:r>
              <a:rPr lang="it-IT" sz="2400" dirty="0" smtClean="0"/>
              <a:t> with </a:t>
            </a:r>
            <a:r>
              <a:rPr lang="it-IT" sz="2400" dirty="0" err="1" smtClean="0"/>
              <a:t>its</a:t>
            </a:r>
            <a:r>
              <a:rPr lang="it-IT" sz="2400" baseline="0" dirty="0" smtClean="0"/>
              <a:t> </a:t>
            </a:r>
            <a:r>
              <a:rPr lang="it-IT" sz="2400" baseline="0" dirty="0" err="1" smtClean="0"/>
              <a:t>corresponding</a:t>
            </a:r>
            <a:r>
              <a:rPr lang="it-IT" sz="2400" baseline="0" dirty="0" smtClean="0"/>
              <a:t> </a:t>
            </a:r>
            <a:r>
              <a:rPr lang="it-IT" sz="2400" baseline="0" dirty="0" err="1" smtClean="0"/>
              <a:t>interface</a:t>
            </a:r>
            <a:r>
              <a:rPr lang="it-IT" sz="2400" baseline="0" dirty="0" smtClean="0"/>
              <a:t>.</a:t>
            </a:r>
            <a:endParaRPr lang="it-IT" sz="2400" dirty="0" smtClean="0"/>
          </a:p>
          <a:p>
            <a:pPr defTabSz="947607">
              <a:defRPr/>
            </a:pPr>
            <a:endParaRPr lang="it-IT" sz="24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53</a:t>
            </a:fld>
            <a:endParaRPr lang="it-IT"/>
          </a:p>
        </p:txBody>
      </p:sp>
    </p:spTree>
    <p:extLst>
      <p:ext uri="{BB962C8B-B14F-4D97-AF65-F5344CB8AC3E}">
        <p14:creationId xmlns:p14="http://schemas.microsoft.com/office/powerpoint/2010/main" val="58112043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a:t>
            </a:r>
            <a:r>
              <a:rPr lang="it-IT" sz="2400" baseline="0" dirty="0" err="1" smtClean="0"/>
              <a:t>implementation</a:t>
            </a:r>
            <a:r>
              <a:rPr lang="it-IT" sz="2400" baseline="0" dirty="0" smtClean="0"/>
              <a:t> of the </a:t>
            </a:r>
            <a:r>
              <a:rPr lang="it-IT" sz="2400" baseline="0" dirty="0" err="1" smtClean="0"/>
              <a:t>interface</a:t>
            </a:r>
            <a:r>
              <a:rPr lang="it-IT" sz="2400" baseline="0" dirty="0" smtClean="0"/>
              <a:t> </a:t>
            </a:r>
            <a:r>
              <a:rPr lang="it-IT" sz="2400" baseline="0" dirty="0" err="1" smtClean="0"/>
              <a:t>we</a:t>
            </a:r>
            <a:r>
              <a:rPr lang="it-IT" sz="2400" baseline="0" dirty="0" smtClean="0"/>
              <a:t> </a:t>
            </a:r>
            <a:r>
              <a:rPr lang="it-IT" sz="2400" baseline="0" dirty="0" err="1" smtClean="0"/>
              <a:t>saw</a:t>
            </a:r>
            <a:r>
              <a:rPr lang="it-IT" sz="2400" baseline="0" dirty="0" smtClean="0"/>
              <a:t> in the </a:t>
            </a:r>
            <a:r>
              <a:rPr lang="it-IT" sz="2400" baseline="0" dirty="0" err="1" smtClean="0"/>
              <a:t>previous</a:t>
            </a:r>
            <a:r>
              <a:rPr lang="it-IT" sz="2400" baseline="0" dirty="0" smtClean="0"/>
              <a:t> chart.</a:t>
            </a:r>
          </a:p>
          <a:p>
            <a:endParaRPr lang="it-IT" sz="2400" baseline="0" dirty="0" smtClean="0"/>
          </a:p>
          <a:p>
            <a:r>
              <a:rPr lang="it-IT" sz="2400" dirty="0" smtClean="0"/>
              <a:t>The </a:t>
            </a:r>
            <a:r>
              <a:rPr lang="it-IT" sz="2400" dirty="0" err="1" smtClean="0"/>
              <a:t>method</a:t>
            </a:r>
            <a:r>
              <a:rPr lang="it-IT" sz="2400" dirty="0" smtClean="0"/>
              <a:t> </a:t>
            </a:r>
            <a:r>
              <a:rPr lang="it-IT" sz="2400" dirty="0" err="1" smtClean="0"/>
              <a:t>used</a:t>
            </a:r>
            <a:r>
              <a:rPr lang="it-IT" sz="2400" dirty="0" smtClean="0"/>
              <a:t> for </a:t>
            </a:r>
            <a:r>
              <a:rPr lang="it-IT" sz="2400" dirty="0" err="1" smtClean="0"/>
              <a:t>this</a:t>
            </a:r>
            <a:r>
              <a:rPr lang="it-IT" sz="2400" dirty="0" smtClean="0"/>
              <a:t> </a:t>
            </a:r>
            <a:r>
              <a:rPr lang="it-IT" sz="2400" dirty="0" err="1" smtClean="0"/>
              <a:t>implementation</a:t>
            </a:r>
            <a:r>
              <a:rPr lang="it-IT" sz="2400" baseline="0" dirty="0" smtClean="0"/>
              <a:t> </a:t>
            </a:r>
            <a:r>
              <a:rPr lang="it-IT" sz="2400" baseline="0" dirty="0" err="1" smtClean="0"/>
              <a:t>is</a:t>
            </a:r>
            <a:r>
              <a:rPr lang="it-IT" sz="2400" baseline="0" dirty="0" smtClean="0"/>
              <a:t> </a:t>
            </a:r>
            <a:r>
              <a:rPr lang="it-IT" sz="2400" baseline="0" dirty="0" err="1" smtClean="0"/>
              <a:t>evident</a:t>
            </a:r>
            <a:r>
              <a:rPr lang="it-IT" sz="2400" baseline="0" dirty="0" smtClean="0"/>
              <a:t>. For </a:t>
            </a:r>
            <a:r>
              <a:rPr lang="it-IT" sz="2400" baseline="0" dirty="0" err="1" smtClean="0"/>
              <a:t>example</a:t>
            </a:r>
            <a:r>
              <a:rPr lang="it-IT" sz="2400" baseline="0" dirty="0" smtClean="0"/>
              <a:t>, </a:t>
            </a:r>
            <a:r>
              <a:rPr lang="it-IT" sz="2400" baseline="0" dirty="0" err="1" smtClean="0"/>
              <a:t>it</a:t>
            </a:r>
            <a:r>
              <a:rPr lang="it-IT" sz="2400" baseline="0" dirty="0" smtClean="0"/>
              <a:t> shows the </a:t>
            </a:r>
            <a:r>
              <a:rPr lang="it-IT" sz="2400" baseline="0" dirty="0" err="1" smtClean="0"/>
              <a:t>typed</a:t>
            </a:r>
            <a:r>
              <a:rPr lang="it-IT" sz="2400" baseline="0" dirty="0" smtClean="0"/>
              <a:t> </a:t>
            </a:r>
            <a:r>
              <a:rPr lang="it-IT" sz="2400" baseline="0" dirty="0" err="1" smtClean="0"/>
              <a:t>message</a:t>
            </a:r>
            <a:r>
              <a:rPr lang="it-IT" sz="2400" baseline="0" dirty="0" smtClean="0"/>
              <a:t> </a:t>
            </a:r>
            <a:r>
              <a:rPr lang="it-IT" sz="2400" baseline="0" dirty="0" err="1" smtClean="0"/>
              <a:t>payload</a:t>
            </a:r>
            <a:r>
              <a:rPr lang="it-IT" sz="2400" baseline="0" dirty="0" smtClean="0"/>
              <a:t> from the </a:t>
            </a:r>
            <a:r>
              <a:rPr lang="it-IT" sz="2400" baseline="0" dirty="0" err="1" smtClean="0"/>
              <a:t>topic</a:t>
            </a:r>
            <a:r>
              <a:rPr lang="it-IT" sz="2400" baseline="0" dirty="0" smtClean="0"/>
              <a:t>.</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54</a:t>
            </a:fld>
            <a:endParaRPr lang="it-IT"/>
          </a:p>
        </p:txBody>
      </p:sp>
    </p:spTree>
    <p:extLst>
      <p:ext uri="{BB962C8B-B14F-4D97-AF65-F5344CB8AC3E}">
        <p14:creationId xmlns:p14="http://schemas.microsoft.com/office/powerpoint/2010/main" val="305918275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47607" rtl="0" eaLnBrk="1" fontAlgn="auto" latinLnBrk="0" hangingPunct="1">
              <a:lnSpc>
                <a:spcPct val="100000"/>
              </a:lnSpc>
              <a:spcBef>
                <a:spcPts val="0"/>
              </a:spcBef>
              <a:spcAft>
                <a:spcPts val="0"/>
              </a:spcAft>
              <a:buClrTx/>
              <a:buSzTx/>
              <a:buFontTx/>
              <a:buNone/>
              <a:tabLst/>
              <a:defRPr/>
            </a:pPr>
            <a:r>
              <a:rPr lang="it-IT" sz="2400" dirty="0" err="1" smtClean="0"/>
              <a:t>Pictured</a:t>
            </a:r>
            <a:r>
              <a:rPr lang="it-IT" sz="2400" dirty="0" smtClean="0"/>
              <a:t> </a:t>
            </a:r>
            <a:r>
              <a:rPr lang="it-IT" sz="2400" dirty="0" err="1" smtClean="0"/>
              <a:t>above</a:t>
            </a:r>
            <a:r>
              <a:rPr lang="it-IT" sz="2400" dirty="0" smtClean="0"/>
              <a:t> are</a:t>
            </a:r>
            <a:r>
              <a:rPr lang="it-IT" sz="2400" baseline="0" dirty="0" smtClean="0"/>
              <a:t> </a:t>
            </a:r>
            <a:r>
              <a:rPr lang="it-IT" sz="2400" dirty="0" smtClean="0"/>
              <a:t>a </a:t>
            </a:r>
            <a:r>
              <a:rPr lang="it-IT" sz="2400" dirty="0" err="1" smtClean="0"/>
              <a:t>few</a:t>
            </a:r>
            <a:r>
              <a:rPr lang="it-IT" sz="2400" dirty="0" smtClean="0"/>
              <a:t> </a:t>
            </a:r>
            <a:r>
              <a:rPr lang="it-IT" sz="2400" dirty="0" err="1" smtClean="0"/>
              <a:t>implementation</a:t>
            </a:r>
            <a:r>
              <a:rPr lang="it-IT" sz="2400" dirty="0" smtClean="0"/>
              <a:t> </a:t>
            </a:r>
            <a:r>
              <a:rPr lang="it-IT" sz="2400" dirty="0" err="1" smtClean="0"/>
              <a:t>details</a:t>
            </a:r>
            <a:r>
              <a:rPr lang="it-IT" sz="2400" baseline="0" dirty="0" smtClean="0"/>
              <a:t> </a:t>
            </a:r>
            <a:r>
              <a:rPr lang="it-IT" sz="2400" baseline="0" dirty="0" err="1" smtClean="0"/>
              <a:t>regarding</a:t>
            </a:r>
            <a:r>
              <a:rPr lang="it-IT" sz="2400" baseline="0" dirty="0" smtClean="0"/>
              <a:t> </a:t>
            </a:r>
            <a:endParaRPr lang="it-IT" sz="2400" dirty="0" smtClean="0"/>
          </a:p>
          <a:p>
            <a:pPr defTabSz="947607">
              <a:defRPr/>
            </a:pPr>
            <a:r>
              <a:rPr lang="it-IT" sz="2400" dirty="0" err="1" smtClean="0"/>
              <a:t>topics</a:t>
            </a:r>
            <a:r>
              <a:rPr lang="it-IT" sz="2400" dirty="0" smtClean="0"/>
              <a:t> </a:t>
            </a:r>
            <a:r>
              <a:rPr lang="it-IT" sz="2400" dirty="0" err="1" smtClean="0"/>
              <a:t>publishing</a:t>
            </a:r>
            <a:r>
              <a:rPr lang="it-IT" sz="2400" dirty="0" smtClean="0"/>
              <a:t>, with </a:t>
            </a:r>
            <a:r>
              <a:rPr lang="it-IT" sz="2400" dirty="0" err="1" smtClean="0"/>
              <a:t>its</a:t>
            </a:r>
            <a:r>
              <a:rPr lang="it-IT" sz="2400" baseline="0" dirty="0" smtClean="0"/>
              <a:t> </a:t>
            </a:r>
            <a:r>
              <a:rPr lang="it-IT" sz="2400" baseline="0" dirty="0" err="1" smtClean="0"/>
              <a:t>corresponding</a:t>
            </a:r>
            <a:r>
              <a:rPr lang="it-IT" sz="2400" baseline="0" dirty="0" smtClean="0"/>
              <a:t> </a:t>
            </a:r>
            <a:r>
              <a:rPr lang="it-IT" sz="2400" baseline="0" dirty="0" err="1" smtClean="0"/>
              <a:t>interface</a:t>
            </a:r>
            <a:r>
              <a:rPr lang="it-IT" sz="2400" baseline="0" dirty="0" smtClean="0"/>
              <a:t> and </a:t>
            </a:r>
            <a:r>
              <a:rPr lang="it-IT" sz="2400" baseline="0" dirty="0" err="1" smtClean="0"/>
              <a:t>implementation</a:t>
            </a:r>
            <a:r>
              <a:rPr lang="it-IT" sz="2400" dirty="0" smtClean="0"/>
              <a:t> </a:t>
            </a:r>
          </a:p>
          <a:p>
            <a:pPr defTabSz="947607">
              <a:defRPr/>
            </a:pPr>
            <a:r>
              <a:rPr lang="it-IT" sz="2400" baseline="0" dirty="0" err="1" smtClean="0"/>
              <a:t>It</a:t>
            </a:r>
            <a:r>
              <a:rPr lang="it-IT" sz="2400" baseline="0" dirty="0" smtClean="0"/>
              <a:t> shows the </a:t>
            </a:r>
            <a:r>
              <a:rPr lang="it-IT" sz="2400" baseline="0" dirty="0" err="1" smtClean="0"/>
              <a:t>typed</a:t>
            </a:r>
            <a:r>
              <a:rPr lang="it-IT" sz="2400" baseline="0" dirty="0" smtClean="0"/>
              <a:t> </a:t>
            </a:r>
            <a:r>
              <a:rPr lang="it-IT" sz="2400" baseline="0" dirty="0" err="1" smtClean="0"/>
              <a:t>message</a:t>
            </a:r>
            <a:r>
              <a:rPr lang="it-IT" sz="2400" baseline="0" dirty="0" smtClean="0"/>
              <a:t> </a:t>
            </a:r>
            <a:r>
              <a:rPr lang="it-IT" sz="2400" baseline="0" dirty="0" err="1" smtClean="0"/>
              <a:t>payload</a:t>
            </a:r>
            <a:r>
              <a:rPr lang="it-IT" sz="2400" baseline="0" dirty="0" smtClean="0"/>
              <a:t> </a:t>
            </a:r>
            <a:r>
              <a:rPr lang="it-IT" sz="2400" baseline="0" dirty="0" err="1" smtClean="0"/>
              <a:t>sent</a:t>
            </a:r>
            <a:r>
              <a:rPr lang="it-IT" sz="2400" baseline="0" dirty="0" smtClean="0"/>
              <a:t> to the </a:t>
            </a:r>
            <a:r>
              <a:rPr lang="it-IT" sz="2400" baseline="0" dirty="0" err="1" smtClean="0"/>
              <a:t>topic</a:t>
            </a:r>
            <a:r>
              <a:rPr lang="it-IT" sz="2400" baseline="0" dirty="0" smtClean="0"/>
              <a:t>.</a:t>
            </a:r>
            <a:endParaRPr lang="it-IT" sz="2400" dirty="0" smtClean="0"/>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55</a:t>
            </a:fld>
            <a:endParaRPr lang="it-IT"/>
          </a:p>
        </p:txBody>
      </p:sp>
    </p:spTree>
    <p:extLst>
      <p:ext uri="{BB962C8B-B14F-4D97-AF65-F5344CB8AC3E}">
        <p14:creationId xmlns:p14="http://schemas.microsoft.com/office/powerpoint/2010/main" val="256156542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600" dirty="0" smtClean="0"/>
              <a:t>I</a:t>
            </a:r>
            <a:r>
              <a:rPr lang="it-IT" sz="1600" baseline="0" dirty="0" smtClean="0"/>
              <a:t> </a:t>
            </a:r>
            <a:r>
              <a:rPr lang="it-IT" sz="1600" baseline="0" dirty="0" err="1" smtClean="0"/>
              <a:t>will</a:t>
            </a:r>
            <a:r>
              <a:rPr lang="it-IT" sz="1600" baseline="0" dirty="0" smtClean="0"/>
              <a:t> </a:t>
            </a:r>
            <a:r>
              <a:rPr lang="it-IT" sz="1600" baseline="0" dirty="0" err="1" smtClean="0"/>
              <a:t>now</a:t>
            </a:r>
            <a:r>
              <a:rPr lang="it-IT" sz="1600" baseline="0" dirty="0" smtClean="0"/>
              <a:t> show the</a:t>
            </a:r>
            <a:r>
              <a:rPr lang="it-IT" sz="1600" dirty="0" smtClean="0"/>
              <a:t> </a:t>
            </a:r>
            <a:r>
              <a:rPr lang="it-IT" sz="1600" dirty="0" err="1"/>
              <a:t>coding</a:t>
            </a:r>
            <a:r>
              <a:rPr lang="it-IT" sz="1600" dirty="0"/>
              <a:t> </a:t>
            </a:r>
            <a:r>
              <a:rPr lang="it-IT" sz="1600" dirty="0" err="1"/>
              <a:t>overhead</a:t>
            </a:r>
            <a:r>
              <a:rPr lang="it-IT" sz="1600" dirty="0"/>
              <a:t> </a:t>
            </a:r>
            <a:r>
              <a:rPr lang="it-IT" sz="1600" dirty="0" err="1" smtClean="0"/>
              <a:t>that</a:t>
            </a:r>
            <a:r>
              <a:rPr lang="it-IT" sz="1600" dirty="0" smtClean="0"/>
              <a:t> </a:t>
            </a:r>
            <a:r>
              <a:rPr lang="it-IT" sz="1600" dirty="0" err="1" smtClean="0"/>
              <a:t>results</a:t>
            </a:r>
            <a:r>
              <a:rPr lang="it-IT" sz="1600" dirty="0" smtClean="0"/>
              <a:t> from the </a:t>
            </a:r>
            <a:r>
              <a:rPr lang="it-IT" sz="1600" dirty="0" err="1" smtClean="0"/>
              <a:t>introduction</a:t>
            </a:r>
            <a:r>
              <a:rPr lang="it-IT" sz="1600" dirty="0" smtClean="0"/>
              <a:t> of </a:t>
            </a:r>
            <a:r>
              <a:rPr lang="it-IT" sz="1600" dirty="0" err="1" smtClean="0"/>
              <a:t>this</a:t>
            </a:r>
            <a:r>
              <a:rPr lang="it-IT" sz="1600" baseline="0" dirty="0" smtClean="0"/>
              <a:t> pattern</a:t>
            </a:r>
            <a:endParaRPr lang="it-IT" sz="1600" dirty="0"/>
          </a:p>
          <a:p>
            <a:endParaRPr lang="it-IT" sz="1600" dirty="0" smtClean="0"/>
          </a:p>
          <a:p>
            <a:r>
              <a:rPr lang="it-IT" sz="1600" dirty="0" smtClean="0"/>
              <a:t>In </a:t>
            </a:r>
            <a:r>
              <a:rPr lang="it-IT" sz="1600" dirty="0" err="1" smtClean="0"/>
              <a:t>order</a:t>
            </a:r>
            <a:r>
              <a:rPr lang="it-IT" sz="1600" dirty="0" smtClean="0"/>
              <a:t> to </a:t>
            </a:r>
            <a:r>
              <a:rPr lang="it-IT" sz="1600" dirty="0" err="1"/>
              <a:t>achieve</a:t>
            </a:r>
            <a:r>
              <a:rPr lang="it-IT" sz="1600" dirty="0"/>
              <a:t> </a:t>
            </a:r>
            <a:r>
              <a:rPr lang="it-IT" sz="1600" dirty="0" err="1" smtClean="0"/>
              <a:t>this</a:t>
            </a:r>
            <a:r>
              <a:rPr lang="it-IT" sz="1600" baseline="0" dirty="0" smtClean="0"/>
              <a:t> </a:t>
            </a:r>
            <a:r>
              <a:rPr lang="it-IT" sz="1600" dirty="0" smtClean="0"/>
              <a:t>model, </a:t>
            </a:r>
            <a:r>
              <a:rPr lang="it-IT" sz="1600" dirty="0" err="1" smtClean="0"/>
              <a:t>two</a:t>
            </a:r>
            <a:r>
              <a:rPr lang="it-IT" sz="1600" dirty="0" smtClean="0"/>
              <a:t> </a:t>
            </a:r>
            <a:r>
              <a:rPr lang="it-IT" sz="1600" dirty="0" err="1"/>
              <a:t>timestamp</a:t>
            </a:r>
            <a:r>
              <a:rPr lang="it-IT" sz="1600" dirty="0"/>
              <a:t> </a:t>
            </a:r>
            <a:r>
              <a:rPr lang="it-IT" sz="1600" dirty="0" err="1" smtClean="0"/>
              <a:t>fields</a:t>
            </a:r>
            <a:r>
              <a:rPr lang="it-IT" sz="1600" dirty="0" smtClean="0"/>
              <a:t>, </a:t>
            </a:r>
            <a:r>
              <a:rPr lang="it-IT" sz="1600" dirty="0" err="1" smtClean="0"/>
              <a:t>as</a:t>
            </a:r>
            <a:r>
              <a:rPr lang="it-IT" sz="1600" dirty="0" smtClean="0"/>
              <a:t> </a:t>
            </a:r>
            <a:r>
              <a:rPr lang="it-IT" sz="1600" dirty="0" err="1" smtClean="0"/>
              <a:t>well</a:t>
            </a:r>
            <a:r>
              <a:rPr lang="it-IT" sz="1600" dirty="0" smtClean="0"/>
              <a:t> </a:t>
            </a:r>
            <a:r>
              <a:rPr lang="it-IT" sz="1600" dirty="0" err="1" smtClean="0"/>
              <a:t>as</a:t>
            </a:r>
            <a:r>
              <a:rPr lang="it-IT" sz="1600" dirty="0" smtClean="0"/>
              <a:t> </a:t>
            </a:r>
            <a:r>
              <a:rPr lang="it-IT" sz="1600" baseline="0" dirty="0" smtClean="0"/>
              <a:t>the </a:t>
            </a:r>
            <a:r>
              <a:rPr lang="it-IT" sz="1600" dirty="0" smtClean="0"/>
              <a:t>booking </a:t>
            </a:r>
            <a:r>
              <a:rPr lang="it-IT" sz="1600" dirty="0"/>
              <a:t>state </a:t>
            </a:r>
            <a:r>
              <a:rPr lang="it-IT" sz="1600" dirty="0" err="1" smtClean="0"/>
              <a:t>field</a:t>
            </a:r>
            <a:r>
              <a:rPr lang="it-IT" sz="1600" dirty="0" smtClean="0"/>
              <a:t>, </a:t>
            </a:r>
            <a:r>
              <a:rPr lang="it-IT" sz="1600" dirty="0" err="1" smtClean="0"/>
              <a:t>have</a:t>
            </a:r>
            <a:r>
              <a:rPr lang="it-IT" sz="1600" dirty="0" smtClean="0"/>
              <a:t> </a:t>
            </a:r>
            <a:r>
              <a:rPr lang="it-IT" sz="1600" dirty="0" err="1" smtClean="0"/>
              <a:t>been</a:t>
            </a:r>
            <a:r>
              <a:rPr lang="it-IT" sz="1600" dirty="0" smtClean="0"/>
              <a:t> </a:t>
            </a:r>
            <a:r>
              <a:rPr lang="it-IT" sz="1600" dirty="0" err="1" smtClean="0"/>
              <a:t>added</a:t>
            </a:r>
            <a:r>
              <a:rPr lang="it-IT" sz="1600" baseline="0" dirty="0" smtClean="0"/>
              <a:t> to the </a:t>
            </a:r>
            <a:r>
              <a:rPr lang="it-IT" sz="1600" baseline="0" dirty="0" err="1" smtClean="0"/>
              <a:t>table</a:t>
            </a:r>
            <a:r>
              <a:rPr lang="it-IT" sz="1600" baseline="0" dirty="0" smtClean="0"/>
              <a:t> </a:t>
            </a:r>
            <a:r>
              <a:rPr lang="it-IT" sz="1600" baseline="0" dirty="0" err="1" smtClean="0"/>
              <a:t>that</a:t>
            </a:r>
            <a:r>
              <a:rPr lang="it-IT" sz="1600" baseline="0" dirty="0" smtClean="0"/>
              <a:t> </a:t>
            </a:r>
            <a:r>
              <a:rPr lang="it-IT" sz="1600" baseline="0" dirty="0" err="1" smtClean="0"/>
              <a:t>stores</a:t>
            </a:r>
            <a:r>
              <a:rPr lang="it-IT" sz="1600" baseline="0" dirty="0" smtClean="0"/>
              <a:t> the booking information [</a:t>
            </a:r>
            <a:r>
              <a:rPr lang="it-IT" sz="1600" baseline="0" dirty="0" err="1" smtClean="0"/>
              <a:t>push</a:t>
            </a:r>
            <a:r>
              <a:rPr lang="it-IT" sz="1600" baseline="0" dirty="0" smtClean="0"/>
              <a:t> </a:t>
            </a:r>
            <a:r>
              <a:rPr lang="it-IT" sz="1600" baseline="0" dirty="0" err="1" smtClean="0"/>
              <a:t>enter</a:t>
            </a:r>
            <a:r>
              <a:rPr lang="it-IT" sz="1600" baseline="0" dirty="0" smtClean="0"/>
              <a:t> </a:t>
            </a:r>
            <a:r>
              <a:rPr lang="it-IT" sz="1600" baseline="0" dirty="0" err="1" smtClean="0"/>
              <a:t>two</a:t>
            </a:r>
            <a:r>
              <a:rPr lang="it-IT" sz="1600" baseline="0" dirty="0" smtClean="0"/>
              <a:t> </a:t>
            </a:r>
            <a:r>
              <a:rPr lang="it-IT" sz="1600" baseline="0" dirty="0" err="1" smtClean="0"/>
              <a:t>times</a:t>
            </a:r>
            <a:r>
              <a:rPr lang="it-IT" sz="1600" baseline="0" dirty="0" smtClean="0"/>
              <a:t>]</a:t>
            </a:r>
            <a:endParaRPr lang="it-IT" sz="1600" dirty="0"/>
          </a:p>
          <a:p>
            <a:r>
              <a:rPr lang="it-IT" sz="1600" dirty="0"/>
              <a:t>	</a:t>
            </a:r>
          </a:p>
          <a:p>
            <a:r>
              <a:rPr lang="it-IT" sz="1600" dirty="0"/>
              <a:t>With </a:t>
            </a:r>
            <a:r>
              <a:rPr lang="it-IT" sz="1600" dirty="0" err="1"/>
              <a:t>this</a:t>
            </a:r>
            <a:r>
              <a:rPr lang="it-IT" sz="1600" dirty="0"/>
              <a:t> </a:t>
            </a:r>
            <a:r>
              <a:rPr lang="it-IT" sz="1600" dirty="0" smtClean="0"/>
              <a:t>information, the base model </a:t>
            </a:r>
            <a:r>
              <a:rPr lang="it-IT" sz="1600" dirty="0" err="1" smtClean="0"/>
              <a:t>will</a:t>
            </a:r>
            <a:r>
              <a:rPr lang="it-IT" sz="1600" dirty="0" smtClean="0"/>
              <a:t> </a:t>
            </a:r>
            <a:r>
              <a:rPr lang="it-IT" sz="1600" dirty="0"/>
              <a:t>be </a:t>
            </a:r>
            <a:r>
              <a:rPr lang="it-IT" sz="1600" dirty="0" err="1"/>
              <a:t>able</a:t>
            </a:r>
            <a:r>
              <a:rPr lang="it-IT" sz="1600" dirty="0"/>
              <a:t> to </a:t>
            </a:r>
            <a:r>
              <a:rPr lang="it-IT" sz="1600" dirty="0" err="1" smtClean="0"/>
              <a:t>obtain</a:t>
            </a:r>
            <a:r>
              <a:rPr lang="it-IT" sz="1600" dirty="0" smtClean="0"/>
              <a:t>:</a:t>
            </a:r>
            <a:endParaRPr lang="it-IT" sz="1600" dirty="0"/>
          </a:p>
          <a:p>
            <a:pPr lvl="1"/>
            <a:r>
              <a:rPr lang="it-IT" sz="1600" dirty="0" smtClean="0"/>
              <a:t>1) The state </a:t>
            </a:r>
            <a:r>
              <a:rPr lang="it-IT" sz="1600" dirty="0"/>
              <a:t>of </a:t>
            </a:r>
            <a:r>
              <a:rPr lang="it-IT" sz="1600" dirty="0" err="1"/>
              <a:t>each</a:t>
            </a:r>
            <a:r>
              <a:rPr lang="it-IT" sz="1600" dirty="0"/>
              <a:t> </a:t>
            </a:r>
            <a:r>
              <a:rPr lang="it-IT" sz="1600" dirty="0" smtClean="0"/>
              <a:t>record in </a:t>
            </a:r>
            <a:r>
              <a:rPr lang="it-IT" sz="1600" dirty="0" err="1" smtClean="0"/>
              <a:t>every</a:t>
            </a:r>
            <a:r>
              <a:rPr lang="it-IT" sz="1600" dirty="0" smtClean="0"/>
              <a:t> </a:t>
            </a:r>
            <a:r>
              <a:rPr lang="it-IT" sz="1600" dirty="0" err="1" smtClean="0"/>
              <a:t>phase</a:t>
            </a:r>
            <a:r>
              <a:rPr lang="it-IT" sz="1600" dirty="0" smtClean="0"/>
              <a:t> of the workflow</a:t>
            </a:r>
            <a:endParaRPr lang="it-IT" sz="1600" dirty="0"/>
          </a:p>
          <a:p>
            <a:pPr lvl="1"/>
            <a:r>
              <a:rPr lang="it-IT" sz="1600" dirty="0" smtClean="0"/>
              <a:t>2) The information </a:t>
            </a:r>
            <a:r>
              <a:rPr lang="it-IT" sz="1600" dirty="0" err="1" smtClean="0"/>
              <a:t>needed</a:t>
            </a:r>
            <a:r>
              <a:rPr lang="it-IT" sz="1600" dirty="0" smtClean="0"/>
              <a:t> (</a:t>
            </a:r>
            <a:r>
              <a:rPr lang="it-IT" sz="1600" dirty="0" err="1" smtClean="0"/>
              <a:t>bookingstate</a:t>
            </a:r>
            <a:r>
              <a:rPr lang="it-IT" sz="1600" baseline="0" dirty="0" smtClean="0"/>
              <a:t> and </a:t>
            </a:r>
            <a:r>
              <a:rPr lang="it-IT" sz="1600" baseline="0" dirty="0" err="1" smtClean="0"/>
              <a:t>timestamps</a:t>
            </a:r>
            <a:r>
              <a:rPr lang="it-IT" sz="1600" dirty="0" smtClean="0"/>
              <a:t>) to </a:t>
            </a:r>
            <a:r>
              <a:rPr lang="it-IT" sz="1600" dirty="0" err="1"/>
              <a:t>implement</a:t>
            </a:r>
            <a:r>
              <a:rPr lang="it-IT" sz="1600" dirty="0"/>
              <a:t> </a:t>
            </a:r>
            <a:r>
              <a:rPr lang="it-IT" sz="1600" dirty="0" smtClean="0"/>
              <a:t>the </a:t>
            </a:r>
            <a:r>
              <a:rPr lang="it-IT" sz="1600" dirty="0" err="1" smtClean="0"/>
              <a:t>transactional</a:t>
            </a:r>
            <a:r>
              <a:rPr lang="it-IT" sz="1600" dirty="0" smtClean="0"/>
              <a:t> </a:t>
            </a:r>
            <a:r>
              <a:rPr lang="it-IT" sz="1600" dirty="0" err="1" smtClean="0"/>
              <a:t>behaviour</a:t>
            </a:r>
            <a:r>
              <a:rPr lang="it-IT" sz="1600" baseline="0" dirty="0" smtClean="0"/>
              <a:t> </a:t>
            </a:r>
            <a:r>
              <a:rPr lang="it-IT" sz="1600" baseline="0" dirty="0" err="1" smtClean="0"/>
              <a:t>as</a:t>
            </a:r>
            <a:r>
              <a:rPr lang="it-IT" sz="1600" baseline="0" dirty="0" smtClean="0"/>
              <a:t> </a:t>
            </a:r>
            <a:r>
              <a:rPr lang="it-IT" sz="1600" baseline="0" dirty="0" err="1" smtClean="0"/>
              <a:t>well</a:t>
            </a:r>
            <a:r>
              <a:rPr lang="it-IT" sz="1600" baseline="0" dirty="0" smtClean="0"/>
              <a:t> </a:t>
            </a:r>
            <a:r>
              <a:rPr lang="it-IT" sz="1600" baseline="0" dirty="0" err="1" smtClean="0"/>
              <a:t>as</a:t>
            </a:r>
            <a:r>
              <a:rPr lang="it-IT" sz="1600" baseline="0" dirty="0" smtClean="0"/>
              <a:t> </a:t>
            </a:r>
            <a:r>
              <a:rPr lang="it-IT" sz="1600" dirty="0" smtClean="0"/>
              <a:t>the</a:t>
            </a:r>
            <a:r>
              <a:rPr lang="it-IT" sz="1600" baseline="0" dirty="0" smtClean="0"/>
              <a:t> </a:t>
            </a:r>
            <a:r>
              <a:rPr lang="it-IT" sz="1600" dirty="0" err="1" smtClean="0"/>
              <a:t>compensation</a:t>
            </a:r>
            <a:r>
              <a:rPr lang="it-IT" sz="1600" baseline="0" dirty="0" smtClean="0"/>
              <a:t> </a:t>
            </a:r>
            <a:r>
              <a:rPr lang="it-IT" sz="1600" baseline="0" dirty="0" err="1" smtClean="0"/>
              <a:t>transactions</a:t>
            </a:r>
            <a:r>
              <a:rPr lang="it-IT" sz="1600" baseline="0" dirty="0" smtClean="0"/>
              <a:t> </a:t>
            </a:r>
          </a:p>
          <a:p>
            <a:endParaRPr lang="it-IT" sz="1600" dirty="0" smtClean="0"/>
          </a:p>
          <a:p>
            <a:r>
              <a:rPr lang="it-IT" sz="1600" dirty="0" smtClean="0"/>
              <a:t> </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56</a:t>
            </a:fld>
            <a:endParaRPr lang="it-IT"/>
          </a:p>
        </p:txBody>
      </p:sp>
    </p:spTree>
    <p:extLst>
      <p:ext uri="{BB962C8B-B14F-4D97-AF65-F5344CB8AC3E}">
        <p14:creationId xmlns:p14="http://schemas.microsoft.com/office/powerpoint/2010/main" val="262266848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dirty="0" err="1"/>
              <a:t>This</a:t>
            </a:r>
            <a:r>
              <a:rPr lang="it-IT" sz="1800" dirty="0"/>
              <a:t> code </a:t>
            </a:r>
            <a:r>
              <a:rPr lang="it-IT" sz="1800" dirty="0" err="1"/>
              <a:t>fragment</a:t>
            </a:r>
            <a:r>
              <a:rPr lang="it-IT" sz="1800" dirty="0"/>
              <a:t> </a:t>
            </a:r>
            <a:r>
              <a:rPr lang="it-IT" sz="1800" baseline="0" dirty="0" smtClean="0"/>
              <a:t> shows </a:t>
            </a:r>
            <a:r>
              <a:rPr lang="it-IT" sz="1800" dirty="0" smtClean="0"/>
              <a:t>the </a:t>
            </a:r>
            <a:r>
              <a:rPr lang="it-IT" sz="1800" dirty="0" err="1"/>
              <a:t>implementation</a:t>
            </a:r>
            <a:r>
              <a:rPr lang="it-IT" sz="1800" dirty="0"/>
              <a:t> of the </a:t>
            </a:r>
            <a:r>
              <a:rPr lang="it-IT" sz="1800" dirty="0" err="1"/>
              <a:t>scheduler</a:t>
            </a:r>
            <a:r>
              <a:rPr lang="it-IT" sz="1800" dirty="0"/>
              <a:t> </a:t>
            </a:r>
            <a:r>
              <a:rPr lang="it-IT" sz="1800" dirty="0" err="1"/>
              <a:t>as</a:t>
            </a:r>
            <a:r>
              <a:rPr lang="it-IT" sz="1800" dirty="0"/>
              <a:t> a </a:t>
            </a:r>
            <a:r>
              <a:rPr lang="it-IT" sz="1800" dirty="0" err="1"/>
              <a:t>thread</a:t>
            </a:r>
            <a:r>
              <a:rPr lang="it-IT" sz="1800" dirty="0"/>
              <a:t> </a:t>
            </a:r>
            <a:r>
              <a:rPr lang="it-IT" sz="1800" dirty="0" smtClean="0"/>
              <a:t>(</a:t>
            </a:r>
            <a:r>
              <a:rPr lang="it-IT" sz="1800" dirty="0" err="1" smtClean="0"/>
              <a:t>provided</a:t>
            </a:r>
            <a:r>
              <a:rPr lang="it-IT" sz="1800" dirty="0" smtClean="0"/>
              <a:t> </a:t>
            </a:r>
            <a:r>
              <a:rPr lang="it-IT" sz="1800" dirty="0"/>
              <a:t>in a Spring </a:t>
            </a:r>
            <a:r>
              <a:rPr lang="it-IT" sz="1800" dirty="0" err="1"/>
              <a:t>Boot</a:t>
            </a:r>
            <a:r>
              <a:rPr lang="it-IT" sz="1800" dirty="0"/>
              <a:t> </a:t>
            </a:r>
            <a:r>
              <a:rPr lang="it-IT" sz="1800" dirty="0" err="1" smtClean="0"/>
              <a:t>application</a:t>
            </a:r>
            <a:r>
              <a:rPr lang="it-IT" sz="1800" dirty="0" smtClean="0"/>
              <a:t>)</a:t>
            </a:r>
            <a:endParaRPr lang="it-IT" sz="1800" dirty="0"/>
          </a:p>
          <a:p>
            <a:pPr lvl="1"/>
            <a:endParaRPr lang="it-IT" sz="1800" i="1" dirty="0"/>
          </a:p>
          <a:p>
            <a:pPr lvl="1"/>
            <a:r>
              <a:rPr lang="it-IT" sz="1800" i="1" dirty="0"/>
              <a:t>@</a:t>
            </a:r>
            <a:r>
              <a:rPr lang="it-IT" sz="1800" b="1" i="1" dirty="0" err="1"/>
              <a:t>EnableScheduling</a:t>
            </a:r>
            <a:r>
              <a:rPr lang="it-IT" sz="1800" b="1" i="1" dirty="0"/>
              <a:t> </a:t>
            </a:r>
            <a:r>
              <a:rPr lang="it-IT" sz="1800" i="1" dirty="0" err="1"/>
              <a:t>is</a:t>
            </a:r>
            <a:r>
              <a:rPr lang="it-IT" sz="1800" i="1" dirty="0"/>
              <a:t> the </a:t>
            </a:r>
            <a:r>
              <a:rPr lang="it-IT" sz="1800" i="1" dirty="0" err="1"/>
              <a:t>directive</a:t>
            </a:r>
            <a:r>
              <a:rPr lang="it-IT" sz="1800" i="1" dirty="0"/>
              <a:t> </a:t>
            </a:r>
            <a:r>
              <a:rPr lang="it-IT" sz="1800" i="1" dirty="0" err="1"/>
              <a:t>that</a:t>
            </a:r>
            <a:r>
              <a:rPr lang="it-IT" sz="1800" i="1" dirty="0"/>
              <a:t> </a:t>
            </a:r>
            <a:r>
              <a:rPr lang="it-IT" sz="1800" dirty="0" err="1" smtClean="0"/>
              <a:t>enables</a:t>
            </a:r>
            <a:r>
              <a:rPr lang="it-IT" sz="1800" dirty="0" smtClean="0"/>
              <a:t> </a:t>
            </a:r>
            <a:r>
              <a:rPr lang="it-IT" sz="1800" dirty="0"/>
              <a:t>the </a:t>
            </a:r>
            <a:r>
              <a:rPr lang="it-IT" sz="1800" dirty="0" err="1"/>
              <a:t>scheduling</a:t>
            </a:r>
            <a:r>
              <a:rPr lang="it-IT" sz="1800" dirty="0"/>
              <a:t> </a:t>
            </a:r>
            <a:r>
              <a:rPr lang="it-IT" sz="1800" dirty="0" err="1"/>
              <a:t>behaviour</a:t>
            </a:r>
            <a:r>
              <a:rPr lang="it-IT" sz="1800" dirty="0"/>
              <a:t> </a:t>
            </a:r>
          </a:p>
          <a:p>
            <a:pPr lvl="1"/>
            <a:endParaRPr lang="it-IT" sz="1800" dirty="0"/>
          </a:p>
          <a:p>
            <a:pPr lvl="1"/>
            <a:r>
              <a:rPr lang="it-IT" sz="1800" i="1" dirty="0"/>
              <a:t>@</a:t>
            </a:r>
            <a:r>
              <a:rPr lang="it-IT" sz="1800" b="1" i="1" dirty="0" err="1"/>
              <a:t>Scheduled</a:t>
            </a:r>
            <a:r>
              <a:rPr lang="it-IT" sz="1800" i="1" dirty="0"/>
              <a:t>  </a:t>
            </a:r>
            <a:r>
              <a:rPr lang="it-IT" sz="1800" dirty="0" err="1"/>
              <a:t>is</a:t>
            </a:r>
            <a:r>
              <a:rPr lang="it-IT" sz="1800" dirty="0"/>
              <a:t> the </a:t>
            </a:r>
            <a:r>
              <a:rPr lang="it-IT" sz="1800" dirty="0" err="1"/>
              <a:t>directive</a:t>
            </a:r>
            <a:r>
              <a:rPr lang="it-IT" sz="1800" dirty="0"/>
              <a:t> </a:t>
            </a:r>
            <a:r>
              <a:rPr lang="it-IT" sz="1800" dirty="0" err="1"/>
              <a:t>that</a:t>
            </a:r>
            <a:r>
              <a:rPr lang="it-IT" sz="1800" dirty="0"/>
              <a:t>  </a:t>
            </a:r>
            <a:r>
              <a:rPr lang="it-IT" sz="1800" dirty="0" err="1" smtClean="0"/>
              <a:t>triggers</a:t>
            </a:r>
            <a:r>
              <a:rPr lang="it-IT" sz="1800" dirty="0" smtClean="0"/>
              <a:t> </a:t>
            </a:r>
            <a:r>
              <a:rPr lang="it-IT" sz="1800" dirty="0" err="1"/>
              <a:t>this</a:t>
            </a:r>
            <a:r>
              <a:rPr lang="it-IT" sz="1800" dirty="0"/>
              <a:t> </a:t>
            </a:r>
            <a:r>
              <a:rPr lang="it-IT" sz="1800" dirty="0" err="1"/>
              <a:t>method</a:t>
            </a:r>
            <a:r>
              <a:rPr lang="it-IT" sz="1800" dirty="0"/>
              <a:t> </a:t>
            </a:r>
            <a:r>
              <a:rPr lang="it-IT" sz="1800" dirty="0" err="1"/>
              <a:t>at</a:t>
            </a:r>
            <a:r>
              <a:rPr lang="it-IT" sz="1800" dirty="0"/>
              <a:t> </a:t>
            </a:r>
            <a:r>
              <a:rPr lang="it-IT" sz="1800" dirty="0" smtClean="0"/>
              <a:t>an </a:t>
            </a:r>
            <a:r>
              <a:rPr lang="it-IT" sz="1800" dirty="0" err="1" smtClean="0"/>
              <a:t>established</a:t>
            </a:r>
            <a:r>
              <a:rPr lang="it-IT" sz="1800" dirty="0" smtClean="0"/>
              <a:t> </a:t>
            </a:r>
            <a:r>
              <a:rPr lang="it-IT" sz="1800" dirty="0" err="1" smtClean="0"/>
              <a:t>frequency</a:t>
            </a:r>
            <a:endParaRPr lang="it-IT" sz="1800" dirty="0"/>
          </a:p>
          <a:p>
            <a:pPr lvl="1"/>
            <a:endParaRPr lang="it-IT" sz="1800" dirty="0"/>
          </a:p>
          <a:p>
            <a:pPr lvl="1"/>
            <a:r>
              <a:rPr lang="it-IT" sz="1800" dirty="0" err="1" smtClean="0"/>
              <a:t>Next</a:t>
            </a:r>
            <a:r>
              <a:rPr lang="it-IT" sz="1800" dirty="0" smtClean="0"/>
              <a:t>, the last </a:t>
            </a:r>
            <a:r>
              <a:rPr lang="it-IT" sz="1800" dirty="0" err="1" smtClean="0"/>
              <a:t>three</a:t>
            </a:r>
            <a:r>
              <a:rPr lang="it-IT" sz="1800" dirty="0" smtClean="0"/>
              <a:t> </a:t>
            </a:r>
            <a:r>
              <a:rPr lang="it-IT" sz="1800" dirty="0" err="1" smtClean="0"/>
              <a:t>lines</a:t>
            </a:r>
            <a:r>
              <a:rPr lang="it-IT" sz="1800" baseline="0" dirty="0" smtClean="0"/>
              <a:t> of code drive </a:t>
            </a:r>
            <a:r>
              <a:rPr lang="it-IT" sz="1800" dirty="0" smtClean="0"/>
              <a:t>data </a:t>
            </a:r>
            <a:r>
              <a:rPr lang="it-IT" sz="1800" dirty="0" err="1"/>
              <a:t>access</a:t>
            </a:r>
            <a:r>
              <a:rPr lang="it-IT" sz="1800" dirty="0"/>
              <a:t> </a:t>
            </a:r>
            <a:r>
              <a:rPr lang="it-IT" sz="1800" dirty="0" err="1" smtClean="0"/>
              <a:t>as</a:t>
            </a:r>
            <a:r>
              <a:rPr lang="it-IT" sz="1800" dirty="0" smtClean="0"/>
              <a:t> </a:t>
            </a:r>
            <a:r>
              <a:rPr lang="it-IT" sz="1800" dirty="0" err="1" smtClean="0"/>
              <a:t>well</a:t>
            </a:r>
            <a:r>
              <a:rPr lang="it-IT" sz="1800" dirty="0" smtClean="0"/>
              <a:t> </a:t>
            </a:r>
            <a:r>
              <a:rPr lang="it-IT" sz="1800" dirty="0" err="1" smtClean="0"/>
              <a:t>as</a:t>
            </a:r>
            <a:r>
              <a:rPr lang="it-IT" sz="1800" dirty="0" smtClean="0"/>
              <a:t> </a:t>
            </a:r>
            <a:r>
              <a:rPr lang="it-IT" sz="1800" dirty="0" err="1" smtClean="0"/>
              <a:t>message</a:t>
            </a:r>
            <a:r>
              <a:rPr lang="it-IT" sz="1800" dirty="0" smtClean="0"/>
              <a:t> </a:t>
            </a:r>
            <a:r>
              <a:rPr lang="it-IT" sz="1800" dirty="0" err="1" smtClean="0"/>
              <a:t>publishing</a:t>
            </a:r>
            <a:endParaRPr lang="it-IT" sz="1800" dirty="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57</a:t>
            </a:fld>
            <a:endParaRPr lang="it-IT"/>
          </a:p>
        </p:txBody>
      </p:sp>
    </p:spTree>
    <p:extLst>
      <p:ext uri="{BB962C8B-B14F-4D97-AF65-F5344CB8AC3E}">
        <p14:creationId xmlns:p14="http://schemas.microsoft.com/office/powerpoint/2010/main" val="29009904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sz="2400" baseline="0" dirty="0" smtClean="0"/>
          </a:p>
          <a:p>
            <a:endParaRPr lang="it-IT" sz="2400" dirty="0" smtClean="0"/>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58</a:t>
            </a:fld>
            <a:endParaRPr lang="it-IT"/>
          </a:p>
        </p:txBody>
      </p:sp>
    </p:spTree>
    <p:extLst>
      <p:ext uri="{BB962C8B-B14F-4D97-AF65-F5344CB8AC3E}">
        <p14:creationId xmlns:p14="http://schemas.microsoft.com/office/powerpoint/2010/main" val="1054269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sz="1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59</a:t>
            </a:fld>
            <a:endParaRPr lang="it-IT"/>
          </a:p>
        </p:txBody>
      </p:sp>
    </p:spTree>
    <p:extLst>
      <p:ext uri="{BB962C8B-B14F-4D97-AF65-F5344CB8AC3E}">
        <p14:creationId xmlns:p14="http://schemas.microsoft.com/office/powerpoint/2010/main" val="3720976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a:t>
            </a:fld>
            <a:endParaRPr lang="it-IT"/>
          </a:p>
        </p:txBody>
      </p:sp>
    </p:spTree>
    <p:extLst>
      <p:ext uri="{BB962C8B-B14F-4D97-AF65-F5344CB8AC3E}">
        <p14:creationId xmlns:p14="http://schemas.microsoft.com/office/powerpoint/2010/main" val="2097981952"/>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l"/>
            <a:r>
              <a:rPr lang="it-IT" sz="2000" dirty="0" err="1" smtClean="0"/>
              <a:t>This</a:t>
            </a:r>
            <a:r>
              <a:rPr lang="it-IT" sz="2000" dirty="0" smtClean="0"/>
              <a:t> slide</a:t>
            </a:r>
            <a:r>
              <a:rPr lang="it-IT" sz="2000" baseline="0" dirty="0" smtClean="0"/>
              <a:t> shows the </a:t>
            </a:r>
            <a:r>
              <a:rPr lang="it-IT" sz="2000" baseline="0" dirty="0" err="1" smtClean="0"/>
              <a:t>implementation</a:t>
            </a:r>
            <a:r>
              <a:rPr lang="it-IT" sz="2000" baseline="0" dirty="0" smtClean="0"/>
              <a:t> </a:t>
            </a:r>
            <a:r>
              <a:rPr lang="it-IT" sz="2000" baseline="0" dirty="0" err="1" smtClean="0"/>
              <a:t>details</a:t>
            </a:r>
            <a:r>
              <a:rPr lang="it-IT" sz="2000" baseline="0" dirty="0" smtClean="0"/>
              <a:t> of a Eureka Server </a:t>
            </a:r>
            <a:r>
              <a:rPr lang="it-IT" sz="2000" baseline="0" dirty="0" err="1" smtClean="0"/>
              <a:t>that</a:t>
            </a:r>
            <a:r>
              <a:rPr lang="it-IT" sz="2000" baseline="0" dirty="0" smtClean="0"/>
              <a:t> </a:t>
            </a:r>
            <a:r>
              <a:rPr lang="it-IT" sz="2000" baseline="0" dirty="0" err="1" smtClean="0"/>
              <a:t>may</a:t>
            </a:r>
            <a:r>
              <a:rPr lang="it-IT" sz="2000" baseline="0" dirty="0" smtClean="0"/>
              <a:t> be </a:t>
            </a:r>
            <a:r>
              <a:rPr lang="it-IT" sz="2000" baseline="0" dirty="0" err="1" smtClean="0"/>
              <a:t>considered</a:t>
            </a:r>
            <a:r>
              <a:rPr lang="it-IT" sz="2000" baseline="0" dirty="0" smtClean="0"/>
              <a:t> a Spring </a:t>
            </a:r>
            <a:r>
              <a:rPr lang="it-IT" sz="2000" baseline="0" dirty="0" err="1" smtClean="0"/>
              <a:t>Boot-based</a:t>
            </a:r>
            <a:r>
              <a:rPr lang="it-IT" sz="2000" baseline="0" dirty="0" smtClean="0"/>
              <a:t> microservice. In the </a:t>
            </a:r>
            <a:r>
              <a:rPr lang="it-IT" sz="2000" baseline="0" dirty="0" err="1" smtClean="0"/>
              <a:t>following</a:t>
            </a:r>
            <a:r>
              <a:rPr lang="it-IT" sz="2000" baseline="0" dirty="0" smtClean="0"/>
              <a:t> </a:t>
            </a:r>
            <a:r>
              <a:rPr lang="it-IT" sz="2000" baseline="0" dirty="0" err="1" smtClean="0"/>
              <a:t>fragment</a:t>
            </a:r>
            <a:r>
              <a:rPr lang="it-IT" sz="2000" baseline="0" dirty="0" smtClean="0"/>
              <a:t>, </a:t>
            </a:r>
            <a:r>
              <a:rPr lang="it-IT" sz="2000" baseline="0" dirty="0" err="1" smtClean="0"/>
              <a:t>we</a:t>
            </a:r>
            <a:r>
              <a:rPr lang="it-IT" sz="2000" baseline="0" dirty="0" smtClean="0"/>
              <a:t> </a:t>
            </a:r>
            <a:r>
              <a:rPr lang="it-IT" sz="2000" baseline="0" dirty="0" err="1" smtClean="0"/>
              <a:t>may</a:t>
            </a:r>
            <a:r>
              <a:rPr lang="it-IT" sz="2000" baseline="0" dirty="0" smtClean="0"/>
              <a:t> </a:t>
            </a:r>
            <a:r>
              <a:rPr lang="it-IT" sz="2000" baseline="0" dirty="0" err="1" smtClean="0"/>
              <a:t>observe</a:t>
            </a:r>
            <a:r>
              <a:rPr lang="it-IT" sz="2000" baseline="0" dirty="0" smtClean="0"/>
              <a:t> the </a:t>
            </a:r>
            <a:r>
              <a:rPr lang="it-IT" sz="2000" baseline="0" dirty="0" err="1" smtClean="0"/>
              <a:t>execution</a:t>
            </a:r>
            <a:r>
              <a:rPr lang="it-IT" sz="2000" baseline="0" dirty="0" smtClean="0"/>
              <a:t> </a:t>
            </a:r>
            <a:r>
              <a:rPr lang="it-IT" sz="2000" baseline="0" dirty="0" err="1" smtClean="0"/>
              <a:t>parameters</a:t>
            </a:r>
            <a:r>
              <a:rPr lang="it-IT" sz="2000" baseline="0" dirty="0" smtClean="0"/>
              <a:t> of a Eureka Server in </a:t>
            </a:r>
            <a:r>
              <a:rPr lang="it-IT" sz="2000" baseline="0" dirty="0" err="1" smtClean="0"/>
              <a:t>standalone</a:t>
            </a:r>
            <a:r>
              <a:rPr lang="it-IT" sz="2000" baseline="0" dirty="0" smtClean="0"/>
              <a:t> mode.</a:t>
            </a:r>
            <a:endParaRPr lang="it-IT" sz="20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60</a:t>
            </a:fld>
            <a:endParaRPr lang="it-IT"/>
          </a:p>
        </p:txBody>
      </p:sp>
    </p:spTree>
    <p:extLst>
      <p:ext uri="{BB962C8B-B14F-4D97-AF65-F5344CB8AC3E}">
        <p14:creationId xmlns:p14="http://schemas.microsoft.com/office/powerpoint/2010/main" val="31840972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l"/>
            <a:r>
              <a:rPr lang="it-IT" sz="2000" dirty="0" err="1" smtClean="0"/>
              <a:t>Pictured</a:t>
            </a:r>
            <a:r>
              <a:rPr lang="it-IT" sz="2000" dirty="0" smtClean="0"/>
              <a:t> </a:t>
            </a:r>
            <a:r>
              <a:rPr lang="it-IT" sz="2000" dirty="0" err="1" smtClean="0"/>
              <a:t>above</a:t>
            </a:r>
            <a:r>
              <a:rPr lang="it-IT" sz="2000" dirty="0" smtClean="0"/>
              <a:t> are the </a:t>
            </a:r>
            <a:r>
              <a:rPr lang="it-IT" sz="2000" dirty="0" err="1" smtClean="0"/>
              <a:t>implementation</a:t>
            </a:r>
            <a:r>
              <a:rPr lang="it-IT" sz="2000" dirty="0" smtClean="0"/>
              <a:t> </a:t>
            </a:r>
            <a:r>
              <a:rPr lang="it-IT" sz="2000" dirty="0" err="1" smtClean="0"/>
              <a:t>details</a:t>
            </a:r>
            <a:r>
              <a:rPr lang="it-IT" sz="2000" dirty="0" smtClean="0"/>
              <a:t> of a </a:t>
            </a:r>
            <a:r>
              <a:rPr lang="it-IT" sz="2000" dirty="0" err="1" smtClean="0"/>
              <a:t>registered</a:t>
            </a:r>
            <a:r>
              <a:rPr lang="it-IT" sz="2000" dirty="0" smtClean="0"/>
              <a:t> Eureka service</a:t>
            </a:r>
            <a:r>
              <a:rPr lang="it-IT" sz="2000" baseline="0" dirty="0" smtClean="0"/>
              <a:t> </a:t>
            </a:r>
          </a:p>
          <a:p>
            <a:pPr algn="l"/>
            <a:endParaRPr lang="it-IT" sz="2000" dirty="0" smtClean="0"/>
          </a:p>
          <a:p>
            <a:r>
              <a:rPr lang="en-US" sz="2000" dirty="0" smtClean="0"/>
              <a:t>In the</a:t>
            </a:r>
            <a:r>
              <a:rPr lang="en-US" sz="2000" baseline="0" dirty="0" smtClean="0"/>
              <a:t> </a:t>
            </a:r>
            <a:r>
              <a:rPr lang="en-US" sz="2000" dirty="0" smtClean="0"/>
              <a:t>following </a:t>
            </a:r>
            <a:r>
              <a:rPr lang="en-US" sz="2000" baseline="0" dirty="0" smtClean="0"/>
              <a:t>fragment, we can visualize the Eureka configuration of this service and,</a:t>
            </a:r>
          </a:p>
          <a:p>
            <a:r>
              <a:rPr lang="en-US" sz="2000" baseline="0" dirty="0" smtClean="0"/>
              <a:t>more importantly, the Server URL and the </a:t>
            </a:r>
            <a:r>
              <a:rPr lang="en-US" sz="2000" b="1" baseline="0" dirty="0" err="1" smtClean="0"/>
              <a:t>healthcheck</a:t>
            </a:r>
            <a:r>
              <a:rPr lang="en-US" sz="2000" baseline="0" dirty="0" smtClean="0"/>
              <a:t> and </a:t>
            </a:r>
            <a:r>
              <a:rPr lang="en-US" sz="2000" b="1" baseline="0" dirty="0" smtClean="0"/>
              <a:t>lease</a:t>
            </a:r>
            <a:r>
              <a:rPr lang="en-US" sz="2000" baseline="0" dirty="0" smtClean="0"/>
              <a:t> </a:t>
            </a:r>
            <a:r>
              <a:rPr lang="en-US" sz="2000" b="1" baseline="0" dirty="0" smtClean="0"/>
              <a:t>duration</a:t>
            </a:r>
            <a:r>
              <a:rPr lang="en-US" sz="2000" baseline="0" dirty="0" smtClean="0"/>
              <a:t> capabilities.</a:t>
            </a:r>
          </a:p>
          <a:p>
            <a:pPr algn="l"/>
            <a:endParaRPr lang="it-IT" sz="2000"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61</a:t>
            </a:fld>
            <a:endParaRPr lang="it-IT"/>
          </a:p>
        </p:txBody>
      </p:sp>
    </p:spTree>
    <p:extLst>
      <p:ext uri="{BB962C8B-B14F-4D97-AF65-F5344CB8AC3E}">
        <p14:creationId xmlns:p14="http://schemas.microsoft.com/office/powerpoint/2010/main" val="180408610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portion</a:t>
            </a:r>
            <a:r>
              <a:rPr lang="it-IT" sz="2000" dirty="0" smtClean="0"/>
              <a:t> of code </a:t>
            </a:r>
            <a:r>
              <a:rPr lang="it-IT" sz="2000" dirty="0" err="1" smtClean="0"/>
              <a:t>contains</a:t>
            </a:r>
            <a:r>
              <a:rPr lang="it-IT" sz="2000" baseline="0" dirty="0" smtClean="0"/>
              <a:t> the </a:t>
            </a:r>
            <a:r>
              <a:rPr lang="it-IT" sz="2000" baseline="0" dirty="0" err="1" smtClean="0"/>
              <a:t>implementation</a:t>
            </a:r>
            <a:r>
              <a:rPr lang="it-IT" sz="2000" baseline="0" dirty="0" smtClean="0"/>
              <a:t> </a:t>
            </a:r>
            <a:r>
              <a:rPr lang="it-IT" sz="2000" baseline="0" dirty="0" err="1" smtClean="0"/>
              <a:t>details</a:t>
            </a:r>
            <a:r>
              <a:rPr lang="it-IT" sz="2000" baseline="0" dirty="0" smtClean="0"/>
              <a:t> of the service </a:t>
            </a:r>
            <a:r>
              <a:rPr lang="it-IT" sz="2000" baseline="0" dirty="0" err="1" smtClean="0"/>
              <a:t>discovery</a:t>
            </a:r>
            <a:r>
              <a:rPr lang="it-IT" sz="2000" baseline="0" dirty="0" smtClean="0"/>
              <a:t> </a:t>
            </a:r>
            <a:r>
              <a:rPr lang="it-IT" sz="2000" baseline="0" dirty="0" err="1" smtClean="0"/>
              <a:t>capabilities</a:t>
            </a:r>
            <a:r>
              <a:rPr lang="it-IT" sz="2000" baseline="0" dirty="0" smtClean="0"/>
              <a:t> </a:t>
            </a:r>
            <a:r>
              <a:rPr lang="it-IT" sz="2000" baseline="0" dirty="0" err="1" smtClean="0"/>
              <a:t>coded</a:t>
            </a:r>
            <a:r>
              <a:rPr lang="it-IT" sz="2000" baseline="0" dirty="0" smtClean="0"/>
              <a:t> </a:t>
            </a:r>
            <a:r>
              <a:rPr lang="it-IT" sz="2000" baseline="0" dirty="0" err="1" smtClean="0"/>
              <a:t>within</a:t>
            </a:r>
            <a:r>
              <a:rPr lang="it-IT" sz="2000" baseline="0" dirty="0" smtClean="0"/>
              <a:t> the consumer service </a:t>
            </a:r>
            <a:r>
              <a:rPr lang="it-IT" sz="2000" baseline="0" dirty="0" err="1" smtClean="0"/>
              <a:t>itself</a:t>
            </a:r>
            <a:r>
              <a:rPr lang="it-IT" sz="2000" baseline="0" dirty="0" smtClean="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62</a:t>
            </a:fld>
            <a:endParaRPr lang="it-IT"/>
          </a:p>
        </p:txBody>
      </p:sp>
    </p:spTree>
    <p:extLst>
      <p:ext uri="{BB962C8B-B14F-4D97-AF65-F5344CB8AC3E}">
        <p14:creationId xmlns:p14="http://schemas.microsoft.com/office/powerpoint/2010/main" val="13059652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portion</a:t>
            </a:r>
            <a:r>
              <a:rPr lang="it-IT" sz="2000" dirty="0" smtClean="0"/>
              <a:t> of code shows a </a:t>
            </a:r>
            <a:r>
              <a:rPr lang="it-IT" sz="2000" dirty="0" err="1" smtClean="0"/>
              <a:t>variation</a:t>
            </a:r>
            <a:r>
              <a:rPr lang="it-IT" sz="2000" baseline="0" dirty="0" smtClean="0"/>
              <a:t> on </a:t>
            </a:r>
            <a:r>
              <a:rPr lang="it-IT" sz="2000" baseline="0" dirty="0" err="1" smtClean="0"/>
              <a:t>this</a:t>
            </a:r>
            <a:r>
              <a:rPr lang="it-IT" sz="2000" baseline="0" dirty="0" smtClean="0"/>
              <a:t> </a:t>
            </a:r>
            <a:r>
              <a:rPr lang="it-IT" sz="2000" baseline="0" dirty="0" err="1" smtClean="0"/>
              <a:t>type</a:t>
            </a:r>
            <a:r>
              <a:rPr lang="it-IT" sz="2000" baseline="0" dirty="0" smtClean="0"/>
              <a:t> of </a:t>
            </a:r>
            <a:r>
              <a:rPr lang="it-IT" sz="2000" baseline="0" dirty="0" err="1" smtClean="0"/>
              <a:t>implementation</a:t>
            </a:r>
            <a:r>
              <a:rPr lang="it-IT" sz="2000" baseline="0" dirty="0" smtClean="0"/>
              <a:t> </a:t>
            </a:r>
            <a:r>
              <a:rPr lang="it-IT" sz="2000" dirty="0" smtClean="0"/>
              <a:t>by </a:t>
            </a:r>
            <a:r>
              <a:rPr lang="it-IT" sz="2000" dirty="0" err="1"/>
              <a:t>means</a:t>
            </a:r>
            <a:r>
              <a:rPr lang="it-IT" sz="2000" dirty="0"/>
              <a:t> of a </a:t>
            </a:r>
            <a:r>
              <a:rPr lang="it-IT" sz="2000" dirty="0" smtClean="0"/>
              <a:t>«</a:t>
            </a:r>
            <a:r>
              <a:rPr lang="it-IT" sz="2000" dirty="0" err="1" smtClean="0"/>
              <a:t>Feign</a:t>
            </a:r>
            <a:r>
              <a:rPr lang="it-IT" sz="2000" dirty="0" smtClean="0"/>
              <a:t> Client».</a:t>
            </a:r>
            <a:endParaRPr lang="it-IT" sz="2000" dirty="0"/>
          </a:p>
          <a:p>
            <a:endParaRPr lang="it-IT" sz="2000" dirty="0"/>
          </a:p>
          <a:p>
            <a:r>
              <a:rPr lang="en-US" sz="2000" dirty="0"/>
              <a:t>Feign is a declarative web service </a:t>
            </a:r>
            <a:r>
              <a:rPr lang="en-US" sz="2000" dirty="0" smtClean="0"/>
              <a:t>client that makes </a:t>
            </a:r>
            <a:r>
              <a:rPr lang="en-US" sz="2000" dirty="0"/>
              <a:t>writing web service clients easier. </a:t>
            </a:r>
          </a:p>
          <a:p>
            <a:r>
              <a:rPr lang="en-US" sz="2000" dirty="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63</a:t>
            </a:fld>
            <a:endParaRPr lang="it-IT"/>
          </a:p>
        </p:txBody>
      </p:sp>
    </p:spTree>
    <p:extLst>
      <p:ext uri="{BB962C8B-B14F-4D97-AF65-F5344CB8AC3E}">
        <p14:creationId xmlns:p14="http://schemas.microsoft.com/office/powerpoint/2010/main" val="55652007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portion</a:t>
            </a:r>
            <a:r>
              <a:rPr lang="it-IT" sz="2000" dirty="0" smtClean="0"/>
              <a:t> of code shows </a:t>
            </a:r>
            <a:r>
              <a:rPr lang="it-IT" sz="2000" baseline="0" dirty="0" smtClean="0"/>
              <a:t>the </a:t>
            </a:r>
            <a:r>
              <a:rPr lang="it-IT" sz="2000" baseline="0" dirty="0" err="1" smtClean="0"/>
              <a:t>load-balancing</a:t>
            </a:r>
            <a:r>
              <a:rPr lang="it-IT" sz="2000" baseline="0" dirty="0" smtClean="0"/>
              <a:t> client </a:t>
            </a:r>
            <a:r>
              <a:rPr lang="it-IT" sz="2000" baseline="0" dirty="0" err="1" smtClean="0"/>
              <a:t>features</a:t>
            </a:r>
            <a:r>
              <a:rPr lang="it-IT" sz="2000" baseline="0" dirty="0" smtClean="0"/>
              <a:t>. Like </a:t>
            </a:r>
            <a:r>
              <a:rPr lang="it-IT" sz="2000" baseline="0" dirty="0" err="1" smtClean="0"/>
              <a:t>discovery</a:t>
            </a:r>
            <a:r>
              <a:rPr lang="it-IT" sz="2000" baseline="0" dirty="0" smtClean="0"/>
              <a:t>, </a:t>
            </a:r>
            <a:r>
              <a:rPr lang="it-IT" sz="2000" baseline="0" dirty="0" err="1" smtClean="0"/>
              <a:t>they</a:t>
            </a:r>
            <a:r>
              <a:rPr lang="it-IT" sz="2000" baseline="0" dirty="0" smtClean="0"/>
              <a:t> are </a:t>
            </a:r>
            <a:r>
              <a:rPr lang="it-IT" sz="2000" baseline="0" dirty="0" err="1" smtClean="0"/>
              <a:t>implemented</a:t>
            </a:r>
            <a:r>
              <a:rPr lang="it-IT" sz="2000" baseline="0" dirty="0" smtClean="0"/>
              <a:t> on the client-side.</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64</a:t>
            </a:fld>
            <a:endParaRPr lang="it-IT"/>
          </a:p>
        </p:txBody>
      </p:sp>
    </p:spTree>
    <p:extLst>
      <p:ext uri="{BB962C8B-B14F-4D97-AF65-F5344CB8AC3E}">
        <p14:creationId xmlns:p14="http://schemas.microsoft.com/office/powerpoint/2010/main" val="190618679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44F0E428-D64A-4531-B5D1-9866DFCF1707}" type="slidenum">
              <a:rPr lang="it-IT" smtClean="0"/>
              <a:t>65</a:t>
            </a:fld>
            <a:endParaRPr lang="it-IT"/>
          </a:p>
        </p:txBody>
      </p:sp>
    </p:spTree>
    <p:extLst>
      <p:ext uri="{BB962C8B-B14F-4D97-AF65-F5344CB8AC3E}">
        <p14:creationId xmlns:p14="http://schemas.microsoft.com/office/powerpoint/2010/main" val="163029695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20762" y="3372168"/>
            <a:ext cx="9721080" cy="3194685"/>
          </a:xfrm>
        </p:spPr>
        <p:txBody>
          <a:bodyPr/>
          <a:lstStyle/>
          <a:p>
            <a:r>
              <a:rPr lang="it-IT" sz="1800" dirty="0" err="1" smtClean="0"/>
              <a:t>We</a:t>
            </a:r>
            <a:r>
              <a:rPr lang="it-IT" sz="1800" dirty="0" smtClean="0"/>
              <a:t> </a:t>
            </a:r>
            <a:r>
              <a:rPr lang="it-IT" sz="1800" dirty="0" err="1" smtClean="0"/>
              <a:t>observe</a:t>
            </a:r>
            <a:r>
              <a:rPr lang="it-IT" sz="1800" dirty="0" smtClean="0"/>
              <a:t> </a:t>
            </a:r>
            <a:r>
              <a:rPr lang="it-IT" sz="1800" dirty="0" err="1" smtClean="0"/>
              <a:t>Eureka’s</a:t>
            </a:r>
            <a:r>
              <a:rPr lang="it-IT" sz="1800" dirty="0" smtClean="0"/>
              <a:t> </a:t>
            </a:r>
            <a:r>
              <a:rPr lang="it-IT" sz="1800" dirty="0" err="1" smtClean="0"/>
              <a:t>scaling</a:t>
            </a:r>
            <a:r>
              <a:rPr lang="it-IT" sz="1800" baseline="0" dirty="0" smtClean="0"/>
              <a:t> </a:t>
            </a:r>
            <a:r>
              <a:rPr lang="it-IT" sz="1800" baseline="0" dirty="0" err="1" smtClean="0"/>
              <a:t>abilities</a:t>
            </a:r>
            <a:r>
              <a:rPr lang="it-IT" sz="1800" baseline="0" dirty="0" smtClean="0"/>
              <a:t> </a:t>
            </a:r>
            <a:r>
              <a:rPr lang="it-IT" sz="1800" dirty="0" err="1" smtClean="0"/>
              <a:t>within</a:t>
            </a:r>
            <a:r>
              <a:rPr lang="it-IT" sz="1800" baseline="0" dirty="0" smtClean="0"/>
              <a:t> the </a:t>
            </a:r>
            <a:r>
              <a:rPr lang="it-IT" sz="1800" baseline="0" dirty="0" err="1" smtClean="0"/>
              <a:t>context</a:t>
            </a:r>
            <a:r>
              <a:rPr lang="it-IT" sz="1800" baseline="0" dirty="0" smtClean="0"/>
              <a:t> of </a:t>
            </a:r>
            <a:r>
              <a:rPr lang="it-IT" sz="1800" baseline="0" dirty="0" err="1" smtClean="0"/>
              <a:t>Pivotal</a:t>
            </a:r>
            <a:r>
              <a:rPr lang="it-IT" sz="1800" baseline="0" dirty="0" smtClean="0"/>
              <a:t> Web Services</a:t>
            </a:r>
          </a:p>
          <a:p>
            <a:pPr marL="0" marR="0" indent="0" algn="l" defTabSz="914400" rtl="0" eaLnBrk="1" fontAlgn="auto" latinLnBrk="0" hangingPunct="1">
              <a:lnSpc>
                <a:spcPct val="100000"/>
              </a:lnSpc>
              <a:spcBef>
                <a:spcPts val="0"/>
              </a:spcBef>
              <a:spcAft>
                <a:spcPts val="0"/>
              </a:spcAft>
              <a:buClrTx/>
              <a:buSzTx/>
              <a:buFontTx/>
              <a:buNone/>
              <a:tabLst/>
              <a:defRPr/>
            </a:pPr>
            <a:endParaRPr lang="it-IT" sz="1800"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endParaRPr lang="it-IT" sz="1800" b="1"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it-IT" sz="1800" b="1" baseline="0" dirty="0" smtClean="0"/>
              <a:t>[</a:t>
            </a:r>
            <a:r>
              <a:rPr lang="it-IT" sz="1800" b="1" dirty="0" smtClean="0"/>
              <a:t>GO</a:t>
            </a:r>
            <a:r>
              <a:rPr lang="it-IT" sz="1800" b="1" baseline="0" dirty="0" smtClean="0"/>
              <a:t> TO PWS CONSOLE -EXPLAIN THE DEMO AND AT THE END ADD AN INSTANCE TO SERVICE4EUREKA]</a:t>
            </a:r>
          </a:p>
          <a:p>
            <a:endParaRPr lang="it-IT" sz="18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66</a:t>
            </a:fld>
            <a:endParaRPr lang="it-IT"/>
          </a:p>
        </p:txBody>
      </p:sp>
    </p:spTree>
    <p:extLst>
      <p:ext uri="{BB962C8B-B14F-4D97-AF65-F5344CB8AC3E}">
        <p14:creationId xmlns:p14="http://schemas.microsoft.com/office/powerpoint/2010/main" val="25890112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a:t>The </a:t>
            </a:r>
            <a:r>
              <a:rPr lang="it-IT" sz="2000" dirty="0" err="1"/>
              <a:t>next</a:t>
            </a:r>
            <a:r>
              <a:rPr lang="it-IT" sz="2000" dirty="0"/>
              <a:t> </a:t>
            </a:r>
            <a:r>
              <a:rPr lang="it-IT" sz="2000" dirty="0" err="1"/>
              <a:t>three</a:t>
            </a:r>
            <a:r>
              <a:rPr lang="it-IT" sz="2000" dirty="0"/>
              <a:t> </a:t>
            </a:r>
            <a:r>
              <a:rPr lang="it-IT" sz="2000" dirty="0" err="1"/>
              <a:t>slides</a:t>
            </a:r>
            <a:r>
              <a:rPr lang="it-IT" sz="2000" dirty="0"/>
              <a:t> show the Eureka </a:t>
            </a:r>
            <a:r>
              <a:rPr lang="it-IT" sz="2000" dirty="0" err="1"/>
              <a:t>load</a:t>
            </a:r>
            <a:r>
              <a:rPr lang="it-IT" sz="2000" dirty="0"/>
              <a:t> </a:t>
            </a:r>
            <a:r>
              <a:rPr lang="it-IT" sz="2000" dirty="0" err="1"/>
              <a:t>balancing</a:t>
            </a:r>
            <a:r>
              <a:rPr lang="it-IT" sz="2000" dirty="0"/>
              <a:t> </a:t>
            </a:r>
            <a:r>
              <a:rPr lang="en-US" sz="2000" dirty="0" err="1"/>
              <a:t>behaviour</a:t>
            </a:r>
            <a:r>
              <a:rPr lang="en-US" sz="2000" dirty="0"/>
              <a:t> within PWS.</a:t>
            </a:r>
          </a:p>
          <a:p>
            <a:endParaRPr lang="it-IT" sz="2000" strike="sngStrike" baseline="0" dirty="0" smtClean="0"/>
          </a:p>
          <a:p>
            <a:r>
              <a:rPr lang="it-IT" sz="2000" strike="sngStrike" baseline="0" dirty="0" err="1" smtClean="0"/>
              <a:t>This</a:t>
            </a:r>
            <a:r>
              <a:rPr lang="it-IT" sz="2000" strike="sngStrike" baseline="0" dirty="0" smtClean="0"/>
              <a:t> </a:t>
            </a:r>
            <a:r>
              <a:rPr lang="it-IT" sz="2000" strike="sngStrike" baseline="0" dirty="0" err="1" smtClean="0"/>
              <a:t>is</a:t>
            </a:r>
            <a:r>
              <a:rPr lang="it-IT" sz="2000" strike="sngStrike" baseline="0" dirty="0" smtClean="0"/>
              <a:t> the output trace of the service startup (APP/0)</a:t>
            </a:r>
          </a:p>
          <a:p>
            <a:r>
              <a:rPr lang="it-IT" sz="2000" strike="sngStrike" baseline="0" dirty="0" err="1" smtClean="0"/>
              <a:t>Then</a:t>
            </a:r>
            <a:r>
              <a:rPr lang="it-IT" sz="2000" strike="sngStrike" baseline="0" dirty="0" smtClean="0"/>
              <a:t> </a:t>
            </a:r>
            <a:r>
              <a:rPr lang="it-IT" sz="2000" strike="sngStrike" baseline="0" dirty="0" err="1" smtClean="0"/>
              <a:t>we</a:t>
            </a:r>
            <a:r>
              <a:rPr lang="it-IT" sz="2000" strike="sngStrike" baseline="0" dirty="0" smtClean="0"/>
              <a:t> can </a:t>
            </a:r>
            <a:r>
              <a:rPr lang="it-IT" sz="2000" strike="sngStrike" baseline="0" dirty="0" err="1" smtClean="0"/>
              <a:t>see</a:t>
            </a:r>
            <a:r>
              <a:rPr lang="it-IT" sz="2000" strike="sngStrike" baseline="0" dirty="0" smtClean="0"/>
              <a:t> the call </a:t>
            </a:r>
            <a:r>
              <a:rPr lang="it-IT" sz="2000" strike="sngStrike" baseline="0" dirty="0" err="1" smtClean="0"/>
              <a:t>coming</a:t>
            </a:r>
            <a:r>
              <a:rPr lang="it-IT" sz="2000" strike="sngStrike" baseline="0" dirty="0" smtClean="0"/>
              <a:t> from the consumer service</a:t>
            </a:r>
          </a:p>
          <a:p>
            <a:r>
              <a:rPr lang="it-IT" sz="2000" strike="sngStrike" baseline="0" dirty="0" smtClean="0"/>
              <a:t>In </a:t>
            </a:r>
            <a:r>
              <a:rPr lang="it-IT" sz="2000" strike="sngStrike" baseline="0" dirty="0" err="1" smtClean="0"/>
              <a:t>red</a:t>
            </a:r>
            <a:r>
              <a:rPr lang="it-IT" sz="2000" strike="sngStrike" baseline="0" dirty="0" smtClean="0"/>
              <a:t> </a:t>
            </a:r>
            <a:r>
              <a:rPr lang="it-IT" sz="2000" strike="sngStrike" baseline="0" dirty="0" err="1" smtClean="0"/>
              <a:t>is</a:t>
            </a:r>
            <a:r>
              <a:rPr lang="it-IT" sz="2000" strike="sngStrike" baseline="0" dirty="0" smtClean="0"/>
              <a:t> </a:t>
            </a:r>
            <a:r>
              <a:rPr lang="it-IT" sz="2000" strike="sngStrike" baseline="0" dirty="0" err="1" smtClean="0"/>
              <a:t>reported</a:t>
            </a:r>
            <a:r>
              <a:rPr lang="it-IT" sz="2000" strike="sngStrike" baseline="0" dirty="0" smtClean="0"/>
              <a:t> </a:t>
            </a:r>
            <a:r>
              <a:rPr lang="it-IT" sz="2000" strike="sngStrike" baseline="0" dirty="0" err="1" smtClean="0"/>
              <a:t>that</a:t>
            </a:r>
            <a:r>
              <a:rPr lang="it-IT" sz="2000" strike="sngStrike" baseline="0" dirty="0" smtClean="0"/>
              <a:t> the </a:t>
            </a:r>
            <a:r>
              <a:rPr lang="it-IT" sz="2000" strike="sngStrike" baseline="0" dirty="0" err="1" smtClean="0"/>
              <a:t>responding</a:t>
            </a:r>
            <a:r>
              <a:rPr lang="it-IT" sz="2000" strike="sngStrike" baseline="0" dirty="0" smtClean="0"/>
              <a:t> </a:t>
            </a:r>
            <a:r>
              <a:rPr lang="it-IT" sz="2000" strike="sngStrike" baseline="0" dirty="0" err="1" smtClean="0"/>
              <a:t>instance</a:t>
            </a:r>
            <a:r>
              <a:rPr lang="it-IT" sz="2000" strike="sngStrike" baseline="0" dirty="0" smtClean="0"/>
              <a:t> </a:t>
            </a:r>
            <a:r>
              <a:rPr lang="it-IT" sz="2000" strike="sngStrike" baseline="0" dirty="0" err="1" smtClean="0"/>
              <a:t>is</a:t>
            </a:r>
            <a:r>
              <a:rPr lang="it-IT" sz="2000" strike="sngStrike" baseline="0" dirty="0" smtClean="0"/>
              <a:t> the 0 </a:t>
            </a:r>
            <a:r>
              <a:rPr lang="it-IT" sz="2000" strike="sngStrike" baseline="0" dirty="0" err="1" smtClean="0"/>
              <a:t>indexed</a:t>
            </a:r>
            <a:r>
              <a:rPr lang="it-IT" sz="2000" strike="sngStrike" baseline="0" dirty="0" smtClean="0"/>
              <a:t> (APP/0)</a:t>
            </a:r>
          </a:p>
          <a:p>
            <a:endParaRPr lang="it-IT" sz="2000" baseline="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67</a:t>
            </a:fld>
            <a:endParaRPr lang="it-IT"/>
          </a:p>
        </p:txBody>
      </p:sp>
    </p:spTree>
    <p:extLst>
      <p:ext uri="{BB962C8B-B14F-4D97-AF65-F5344CB8AC3E}">
        <p14:creationId xmlns:p14="http://schemas.microsoft.com/office/powerpoint/2010/main" val="205333818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strike="sngStrike" baseline="0" dirty="0" err="1" smtClean="0"/>
              <a:t>This</a:t>
            </a:r>
            <a:r>
              <a:rPr lang="it-IT" sz="2000" strike="sngStrike" baseline="0" dirty="0" smtClean="0"/>
              <a:t> </a:t>
            </a:r>
            <a:r>
              <a:rPr lang="it-IT" sz="2000" strike="sngStrike" baseline="0" dirty="0" err="1" smtClean="0"/>
              <a:t>is</a:t>
            </a:r>
            <a:r>
              <a:rPr lang="it-IT" sz="2000" strike="sngStrike" baseline="0" dirty="0" smtClean="0"/>
              <a:t> the output trace of the startup of the service </a:t>
            </a:r>
            <a:r>
              <a:rPr lang="it-IT" sz="2000" strike="sngStrike" baseline="0" dirty="0" err="1" smtClean="0"/>
              <a:t>second</a:t>
            </a:r>
            <a:r>
              <a:rPr lang="it-IT" sz="2000" strike="sngStrike" baseline="0" dirty="0" smtClean="0"/>
              <a:t> </a:t>
            </a:r>
            <a:r>
              <a:rPr lang="it-IT" sz="2000" strike="sngStrike" baseline="0" dirty="0" err="1" smtClean="0"/>
              <a:t>instance</a:t>
            </a:r>
            <a:r>
              <a:rPr lang="it-IT" sz="2000" strike="sngStrike" baseline="0" dirty="0" smtClean="0"/>
              <a:t> (APP/1)</a:t>
            </a:r>
          </a:p>
          <a:p>
            <a:r>
              <a:rPr lang="it-IT" sz="2000" strike="sngStrike" baseline="0" dirty="0" err="1" smtClean="0"/>
              <a:t>During</a:t>
            </a:r>
            <a:r>
              <a:rPr lang="it-IT" sz="2000" strike="sngStrike" baseline="0" dirty="0" smtClean="0"/>
              <a:t> </a:t>
            </a:r>
            <a:r>
              <a:rPr lang="it-IT" sz="2000" strike="sngStrike" baseline="0" dirty="0" err="1" smtClean="0"/>
              <a:t>starting</a:t>
            </a:r>
            <a:r>
              <a:rPr lang="it-IT" sz="2000" strike="sngStrike" baseline="0" dirty="0" smtClean="0"/>
              <a:t> up the </a:t>
            </a:r>
            <a:r>
              <a:rPr lang="it-IT" sz="2000" strike="sngStrike" baseline="0" dirty="0" err="1" smtClean="0"/>
              <a:t>calls</a:t>
            </a:r>
            <a:r>
              <a:rPr lang="it-IT" sz="2000" strike="sngStrike" baseline="0" dirty="0" smtClean="0"/>
              <a:t> </a:t>
            </a:r>
            <a:r>
              <a:rPr lang="it-IT" sz="2000" strike="sngStrike" baseline="0" dirty="0" err="1" smtClean="0"/>
              <a:t>coming</a:t>
            </a:r>
            <a:r>
              <a:rPr lang="it-IT" sz="2000" strike="sngStrike" baseline="0" dirty="0" smtClean="0"/>
              <a:t> from the consumer service are </a:t>
            </a:r>
            <a:r>
              <a:rPr lang="it-IT" sz="2000" strike="sngStrike" baseline="0" dirty="0" err="1" smtClean="0"/>
              <a:t>addressed</a:t>
            </a:r>
            <a:r>
              <a:rPr lang="it-IT" sz="2000" strike="sngStrike" baseline="0" dirty="0" smtClean="0"/>
              <a:t> to the </a:t>
            </a:r>
            <a:r>
              <a:rPr lang="it-IT" sz="2000" strike="sngStrike" baseline="0" dirty="0" err="1" smtClean="0"/>
              <a:t>available</a:t>
            </a:r>
            <a:r>
              <a:rPr lang="it-IT" sz="2000" strike="sngStrike" baseline="0" dirty="0" smtClean="0"/>
              <a:t> </a:t>
            </a:r>
            <a:r>
              <a:rPr lang="it-IT" sz="2000" strike="sngStrike" baseline="0" dirty="0" err="1" smtClean="0"/>
              <a:t>instance</a:t>
            </a:r>
            <a:r>
              <a:rPr lang="it-IT" sz="2000" strike="sngStrike" baseline="0" dirty="0" smtClean="0"/>
              <a:t> (APP/0) the 0 </a:t>
            </a:r>
            <a:r>
              <a:rPr lang="it-IT" sz="2000" strike="sngStrike" baseline="0" dirty="0" err="1" smtClean="0"/>
              <a:t>indexed</a:t>
            </a:r>
            <a:r>
              <a:rPr lang="it-IT" sz="2000" strike="sngStrike" baseline="0" dirty="0" smtClean="0"/>
              <a:t> </a:t>
            </a:r>
            <a:r>
              <a:rPr lang="it-IT" sz="2000" strike="sngStrike" baseline="0" dirty="0" err="1" smtClean="0"/>
              <a:t>one</a:t>
            </a:r>
            <a:r>
              <a:rPr lang="it-IT" sz="2000" strike="sngStrike" baseline="0" dirty="0" smtClean="0"/>
              <a:t> of the pool</a:t>
            </a:r>
          </a:p>
          <a:p>
            <a:endParaRPr lang="it-IT" sz="2000" dirty="0" smtClean="0"/>
          </a:p>
          <a:p>
            <a:endParaRPr lang="it-IT" sz="2000" dirty="0" smtClean="0"/>
          </a:p>
          <a:p>
            <a:r>
              <a:rPr lang="it-IT" sz="2000" dirty="0" smtClean="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68</a:t>
            </a:fld>
            <a:endParaRPr lang="it-IT"/>
          </a:p>
        </p:txBody>
      </p:sp>
    </p:spTree>
    <p:extLst>
      <p:ext uri="{BB962C8B-B14F-4D97-AF65-F5344CB8AC3E}">
        <p14:creationId xmlns:p14="http://schemas.microsoft.com/office/powerpoint/2010/main" val="385269098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strike="sngStrike" dirty="0" err="1" smtClean="0"/>
              <a:t>When</a:t>
            </a:r>
            <a:r>
              <a:rPr lang="it-IT" sz="2400" strike="sngStrike" dirty="0" smtClean="0"/>
              <a:t> the new </a:t>
            </a:r>
            <a:r>
              <a:rPr lang="it-IT" sz="2400" strike="sngStrike" dirty="0" err="1" smtClean="0"/>
              <a:t>instance</a:t>
            </a:r>
            <a:r>
              <a:rPr lang="it-IT" sz="2400" strike="sngStrike" dirty="0" smtClean="0"/>
              <a:t> </a:t>
            </a:r>
            <a:r>
              <a:rPr lang="it-IT" sz="2400" strike="sngStrike" dirty="0" err="1" smtClean="0"/>
              <a:t>will</a:t>
            </a:r>
            <a:r>
              <a:rPr lang="it-IT" sz="2400" strike="sngStrike" dirty="0" smtClean="0"/>
              <a:t> turn </a:t>
            </a:r>
            <a:r>
              <a:rPr lang="it-IT" sz="2400" strike="sngStrike" dirty="0" err="1" smtClean="0"/>
              <a:t>available</a:t>
            </a:r>
            <a:r>
              <a:rPr lang="it-IT" sz="2400" strike="sngStrike" dirty="0" smtClean="0"/>
              <a:t> the</a:t>
            </a:r>
            <a:r>
              <a:rPr lang="it-IT" sz="2400" strike="sngStrike" baseline="0" dirty="0" smtClean="0"/>
              <a:t> </a:t>
            </a:r>
            <a:r>
              <a:rPr lang="it-IT" sz="2400" strike="sngStrike" baseline="0" dirty="0" err="1" smtClean="0"/>
              <a:t>next</a:t>
            </a:r>
            <a:r>
              <a:rPr lang="it-IT" sz="2400" strike="sngStrike" baseline="0" dirty="0" smtClean="0"/>
              <a:t> </a:t>
            </a:r>
            <a:r>
              <a:rPr lang="it-IT" sz="2400" strike="sngStrike" baseline="0" dirty="0" err="1" smtClean="0"/>
              <a:t>requests</a:t>
            </a:r>
            <a:r>
              <a:rPr lang="it-IT" sz="2400" strike="sngStrike" baseline="0" dirty="0" smtClean="0"/>
              <a:t> </a:t>
            </a:r>
            <a:r>
              <a:rPr lang="it-IT" sz="2400" strike="sngStrike" baseline="0" dirty="0" err="1" smtClean="0"/>
              <a:t>will</a:t>
            </a:r>
            <a:r>
              <a:rPr lang="it-IT" sz="2400" strike="sngStrike" baseline="0" dirty="0" smtClean="0"/>
              <a:t> be </a:t>
            </a:r>
            <a:r>
              <a:rPr lang="it-IT" sz="2400" strike="sngStrike" baseline="0" dirty="0" err="1" smtClean="0"/>
              <a:t>addressed</a:t>
            </a:r>
            <a:r>
              <a:rPr lang="it-IT" sz="2400" strike="sngStrike" baseline="0" dirty="0" smtClean="0"/>
              <a:t> to the new </a:t>
            </a:r>
            <a:r>
              <a:rPr lang="it-IT" sz="2400" strike="sngStrike" baseline="0" dirty="0" err="1" smtClean="0"/>
              <a:t>instance</a:t>
            </a:r>
            <a:endParaRPr lang="it-IT" sz="2400" strike="sngStrike" baseline="0" dirty="0" smtClean="0"/>
          </a:p>
          <a:p>
            <a:r>
              <a:rPr lang="it-IT" sz="2400" strike="sngStrike" baseline="0" dirty="0" smtClean="0"/>
              <a:t>And </a:t>
            </a:r>
            <a:r>
              <a:rPr lang="it-IT" sz="2400" strike="sngStrike" baseline="0" dirty="0" err="1" smtClean="0"/>
              <a:t>then</a:t>
            </a:r>
            <a:r>
              <a:rPr lang="it-IT" sz="2400" strike="sngStrike" baseline="0" dirty="0" smtClean="0"/>
              <a:t> the round </a:t>
            </a:r>
            <a:r>
              <a:rPr lang="it-IT" sz="2400" strike="sngStrike" baseline="0" dirty="0" err="1" smtClean="0"/>
              <a:t>robin</a:t>
            </a:r>
            <a:r>
              <a:rPr lang="it-IT" sz="2400" strike="sngStrike" baseline="0" dirty="0" smtClean="0"/>
              <a:t> </a:t>
            </a:r>
            <a:r>
              <a:rPr lang="it-IT" sz="2400" strike="sngStrike" baseline="0" dirty="0" err="1" smtClean="0"/>
              <a:t>balancing</a:t>
            </a:r>
            <a:r>
              <a:rPr lang="it-IT" sz="2400" strike="sngStrike" baseline="0" dirty="0" smtClean="0"/>
              <a:t> </a:t>
            </a:r>
            <a:r>
              <a:rPr lang="it-IT" sz="2400" strike="sngStrike" baseline="0" dirty="0" err="1" smtClean="0"/>
              <a:t>behaviour</a:t>
            </a:r>
            <a:r>
              <a:rPr lang="it-IT" sz="2400" strike="sngStrike" baseline="0" dirty="0" smtClean="0"/>
              <a:t> </a:t>
            </a:r>
            <a:r>
              <a:rPr lang="it-IT" sz="2400" strike="sngStrike" baseline="0" dirty="0" err="1" smtClean="0"/>
              <a:t>will</a:t>
            </a:r>
            <a:r>
              <a:rPr lang="it-IT" sz="2400" strike="sngStrike" baseline="0" dirty="0" smtClean="0"/>
              <a:t> be </a:t>
            </a:r>
            <a:r>
              <a:rPr lang="it-IT" sz="2400" strike="sngStrike" baseline="0" dirty="0" err="1" smtClean="0"/>
              <a:t>applied</a:t>
            </a:r>
            <a:r>
              <a:rPr lang="it-IT" sz="2400" strike="sngStrike" baseline="0" dirty="0" smtClean="0"/>
              <a:t> on the </a:t>
            </a:r>
            <a:r>
              <a:rPr lang="it-IT" sz="2400" strike="sngStrike" baseline="0" dirty="0" err="1" smtClean="0"/>
              <a:t>available</a:t>
            </a:r>
            <a:r>
              <a:rPr lang="it-IT" sz="2400" strike="sngStrike" baseline="0" dirty="0" smtClean="0"/>
              <a:t> </a:t>
            </a:r>
            <a:r>
              <a:rPr lang="it-IT" sz="2400" strike="sngStrike" baseline="0" dirty="0" err="1" smtClean="0"/>
              <a:t>instance</a:t>
            </a:r>
            <a:r>
              <a:rPr lang="it-IT" sz="2400" strike="sngStrike" baseline="0" dirty="0" smtClean="0"/>
              <a:t> of the pool</a:t>
            </a:r>
            <a:endParaRPr lang="it-IT" sz="2400" strike="sngStrike"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69</a:t>
            </a:fld>
            <a:endParaRPr lang="it-IT"/>
          </a:p>
        </p:txBody>
      </p:sp>
    </p:spTree>
    <p:extLst>
      <p:ext uri="{BB962C8B-B14F-4D97-AF65-F5344CB8AC3E}">
        <p14:creationId xmlns:p14="http://schemas.microsoft.com/office/powerpoint/2010/main" val="673493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200" dirty="0">
                <a:latin typeface="Calibri" pitchFamily="34" charset="0"/>
              </a:rPr>
              <a:t>Once </a:t>
            </a:r>
            <a:r>
              <a:rPr lang="it-IT" sz="2200" dirty="0" err="1">
                <a:latin typeface="Calibri" pitchFamily="34" charset="0"/>
              </a:rPr>
              <a:t>established</a:t>
            </a:r>
            <a:r>
              <a:rPr lang="it-IT" sz="2200" dirty="0">
                <a:latin typeface="Calibri" pitchFamily="34" charset="0"/>
              </a:rPr>
              <a:t>, the </a:t>
            </a:r>
            <a:r>
              <a:rPr lang="it-IT" sz="2200" dirty="0" err="1">
                <a:latin typeface="Calibri" pitchFamily="34" charset="0"/>
              </a:rPr>
              <a:t>requirements</a:t>
            </a:r>
            <a:r>
              <a:rPr lang="it-IT" sz="2200" dirty="0">
                <a:latin typeface="Calibri" pitchFamily="34" charset="0"/>
              </a:rPr>
              <a:t> </a:t>
            </a:r>
            <a:r>
              <a:rPr lang="it-IT" sz="2200" dirty="0" err="1">
                <a:latin typeface="Calibri" pitchFamily="34" charset="0"/>
              </a:rPr>
              <a:t>will</a:t>
            </a:r>
            <a:r>
              <a:rPr lang="it-IT" sz="2200" dirty="0">
                <a:latin typeface="Calibri" pitchFamily="34" charset="0"/>
              </a:rPr>
              <a:t> help </a:t>
            </a:r>
            <a:r>
              <a:rPr lang="it-IT" sz="2200" dirty="0" err="1">
                <a:latin typeface="Calibri" pitchFamily="34" charset="0"/>
              </a:rPr>
              <a:t>us</a:t>
            </a:r>
            <a:r>
              <a:rPr lang="it-IT" sz="2200" dirty="0">
                <a:latin typeface="Calibri" pitchFamily="34" charset="0"/>
              </a:rPr>
              <a:t> </a:t>
            </a:r>
            <a:r>
              <a:rPr lang="it-IT" sz="2200" dirty="0" err="1">
                <a:latin typeface="Calibri" pitchFamily="34" charset="0"/>
              </a:rPr>
              <a:t>choose</a:t>
            </a:r>
            <a:r>
              <a:rPr lang="it-IT" sz="2200" dirty="0">
                <a:latin typeface="Calibri" pitchFamily="34" charset="0"/>
              </a:rPr>
              <a:t>:</a:t>
            </a:r>
          </a:p>
          <a:p>
            <a:pPr marL="0" lvl="1" indent="-236901" defTabSz="947607">
              <a:buFont typeface="+mj-lt"/>
              <a:buAutoNum type="arabicPeriod"/>
              <a:defRPr/>
            </a:pPr>
            <a:r>
              <a:rPr lang="it-IT" sz="2200" dirty="0">
                <a:latin typeface="Calibri" pitchFamily="34" charset="0"/>
              </a:rPr>
              <a:t>The </a:t>
            </a:r>
            <a:r>
              <a:rPr lang="it-IT" sz="2200" dirty="0" err="1">
                <a:latin typeface="Calibri" pitchFamily="34" charset="0"/>
              </a:rPr>
              <a:t>type</a:t>
            </a:r>
            <a:r>
              <a:rPr lang="it-IT" sz="2200" dirty="0">
                <a:latin typeface="Calibri" pitchFamily="34" charset="0"/>
              </a:rPr>
              <a:t> of </a:t>
            </a:r>
            <a:r>
              <a:rPr lang="it-IT" sz="2200" dirty="0" err="1">
                <a:latin typeface="Calibri" pitchFamily="34" charset="0"/>
              </a:rPr>
              <a:t>architecture</a:t>
            </a:r>
            <a:r>
              <a:rPr lang="it-IT" sz="2200" dirty="0">
                <a:latin typeface="Calibri" pitchFamily="34" charset="0"/>
              </a:rPr>
              <a:t> of the </a:t>
            </a:r>
            <a:r>
              <a:rPr lang="it-IT" sz="2200" dirty="0" err="1">
                <a:latin typeface="Calibri" pitchFamily="34" charset="0"/>
              </a:rPr>
              <a:t>system</a:t>
            </a:r>
            <a:endParaRPr lang="it-IT" sz="2200" dirty="0">
              <a:latin typeface="Calibri" pitchFamily="34" charset="0"/>
            </a:endParaRPr>
          </a:p>
          <a:p>
            <a:pPr marL="0" lvl="1" indent="-236901" defTabSz="947607">
              <a:buFont typeface="+mj-lt"/>
              <a:buAutoNum type="arabicPeriod"/>
              <a:defRPr/>
            </a:pPr>
            <a:r>
              <a:rPr lang="it-IT" sz="2200" dirty="0">
                <a:latin typeface="Calibri" pitchFamily="34" charset="0"/>
              </a:rPr>
              <a:t>The </a:t>
            </a:r>
            <a:r>
              <a:rPr lang="it-IT" sz="2200" dirty="0" err="1">
                <a:latin typeface="Calibri" pitchFamily="34" charset="0"/>
              </a:rPr>
              <a:t>specific</a:t>
            </a:r>
            <a:r>
              <a:rPr lang="it-IT" sz="2200" dirty="0">
                <a:latin typeface="Calibri" pitchFamily="34" charset="0"/>
              </a:rPr>
              <a:t> </a:t>
            </a:r>
            <a:r>
              <a:rPr lang="it-IT" sz="2200" dirty="0" err="1">
                <a:latin typeface="Calibri" pitchFamily="34" charset="0"/>
              </a:rPr>
              <a:t>technologies</a:t>
            </a:r>
            <a:r>
              <a:rPr lang="it-IT" sz="2200" dirty="0">
                <a:latin typeface="Calibri" pitchFamily="34" charset="0"/>
              </a:rPr>
              <a:t> </a:t>
            </a:r>
            <a:r>
              <a:rPr lang="it-IT" sz="2200" dirty="0" err="1">
                <a:latin typeface="Calibri" pitchFamily="34" charset="0"/>
              </a:rPr>
              <a:t>needed</a:t>
            </a:r>
            <a:r>
              <a:rPr lang="it-IT" sz="2200" dirty="0">
                <a:latin typeface="Calibri" pitchFamily="34" charset="0"/>
              </a:rPr>
              <a:t> to </a:t>
            </a:r>
            <a:r>
              <a:rPr lang="it-IT" sz="2200" dirty="0" err="1">
                <a:latin typeface="Calibri" pitchFamily="34" charset="0"/>
              </a:rPr>
              <a:t>implement</a:t>
            </a:r>
            <a:r>
              <a:rPr lang="it-IT" sz="2200" dirty="0">
                <a:latin typeface="Calibri" pitchFamily="34" charset="0"/>
              </a:rPr>
              <a:t> </a:t>
            </a:r>
            <a:r>
              <a:rPr lang="it-IT" sz="2200" dirty="0" err="1">
                <a:latin typeface="Calibri" pitchFamily="34" charset="0"/>
              </a:rPr>
              <a:t>it</a:t>
            </a:r>
            <a:r>
              <a:rPr lang="it-IT" sz="2200" dirty="0">
                <a:latin typeface="Calibri" pitchFamily="34" charset="0"/>
              </a:rPr>
              <a:t> once the set </a:t>
            </a:r>
            <a:r>
              <a:rPr lang="it-IT" sz="2200" dirty="0" err="1">
                <a:latin typeface="Calibri" pitchFamily="34" charset="0"/>
              </a:rPr>
              <a:t>has</a:t>
            </a:r>
            <a:r>
              <a:rPr lang="it-IT" sz="2200" dirty="0">
                <a:latin typeface="Calibri" pitchFamily="34" charset="0"/>
              </a:rPr>
              <a:t> </a:t>
            </a:r>
            <a:r>
              <a:rPr lang="it-IT" sz="2200" dirty="0" err="1">
                <a:latin typeface="Calibri" pitchFamily="34" charset="0"/>
              </a:rPr>
              <a:t>been</a:t>
            </a:r>
            <a:r>
              <a:rPr lang="it-IT" sz="2200" dirty="0">
                <a:latin typeface="Calibri" pitchFamily="34" charset="0"/>
              </a:rPr>
              <a:t> </a:t>
            </a:r>
            <a:r>
              <a:rPr lang="it-IT" sz="2200" dirty="0" err="1">
                <a:latin typeface="Calibri" pitchFamily="34" charset="0"/>
              </a:rPr>
              <a:t>chosen</a:t>
            </a:r>
            <a:endParaRPr lang="it-IT" sz="2200" dirty="0">
              <a:latin typeface="Calibri" pitchFamily="34" charset="0"/>
            </a:endParaRPr>
          </a:p>
          <a:p>
            <a:pPr marL="0" lvl="1" indent="-236901" defTabSz="947607">
              <a:buFont typeface="+mj-lt"/>
              <a:buAutoNum type="arabicPeriod"/>
              <a:defRPr/>
            </a:pPr>
            <a:r>
              <a:rPr lang="it-IT" sz="2200" dirty="0" smtClean="0">
                <a:latin typeface="Calibri" pitchFamily="34" charset="0"/>
              </a:rPr>
              <a:t>And the </a:t>
            </a:r>
            <a:r>
              <a:rPr lang="it-IT" sz="2200" dirty="0">
                <a:latin typeface="Calibri" pitchFamily="34" charset="0"/>
              </a:rPr>
              <a:t>software life </a:t>
            </a:r>
            <a:r>
              <a:rPr lang="it-IT" sz="2200" dirty="0" err="1">
                <a:latin typeface="Calibri" pitchFamily="34" charset="0"/>
              </a:rPr>
              <a:t>cycle</a:t>
            </a:r>
            <a:r>
              <a:rPr lang="it-IT" sz="2200" dirty="0">
                <a:latin typeface="Calibri" pitchFamily="34" charset="0"/>
              </a:rPr>
              <a:t> </a:t>
            </a:r>
            <a:r>
              <a:rPr lang="it-IT" sz="2200" dirty="0" err="1">
                <a:latin typeface="Calibri" pitchFamily="34" charset="0"/>
              </a:rPr>
              <a:t>leading</a:t>
            </a:r>
            <a:r>
              <a:rPr lang="it-IT" sz="2200" dirty="0">
                <a:latin typeface="Calibri" pitchFamily="34" charset="0"/>
              </a:rPr>
              <a:t> up to delivery  </a:t>
            </a:r>
          </a:p>
          <a:p>
            <a:endParaRPr lang="it-IT" sz="2200" dirty="0">
              <a:latin typeface="Calibri" pitchFamily="34" charset="0"/>
            </a:endParaRPr>
          </a:p>
        </p:txBody>
      </p:sp>
      <p:sp>
        <p:nvSpPr>
          <p:cNvPr id="4" name="Segnaposto numero diapositiva 3"/>
          <p:cNvSpPr>
            <a:spLocks noGrp="1"/>
          </p:cNvSpPr>
          <p:nvPr>
            <p:ph type="sldNum" sz="quarter" idx="10"/>
          </p:nvPr>
        </p:nvSpPr>
        <p:spPr/>
        <p:txBody>
          <a:bodyPr/>
          <a:lstStyle/>
          <a:p>
            <a:fld id="{44F0E428-D64A-4531-B5D1-9866DFCF1707}" type="slidenum">
              <a:rPr lang="it-IT" smtClean="0"/>
              <a:t>7</a:t>
            </a:fld>
            <a:endParaRPr lang="it-IT"/>
          </a:p>
        </p:txBody>
      </p:sp>
    </p:spTree>
    <p:extLst>
      <p:ext uri="{BB962C8B-B14F-4D97-AF65-F5344CB8AC3E}">
        <p14:creationId xmlns:p14="http://schemas.microsoft.com/office/powerpoint/2010/main" val="3256005866"/>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70</a:t>
            </a:fld>
            <a:endParaRPr lang="it-IT"/>
          </a:p>
        </p:txBody>
      </p:sp>
    </p:spTree>
    <p:extLst>
      <p:ext uri="{BB962C8B-B14F-4D97-AF65-F5344CB8AC3E}">
        <p14:creationId xmlns:p14="http://schemas.microsoft.com/office/powerpoint/2010/main" val="414258673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721080" cy="3194685"/>
          </a:xfrm>
        </p:spPr>
        <p:txBody>
          <a:bodyPr/>
          <a:lstStyle/>
          <a:p>
            <a:r>
              <a:rPr lang="it-IT" sz="1800" dirty="0" err="1" smtClean="0"/>
              <a:t>Other</a:t>
            </a:r>
            <a:r>
              <a:rPr lang="it-IT" sz="1800" dirty="0" smtClean="0"/>
              <a:t> </a:t>
            </a:r>
            <a:r>
              <a:rPr lang="it-IT" sz="1800" dirty="0" err="1" smtClean="0"/>
              <a:t>complementary</a:t>
            </a:r>
            <a:r>
              <a:rPr lang="it-IT" sz="1800" dirty="0" smtClean="0"/>
              <a:t> </a:t>
            </a:r>
            <a:r>
              <a:rPr lang="it-IT" sz="1800" dirty="0" err="1" smtClean="0"/>
              <a:t>technologies</a:t>
            </a:r>
            <a:r>
              <a:rPr lang="it-IT" sz="1800" dirty="0" smtClean="0"/>
              <a:t> include:</a:t>
            </a:r>
          </a:p>
          <a:p>
            <a:endParaRPr lang="it-IT" sz="1800" dirty="0" smtClean="0"/>
          </a:p>
          <a:p>
            <a:pPr lvl="1"/>
            <a:r>
              <a:rPr lang="it-IT" sz="1800" b="1" dirty="0" smtClean="0"/>
              <a:t>Spring </a:t>
            </a:r>
            <a:r>
              <a:rPr lang="it-IT" sz="1800" b="1" dirty="0" err="1" smtClean="0"/>
              <a:t>Cloud</a:t>
            </a:r>
            <a:r>
              <a:rPr lang="it-IT" sz="1800" b="1" dirty="0" smtClean="0"/>
              <a:t> </a:t>
            </a:r>
            <a:r>
              <a:rPr lang="it-IT" sz="1800" b="1" dirty="0" err="1" smtClean="0"/>
              <a:t>Config</a:t>
            </a:r>
            <a:r>
              <a:rPr lang="it-IT" sz="1800" b="1" dirty="0" smtClean="0"/>
              <a:t>: </a:t>
            </a:r>
            <a:r>
              <a:rPr lang="it-IT" sz="1800" dirty="0" smtClean="0"/>
              <a:t>the Spring </a:t>
            </a:r>
            <a:r>
              <a:rPr lang="it-IT" sz="1800" dirty="0" err="1" smtClean="0"/>
              <a:t>framevork</a:t>
            </a:r>
            <a:r>
              <a:rPr lang="it-IT" sz="1800" dirty="0" smtClean="0"/>
              <a:t> </a:t>
            </a:r>
            <a:r>
              <a:rPr lang="it-IT" sz="1800" dirty="0" err="1" smtClean="0"/>
              <a:t>providing</a:t>
            </a:r>
            <a:r>
              <a:rPr lang="it-IT" sz="1800" dirty="0" smtClean="0"/>
              <a:t> </a:t>
            </a:r>
            <a:r>
              <a:rPr lang="it-IT" sz="1800" dirty="0" err="1" smtClean="0"/>
              <a:t>Git-managed</a:t>
            </a:r>
            <a:r>
              <a:rPr lang="it-IT" sz="1800" dirty="0" smtClean="0"/>
              <a:t> </a:t>
            </a:r>
            <a:r>
              <a:rPr lang="it-IT" sz="1800" dirty="0" err="1" smtClean="0"/>
              <a:t>versioning</a:t>
            </a:r>
            <a:r>
              <a:rPr lang="it-IT" sz="1800" dirty="0" smtClean="0"/>
              <a:t> for configuration data. </a:t>
            </a:r>
            <a:r>
              <a:rPr lang="it-IT" sz="1800" dirty="0" err="1" smtClean="0"/>
              <a:t>It</a:t>
            </a:r>
            <a:r>
              <a:rPr lang="it-IT" sz="1800" dirty="0" smtClean="0"/>
              <a:t> </a:t>
            </a:r>
            <a:r>
              <a:rPr lang="it-IT" sz="1800" dirty="0" err="1" smtClean="0"/>
              <a:t>enables</a:t>
            </a:r>
            <a:r>
              <a:rPr lang="it-IT" sz="1800" dirty="0" smtClean="0"/>
              <a:t> the </a:t>
            </a:r>
            <a:r>
              <a:rPr lang="it-IT" sz="1800" dirty="0" err="1" smtClean="0"/>
              <a:t>dynamic</a:t>
            </a:r>
            <a:r>
              <a:rPr lang="it-IT" sz="1800" dirty="0" smtClean="0"/>
              <a:t> </a:t>
            </a:r>
            <a:r>
              <a:rPr lang="it-IT" sz="1800" dirty="0" err="1" smtClean="0"/>
              <a:t>refresh</a:t>
            </a:r>
            <a:r>
              <a:rPr lang="it-IT" sz="1800" dirty="0" smtClean="0"/>
              <a:t> of configuration data </a:t>
            </a:r>
            <a:r>
              <a:rPr lang="it-IT" sz="1800" dirty="0" err="1" smtClean="0"/>
              <a:t>without</a:t>
            </a:r>
            <a:r>
              <a:rPr lang="it-IT" sz="1800" dirty="0" smtClean="0"/>
              <a:t> the </a:t>
            </a:r>
            <a:r>
              <a:rPr lang="it-IT" sz="1800" dirty="0" err="1" smtClean="0"/>
              <a:t>need</a:t>
            </a:r>
            <a:r>
              <a:rPr lang="it-IT" sz="1800" dirty="0" smtClean="0"/>
              <a:t> of </a:t>
            </a:r>
            <a:r>
              <a:rPr lang="it-IT" sz="1800" dirty="0" err="1" smtClean="0"/>
              <a:t>services</a:t>
            </a:r>
            <a:r>
              <a:rPr lang="it-IT" sz="1800" dirty="0" smtClean="0"/>
              <a:t> re-start (zero </a:t>
            </a:r>
            <a:r>
              <a:rPr lang="it-IT" sz="1800" dirty="0" err="1" smtClean="0"/>
              <a:t>downtime</a:t>
            </a:r>
            <a:r>
              <a:rPr lang="it-IT" sz="1800" dirty="0" smtClean="0"/>
              <a:t> service)</a:t>
            </a:r>
          </a:p>
          <a:p>
            <a:pPr lvl="1"/>
            <a:r>
              <a:rPr lang="it-IT" sz="1800" b="1" dirty="0" smtClean="0"/>
              <a:t>Circuit </a:t>
            </a:r>
            <a:r>
              <a:rPr lang="it-IT" sz="1800" b="1" dirty="0" err="1" smtClean="0"/>
              <a:t>breaker</a:t>
            </a:r>
            <a:r>
              <a:rPr lang="it-IT" sz="1800" b="1" dirty="0" smtClean="0"/>
              <a:t> </a:t>
            </a:r>
            <a:r>
              <a:rPr lang="it-IT" sz="1800" dirty="0" smtClean="0"/>
              <a:t>with</a:t>
            </a:r>
            <a:r>
              <a:rPr lang="it-IT" sz="1800" b="1" dirty="0" smtClean="0"/>
              <a:t> </a:t>
            </a:r>
            <a:r>
              <a:rPr lang="it-IT" sz="1800" b="1" dirty="0" err="1" smtClean="0"/>
              <a:t>Histrix</a:t>
            </a:r>
            <a:r>
              <a:rPr lang="it-IT" sz="1800" b="1" dirty="0" smtClean="0"/>
              <a:t>: </a:t>
            </a:r>
            <a:r>
              <a:rPr lang="en-US" sz="1800" dirty="0" smtClean="0"/>
              <a:t> a fault tolerance library designed to isolate points of access to remote systems. It enables stopping cascading failure and resilience in complex distributed systems</a:t>
            </a:r>
            <a:endParaRPr lang="it-IT" sz="1800" b="1" dirty="0" smtClean="0"/>
          </a:p>
          <a:p>
            <a:pPr lvl="1"/>
            <a:r>
              <a:rPr lang="it-IT" sz="1800" b="1" dirty="0" smtClean="0"/>
              <a:t>Routing and </a:t>
            </a:r>
            <a:r>
              <a:rPr lang="it-IT" sz="1800" b="1" dirty="0" err="1" smtClean="0"/>
              <a:t>filtering</a:t>
            </a:r>
            <a:r>
              <a:rPr lang="it-IT" sz="1800" b="1" dirty="0" smtClean="0"/>
              <a:t> </a:t>
            </a:r>
            <a:r>
              <a:rPr lang="it-IT" sz="1800" dirty="0" smtClean="0"/>
              <a:t>with</a:t>
            </a:r>
            <a:r>
              <a:rPr lang="it-IT" sz="1800" b="1" dirty="0" smtClean="0"/>
              <a:t> </a:t>
            </a:r>
            <a:r>
              <a:rPr lang="it-IT" sz="1800" b="1" dirty="0" err="1" smtClean="0"/>
              <a:t>Zuul</a:t>
            </a:r>
            <a:r>
              <a:rPr lang="it-IT" sz="1800" b="1" dirty="0" smtClean="0"/>
              <a:t>: </a:t>
            </a:r>
            <a:r>
              <a:rPr lang="en-US" sz="1800" dirty="0" smtClean="0"/>
              <a:t>an edge service application built to enable dynamic routing, monitoring, resiliency and security</a:t>
            </a:r>
            <a:endParaRPr lang="it-IT" sz="1800" b="1" dirty="0" smtClean="0"/>
          </a:p>
          <a:p>
            <a:pPr lvl="1"/>
            <a:r>
              <a:rPr lang="it-IT" sz="1800" b="1" dirty="0" err="1" smtClean="0"/>
              <a:t>Event</a:t>
            </a:r>
            <a:r>
              <a:rPr lang="it-IT" sz="1800" b="1" dirty="0" smtClean="0"/>
              <a:t> </a:t>
            </a:r>
            <a:r>
              <a:rPr lang="it-IT" sz="1800" b="1" dirty="0" err="1" smtClean="0"/>
              <a:t>sourcing</a:t>
            </a:r>
            <a:r>
              <a:rPr lang="it-IT" sz="1800" b="1" dirty="0" smtClean="0"/>
              <a:t>, Database </a:t>
            </a:r>
            <a:r>
              <a:rPr lang="it-IT" sz="1800" b="1" dirty="0" err="1" smtClean="0"/>
              <a:t>triggers</a:t>
            </a:r>
            <a:r>
              <a:rPr lang="it-IT" sz="1800" b="1" dirty="0" smtClean="0"/>
              <a:t> </a:t>
            </a:r>
            <a:r>
              <a:rPr lang="it-IT" sz="1800" dirty="0" smtClean="0"/>
              <a:t>and</a:t>
            </a:r>
            <a:r>
              <a:rPr lang="it-IT" sz="1800" b="1" dirty="0" smtClean="0"/>
              <a:t> </a:t>
            </a:r>
            <a:r>
              <a:rPr lang="it-IT" sz="1800" b="1" dirty="0" err="1" smtClean="0"/>
              <a:t>Transaction</a:t>
            </a:r>
            <a:r>
              <a:rPr lang="it-IT" sz="1800" b="1" dirty="0" smtClean="0"/>
              <a:t> log</a:t>
            </a:r>
            <a:r>
              <a:rPr lang="it-IT" sz="1800" dirty="0" smtClean="0"/>
              <a:t>-</a:t>
            </a:r>
            <a:r>
              <a:rPr lang="it-IT" sz="1800" b="1" dirty="0" err="1" smtClean="0"/>
              <a:t>tailing</a:t>
            </a:r>
            <a:r>
              <a:rPr lang="it-IT" sz="1800" b="1" dirty="0" smtClean="0"/>
              <a:t> </a:t>
            </a:r>
            <a:r>
              <a:rPr lang="it-IT" sz="1800" b="1" dirty="0" err="1" smtClean="0"/>
              <a:t>patterns</a:t>
            </a:r>
            <a:r>
              <a:rPr lang="it-IT" sz="1800" b="1" dirty="0" smtClean="0"/>
              <a:t> </a:t>
            </a:r>
            <a:r>
              <a:rPr lang="it-IT" sz="1800" b="1" dirty="0" err="1" smtClean="0"/>
              <a:t>within</a:t>
            </a:r>
            <a:r>
              <a:rPr lang="it-IT" sz="1800" b="1" dirty="0" smtClean="0"/>
              <a:t> the </a:t>
            </a:r>
            <a:r>
              <a:rPr lang="it-IT" sz="1800" b="1" dirty="0" err="1" smtClean="0"/>
              <a:t>Event</a:t>
            </a:r>
            <a:r>
              <a:rPr lang="it-IT" sz="1800" b="1" dirty="0" smtClean="0"/>
              <a:t> </a:t>
            </a:r>
            <a:r>
              <a:rPr lang="it-IT" sz="1800" b="1" dirty="0" err="1" smtClean="0"/>
              <a:t>Driven</a:t>
            </a:r>
            <a:r>
              <a:rPr lang="it-IT" sz="1800" b="1" dirty="0" smtClean="0"/>
              <a:t> Architecture </a:t>
            </a:r>
            <a:r>
              <a:rPr lang="it-IT" sz="1800" dirty="0" err="1" smtClean="0"/>
              <a:t>as</a:t>
            </a:r>
            <a:r>
              <a:rPr lang="it-IT" sz="1800" dirty="0" smtClean="0"/>
              <a:t> a way to </a:t>
            </a:r>
            <a:r>
              <a:rPr lang="it-IT" sz="1800" dirty="0" err="1" smtClean="0"/>
              <a:t>atomically</a:t>
            </a:r>
            <a:r>
              <a:rPr lang="it-IT" sz="1800" dirty="0" smtClean="0"/>
              <a:t> update state and </a:t>
            </a:r>
            <a:r>
              <a:rPr lang="it-IT" sz="1800" dirty="0" err="1" smtClean="0"/>
              <a:t>publish</a:t>
            </a:r>
            <a:r>
              <a:rPr lang="it-IT" sz="1800" dirty="0" smtClean="0"/>
              <a:t> </a:t>
            </a:r>
            <a:r>
              <a:rPr lang="it-IT" sz="1800" dirty="0" err="1" smtClean="0"/>
              <a:t>event</a:t>
            </a:r>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71</a:t>
            </a:fld>
            <a:endParaRPr lang="it-IT"/>
          </a:p>
        </p:txBody>
      </p:sp>
    </p:spTree>
    <p:extLst>
      <p:ext uri="{BB962C8B-B14F-4D97-AF65-F5344CB8AC3E}">
        <p14:creationId xmlns:p14="http://schemas.microsoft.com/office/powerpoint/2010/main" val="305669444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smtClean="0"/>
              <a:t>Here are some</a:t>
            </a:r>
            <a:r>
              <a:rPr lang="it-IT" sz="2400" baseline="0" dirty="0" smtClean="0"/>
              <a:t> </a:t>
            </a:r>
            <a:r>
              <a:rPr lang="it-IT" sz="2400" baseline="0" dirty="0" err="1" smtClean="0"/>
              <a:t>useful</a:t>
            </a:r>
            <a:r>
              <a:rPr lang="it-IT" sz="2400" baseline="0" dirty="0" smtClean="0"/>
              <a:t> </a:t>
            </a:r>
            <a:r>
              <a:rPr lang="it-IT" sz="2400" baseline="0" dirty="0" err="1" smtClean="0"/>
              <a:t>references</a:t>
            </a:r>
            <a:r>
              <a:rPr lang="it-IT" sz="2400" baseline="0" dirty="0" smtClean="0"/>
              <a:t>, </a:t>
            </a:r>
            <a:r>
              <a:rPr lang="it-IT" sz="2400" baseline="0" dirty="0" err="1" smtClean="0"/>
              <a:t>including</a:t>
            </a:r>
            <a:r>
              <a:rPr lang="it-IT" sz="2400" baseline="0" dirty="0" smtClean="0"/>
              <a:t> the GITHUB URL with the source code </a:t>
            </a:r>
            <a:r>
              <a:rPr lang="it-IT" sz="2400" baseline="0" dirty="0" err="1" smtClean="0"/>
              <a:t>developed</a:t>
            </a:r>
            <a:r>
              <a:rPr lang="it-IT" sz="2400" baseline="0" dirty="0" smtClean="0"/>
              <a:t> for the </a:t>
            </a:r>
            <a:r>
              <a:rPr lang="it-IT" sz="2400" baseline="0" dirty="0" err="1" smtClean="0"/>
              <a:t>demonstrations</a:t>
            </a:r>
            <a:r>
              <a:rPr lang="it-IT" sz="2400" baseline="0" dirty="0" smtClean="0"/>
              <a:t> in </a:t>
            </a:r>
            <a:r>
              <a:rPr lang="it-IT" sz="2400" baseline="0" dirty="0" err="1" smtClean="0"/>
              <a:t>my</a:t>
            </a:r>
            <a:r>
              <a:rPr lang="it-IT" sz="2400" baseline="0" dirty="0" smtClean="0"/>
              <a:t> </a:t>
            </a:r>
            <a:r>
              <a:rPr lang="it-IT" sz="2400" baseline="0" dirty="0" err="1" smtClean="0"/>
              <a:t>presentation</a:t>
            </a:r>
            <a:endParaRPr lang="it-IT" sz="2400" baseline="0" dirty="0" smtClean="0"/>
          </a:p>
          <a:p>
            <a:endParaRPr lang="it-IT" sz="2400" baseline="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72</a:t>
            </a:fld>
            <a:endParaRPr lang="it-IT"/>
          </a:p>
        </p:txBody>
      </p:sp>
    </p:spTree>
    <p:extLst>
      <p:ext uri="{BB962C8B-B14F-4D97-AF65-F5344CB8AC3E}">
        <p14:creationId xmlns:p14="http://schemas.microsoft.com/office/powerpoint/2010/main" val="2428318654"/>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721080" cy="3194685"/>
          </a:xfrm>
        </p:spPr>
        <p:txBody>
          <a:bodyPr/>
          <a:lstStyle/>
          <a:p>
            <a:r>
              <a:rPr lang="en-US" sz="2400" dirty="0" smtClean="0"/>
              <a:t>So that’s all, I hope you enjoyed this</a:t>
            </a:r>
            <a:r>
              <a:rPr lang="en-US" sz="2400" baseline="0" dirty="0" smtClean="0"/>
              <a:t> presentation</a:t>
            </a:r>
            <a:r>
              <a:rPr lang="en-US" sz="2400" dirty="0" smtClean="0"/>
              <a:t>, I would like to thank you for</a:t>
            </a:r>
            <a:r>
              <a:rPr lang="en-US" sz="2400" baseline="0" dirty="0" smtClean="0"/>
              <a:t> </a:t>
            </a:r>
            <a:r>
              <a:rPr lang="en-US" sz="2400" dirty="0" smtClean="0"/>
              <a:t>your time as well as O’Reilly for the opportunity to be</a:t>
            </a:r>
            <a:r>
              <a:rPr lang="en-US" sz="2400" baseline="0" dirty="0" smtClean="0"/>
              <a:t> a part of this prestigious </a:t>
            </a:r>
            <a:r>
              <a:rPr lang="en-US" sz="2400" dirty="0" smtClean="0"/>
              <a:t>event. </a:t>
            </a:r>
          </a:p>
          <a:p>
            <a:endParaRPr lang="en-US" sz="2400" dirty="0" smtClean="0"/>
          </a:p>
          <a:p>
            <a:r>
              <a:rPr lang="en-US" sz="2400" dirty="0" smtClean="0"/>
              <a:t>I</a:t>
            </a:r>
            <a:r>
              <a:rPr lang="en-US" sz="2400" baseline="0" dirty="0" smtClean="0"/>
              <a:t> will be happy to answer any question you may have.</a:t>
            </a:r>
            <a:endParaRPr lang="it-IT" sz="2400" dirty="0" smtClean="0"/>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73</a:t>
            </a:fld>
            <a:endParaRPr lang="it-IT"/>
          </a:p>
        </p:txBody>
      </p:sp>
    </p:spTree>
    <p:extLst>
      <p:ext uri="{BB962C8B-B14F-4D97-AF65-F5344CB8AC3E}">
        <p14:creationId xmlns:p14="http://schemas.microsoft.com/office/powerpoint/2010/main" val="3056694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200" dirty="0" smtClean="0"/>
              <a:t>In </a:t>
            </a:r>
            <a:r>
              <a:rPr lang="it-IT" sz="2200" dirty="0" err="1"/>
              <a:t>order</a:t>
            </a:r>
            <a:r>
              <a:rPr lang="it-IT" sz="2200" dirty="0"/>
              <a:t> to </a:t>
            </a:r>
            <a:r>
              <a:rPr lang="it-IT" sz="2200" dirty="0" err="1"/>
              <a:t>achieve</a:t>
            </a:r>
            <a:r>
              <a:rPr lang="it-IT" sz="2200" dirty="0"/>
              <a:t> </a:t>
            </a:r>
            <a:r>
              <a:rPr lang="it-IT" sz="2200" dirty="0" err="1"/>
              <a:t>this</a:t>
            </a:r>
            <a:r>
              <a:rPr lang="it-IT" sz="2200" dirty="0"/>
              <a:t> goal, a </a:t>
            </a:r>
            <a:r>
              <a:rPr lang="it-IT" sz="2200" dirty="0" err="1"/>
              <a:t>microservices-based</a:t>
            </a:r>
            <a:r>
              <a:rPr lang="it-IT" sz="2200" dirty="0"/>
              <a:t> «database per service» </a:t>
            </a:r>
            <a:r>
              <a:rPr lang="it-IT" sz="2200" dirty="0" err="1"/>
              <a:t>architecture</a:t>
            </a:r>
            <a:r>
              <a:rPr lang="it-IT" sz="2200" dirty="0"/>
              <a:t> </a:t>
            </a:r>
            <a:r>
              <a:rPr lang="it-IT" sz="2200" dirty="0" err="1"/>
              <a:t>is</a:t>
            </a:r>
            <a:r>
              <a:rPr lang="it-IT" sz="2200" dirty="0"/>
              <a:t> </a:t>
            </a:r>
            <a:r>
              <a:rPr lang="it-IT" sz="2200" dirty="0" err="1"/>
              <a:t>required</a:t>
            </a:r>
            <a:r>
              <a:rPr lang="it-IT" sz="2100" dirty="0" smtClean="0"/>
              <a:t>.</a:t>
            </a:r>
          </a:p>
          <a:p>
            <a:pPr defTabSz="947607">
              <a:defRPr/>
            </a:pPr>
            <a:endParaRPr lang="it-IT" sz="2100" dirty="0" smtClean="0"/>
          </a:p>
          <a:p>
            <a:pPr defTabSz="947607">
              <a:defRPr/>
            </a:pPr>
            <a:r>
              <a:rPr lang="it-IT" sz="2100" dirty="0" smtClean="0"/>
              <a:t>[SLIDE]</a:t>
            </a:r>
          </a:p>
          <a:p>
            <a:pPr defTabSz="947607">
              <a:defRPr/>
            </a:pPr>
            <a:endParaRPr lang="it-IT" sz="2100" dirty="0" smtClean="0"/>
          </a:p>
          <a:p>
            <a:pPr marL="0" marR="0" indent="0" algn="l" defTabSz="947607" rtl="0" eaLnBrk="1" fontAlgn="auto" latinLnBrk="0" hangingPunct="1">
              <a:lnSpc>
                <a:spcPct val="100000"/>
              </a:lnSpc>
              <a:spcBef>
                <a:spcPts val="0"/>
              </a:spcBef>
              <a:spcAft>
                <a:spcPts val="0"/>
              </a:spcAft>
              <a:buClrTx/>
              <a:buSzTx/>
              <a:buFontTx/>
              <a:buNone/>
              <a:tabLst/>
              <a:defRPr/>
            </a:pPr>
            <a:r>
              <a:rPr lang="it-IT" sz="2000" dirty="0" err="1" smtClean="0"/>
              <a:t>This</a:t>
            </a:r>
            <a:r>
              <a:rPr lang="it-IT" sz="2000" dirty="0" smtClean="0"/>
              <a:t> </a:t>
            </a:r>
            <a:r>
              <a:rPr lang="it-IT" sz="2000" dirty="0" err="1" smtClean="0"/>
              <a:t>loosely</a:t>
            </a:r>
            <a:r>
              <a:rPr lang="it-IT" sz="2000" dirty="0" smtClean="0"/>
              <a:t> </a:t>
            </a:r>
            <a:r>
              <a:rPr lang="it-IT" sz="2000" dirty="0" err="1" smtClean="0"/>
              <a:t>coupled</a:t>
            </a:r>
            <a:r>
              <a:rPr lang="it-IT" sz="2000" dirty="0" smtClean="0"/>
              <a:t>, self-</a:t>
            </a:r>
            <a:r>
              <a:rPr lang="it-IT" sz="2000" dirty="0" err="1" smtClean="0"/>
              <a:t>contained</a:t>
            </a:r>
            <a:r>
              <a:rPr lang="it-IT" sz="2000" dirty="0" smtClean="0"/>
              <a:t>, non </a:t>
            </a:r>
            <a:r>
              <a:rPr lang="it-IT" sz="2000" dirty="0" err="1" smtClean="0"/>
              <a:t>interdependent</a:t>
            </a:r>
            <a:r>
              <a:rPr lang="it-IT" sz="2000" dirty="0" smtClean="0"/>
              <a:t> </a:t>
            </a:r>
            <a:r>
              <a:rPr lang="it-IT" sz="2000" dirty="0" err="1" smtClean="0"/>
              <a:t>structure</a:t>
            </a:r>
            <a:r>
              <a:rPr lang="it-IT" sz="2000" dirty="0" smtClean="0"/>
              <a:t> </a:t>
            </a:r>
            <a:r>
              <a:rPr lang="it-IT" sz="2000" dirty="0" err="1" smtClean="0"/>
              <a:t>yields</a:t>
            </a:r>
            <a:r>
              <a:rPr lang="it-IT" sz="2000" dirty="0" smtClean="0"/>
              <a:t> </a:t>
            </a:r>
            <a:r>
              <a:rPr lang="it-IT" sz="2000" dirty="0" err="1" smtClean="0"/>
              <a:t>greater</a:t>
            </a:r>
            <a:r>
              <a:rPr lang="it-IT" sz="2000" dirty="0" smtClean="0"/>
              <a:t> </a:t>
            </a:r>
            <a:r>
              <a:rPr lang="it-IT" sz="2000" dirty="0" err="1" smtClean="0"/>
              <a:t>efficiency</a:t>
            </a:r>
            <a:r>
              <a:rPr lang="it-IT" sz="2000" dirty="0" smtClean="0"/>
              <a:t> and </a:t>
            </a:r>
            <a:r>
              <a:rPr lang="it-IT" sz="2000" dirty="0" err="1" smtClean="0"/>
              <a:t>vastly</a:t>
            </a:r>
            <a:r>
              <a:rPr lang="it-IT" sz="2000" dirty="0" smtClean="0"/>
              <a:t> </a:t>
            </a:r>
            <a:r>
              <a:rPr lang="it-IT" sz="2000" dirty="0" err="1" smtClean="0"/>
              <a:t>improved</a:t>
            </a:r>
            <a:r>
              <a:rPr lang="it-IT" sz="2000" dirty="0" smtClean="0"/>
              <a:t> </a:t>
            </a:r>
            <a:r>
              <a:rPr lang="it-IT" sz="2000" dirty="0" err="1" smtClean="0"/>
              <a:t>streamlining</a:t>
            </a:r>
            <a:r>
              <a:rPr lang="it-IT" sz="2000" dirty="0" smtClean="0"/>
              <a:t> </a:t>
            </a:r>
            <a:r>
              <a:rPr lang="it-IT" sz="2000" dirty="0" err="1" smtClean="0"/>
              <a:t>capabilities</a:t>
            </a:r>
            <a:r>
              <a:rPr lang="it-IT" sz="2000" dirty="0" smtClean="0"/>
              <a:t> </a:t>
            </a:r>
            <a:r>
              <a:rPr lang="it-IT" sz="2000" dirty="0" err="1" smtClean="0"/>
              <a:t>within</a:t>
            </a:r>
            <a:r>
              <a:rPr lang="it-IT" sz="2000" dirty="0" smtClean="0"/>
              <a:t> an </a:t>
            </a:r>
            <a:r>
              <a:rPr lang="it-IT" sz="2000" dirty="0" err="1" smtClean="0"/>
              <a:t>organically</a:t>
            </a:r>
            <a:r>
              <a:rPr lang="it-IT" sz="2000" dirty="0" smtClean="0"/>
              <a:t> </a:t>
            </a:r>
            <a:r>
              <a:rPr lang="it-IT" sz="2000" dirty="0" err="1" smtClean="0"/>
              <a:t>cohesive</a:t>
            </a:r>
            <a:r>
              <a:rPr lang="it-IT" sz="2000" dirty="0" smtClean="0"/>
              <a:t> </a:t>
            </a:r>
            <a:r>
              <a:rPr lang="it-IT" sz="2000" dirty="0" err="1" smtClean="0"/>
              <a:t>framework</a:t>
            </a:r>
            <a:r>
              <a:rPr lang="it-IT" sz="2000" dirty="0" smtClean="0"/>
              <a:t>. </a:t>
            </a:r>
          </a:p>
          <a:p>
            <a:pPr defTabSz="947607">
              <a:defRPr/>
            </a:pPr>
            <a:endParaRPr lang="it-IT" sz="2100" dirty="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8</a:t>
            </a:fld>
            <a:endParaRPr lang="it-IT"/>
          </a:p>
        </p:txBody>
      </p:sp>
    </p:spTree>
    <p:extLst>
      <p:ext uri="{BB962C8B-B14F-4D97-AF65-F5344CB8AC3E}">
        <p14:creationId xmlns:p14="http://schemas.microsoft.com/office/powerpoint/2010/main" val="25589010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400" dirty="0"/>
              <a:t>THIS TABLE </a:t>
            </a:r>
            <a:r>
              <a:rPr lang="en-US" sz="2400" dirty="0" smtClean="0"/>
              <a:t>IS</a:t>
            </a:r>
            <a:r>
              <a:rPr lang="en-US" sz="2400" baseline="0" dirty="0" smtClean="0"/>
              <a:t> A </a:t>
            </a:r>
            <a:r>
              <a:rPr lang="en-US" sz="2400" dirty="0" smtClean="0"/>
              <a:t>RECAP OF  </a:t>
            </a:r>
            <a:r>
              <a:rPr lang="en-US" sz="2400" dirty="0"/>
              <a:t>THE TECHNOLOGIES that </a:t>
            </a:r>
            <a:r>
              <a:rPr lang="en-US" sz="2400" dirty="0" smtClean="0"/>
              <a:t>MEET the </a:t>
            </a:r>
            <a:r>
              <a:rPr lang="en-US" sz="2400" dirty="0"/>
              <a:t>requirements</a:t>
            </a:r>
          </a:p>
          <a:p>
            <a:r>
              <a:rPr lang="en-US" dirty="0"/>
              <a:t> </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9</a:t>
            </a:fld>
            <a:endParaRPr lang="it-IT"/>
          </a:p>
        </p:txBody>
      </p:sp>
    </p:spTree>
    <p:extLst>
      <p:ext uri="{BB962C8B-B14F-4D97-AF65-F5344CB8AC3E}">
        <p14:creationId xmlns:p14="http://schemas.microsoft.com/office/powerpoint/2010/main" val="8399355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l.bennardis@email.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it.linkedin.com/in/luigi-bennardis-0a56a72"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mailto:/temp/it/luigibennardis/00D-bookABattery_SERVICE/@version@/@jar_name@-@version@.jar"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gif"/></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6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6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8" Type="http://schemas.openxmlformats.org/officeDocument/2006/relationships/hyperlink" Target="https://blog.codecentric.de/en/2016/04/event-driven-microservices-spring-cloud-stream/" TargetMode="External"/><Relationship Id="rId13" Type="http://schemas.openxmlformats.org/officeDocument/2006/relationships/hyperlink" Target="https://spring.io/blog/2015/04/15/using-apache-kafka-for-integration-and-data-processing-pipelines-with-spring" TargetMode="External"/><Relationship Id="rId3" Type="http://schemas.openxmlformats.org/officeDocument/2006/relationships/hyperlink" Target="https://12factor.net/" TargetMode="External"/><Relationship Id="rId7" Type="http://schemas.openxmlformats.org/officeDocument/2006/relationships/hyperlink" Target="https://plainoldobjects.com/presentations/building-and-deploying-microservices-with-event-sourcing-cqrs-and-docker/" TargetMode="External"/><Relationship Id="rId12" Type="http://schemas.openxmlformats.org/officeDocument/2006/relationships/hyperlink" Target="https://www.3pillarglobal.com/insights/building-a-microservice-architecture-with-spring-boot-and-docker-part-i" TargetMode="Externa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hyperlink" Target="https://www.infoq.com/news/2015/06/cqrs-eventsourcing-demoapp" TargetMode="External"/><Relationship Id="rId11" Type="http://schemas.openxmlformats.org/officeDocument/2006/relationships/hyperlink" Target="https://blog.pivotal.io/pivotal-cloud-foundry/products/spring-cloud-stream-the-new-event-driven-microservice-framework" TargetMode="External"/><Relationship Id="rId5" Type="http://schemas.openxmlformats.org/officeDocument/2006/relationships/hyperlink" Target="https://github.com/Netflix/eureka" TargetMode="External"/><Relationship Id="rId10" Type="http://schemas.openxmlformats.org/officeDocument/2006/relationships/hyperlink" Target="https://spring.io/blog/2015/07/14/microservices-with-spring" TargetMode="External"/><Relationship Id="rId4" Type="http://schemas.openxmlformats.org/officeDocument/2006/relationships/hyperlink" Target="https://spring.io/guides/gs/spring-boot-docker/" TargetMode="External"/><Relationship Id="rId9" Type="http://schemas.openxmlformats.org/officeDocument/2006/relationships/hyperlink" Target="http://samchu.logdown.com/posts/313414-microservice-with-springcloud" TargetMode="External"/><Relationship Id="rId14" Type="http://schemas.openxmlformats.org/officeDocument/2006/relationships/hyperlink" Target="https://github.com/lbennardis/microS_code2016_serviceRegistryDiscovery" TargetMode="External"/></Relationships>
</file>

<file path=ppt/slides/_rels/slide73.xml.rels><?xml version="1.0" encoding="UTF-8" standalone="yes"?>
<Relationships xmlns="http://schemas.openxmlformats.org/package/2006/relationships"><Relationship Id="rId3" Type="http://schemas.openxmlformats.org/officeDocument/2006/relationships/hyperlink" Target="mailto:l.bennardis@email.it" TargetMode="External"/><Relationship Id="rId2" Type="http://schemas.openxmlformats.org/officeDocument/2006/relationships/notesSlide" Target="../notesSlides/notesSlide73.xml"/><Relationship Id="rId1" Type="http://schemas.openxmlformats.org/officeDocument/2006/relationships/slideLayout" Target="../slideLayouts/slideLayout2.xml"/><Relationship Id="rId4" Type="http://schemas.openxmlformats.org/officeDocument/2006/relationships/hyperlink" Target="https://it.linkedin.com/in/luigi-bennardis-0a56a72"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endParaRPr lang="it-IT" dirty="0" smtClean="0"/>
          </a:p>
          <a:p>
            <a:pPr marL="914400" indent="-914400" eaLnBrk="1" hangingPunct="1">
              <a:buFontTx/>
              <a:buNone/>
            </a:pPr>
            <a:r>
              <a:rPr lang="it-IT" dirty="0" smtClean="0"/>
              <a:t>Luigi Bennardis</a:t>
            </a:r>
          </a:p>
          <a:p>
            <a:pPr marL="914400" indent="-914400" eaLnBrk="1" hangingPunct="1">
              <a:buFontTx/>
              <a:buNone/>
            </a:pPr>
            <a:endParaRPr lang="it-IT" dirty="0" smtClean="0"/>
          </a:p>
          <a:p>
            <a:pPr marL="914400" indent="-914400" eaLnBrk="1" hangingPunct="1">
              <a:buFontTx/>
              <a:buNone/>
            </a:pPr>
            <a:r>
              <a:rPr lang="it-IT" sz="4800" dirty="0">
                <a:hlinkClick r:id="rId3"/>
              </a:rPr>
              <a:t>l.bennardis@email.it</a:t>
            </a:r>
            <a:endParaRPr lang="it-IT" sz="4800" dirty="0"/>
          </a:p>
          <a:p>
            <a:pPr marL="914400" indent="-914400" eaLnBrk="1" hangingPunct="1">
              <a:buFontTx/>
              <a:buNone/>
            </a:pPr>
            <a:r>
              <a:rPr lang="it-IT" sz="4800" dirty="0">
                <a:hlinkClick r:id="rId4"/>
              </a:rPr>
              <a:t>https://</a:t>
            </a:r>
            <a:r>
              <a:rPr lang="it-IT" sz="4800" dirty="0" smtClean="0">
                <a:hlinkClick r:id="rId4"/>
              </a:rPr>
              <a:t>it.linkedin.com/in/luigi-bennardis-0a56a72</a:t>
            </a:r>
            <a:endParaRPr lang="it-IT" sz="4800" dirty="0" smtClean="0"/>
          </a:p>
          <a:p>
            <a:pPr marL="914400" indent="-914400" eaLnBrk="1" hangingPunct="1">
              <a:buFontTx/>
              <a:buNone/>
            </a:pPr>
            <a:r>
              <a:rPr lang="it-IT" sz="4800" dirty="0" smtClean="0"/>
              <a:t> </a:t>
            </a:r>
          </a:p>
        </p:txBody>
      </p:sp>
    </p:spTree>
    <p:extLst>
      <p:ext uri="{BB962C8B-B14F-4D97-AF65-F5344CB8AC3E}">
        <p14:creationId xmlns:p14="http://schemas.microsoft.com/office/powerpoint/2010/main" val="86038805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726590" cy="1358900"/>
          </a:xfrm>
        </p:spPr>
        <p:txBody>
          <a:bodyPr/>
          <a:lstStyle/>
          <a:p>
            <a:r>
              <a:rPr lang="it-IT" dirty="0" smtClean="0"/>
              <a:t>Spring </a:t>
            </a:r>
            <a:r>
              <a:rPr lang="it-IT" dirty="0" err="1" smtClean="0"/>
              <a:t>Boot</a:t>
            </a:r>
            <a:r>
              <a:rPr lang="it-IT" dirty="0" smtClean="0"/>
              <a:t> </a:t>
            </a:r>
            <a:endParaRPr lang="it-IT" dirty="0"/>
          </a:p>
        </p:txBody>
      </p:sp>
      <p:sp>
        <p:nvSpPr>
          <p:cNvPr id="3" name="Segnaposto contenuto 2"/>
          <p:cNvSpPr>
            <a:spLocks noGrp="1"/>
          </p:cNvSpPr>
          <p:nvPr>
            <p:ph idx="1"/>
          </p:nvPr>
        </p:nvSpPr>
        <p:spPr>
          <a:xfrm>
            <a:off x="617539" y="1676400"/>
            <a:ext cx="12582573" cy="7845896"/>
          </a:xfrm>
        </p:spPr>
        <p:txBody>
          <a:bodyPr/>
          <a:lstStyle/>
          <a:p>
            <a:r>
              <a:rPr lang="en-US" sz="3600" dirty="0" smtClean="0"/>
              <a:t>Spring Boot  simplifies Spring application </a:t>
            </a:r>
            <a:r>
              <a:rPr lang="en-US" sz="3600" dirty="0"/>
              <a:t>configuration by </a:t>
            </a:r>
            <a:r>
              <a:rPr lang="en-US" sz="3600" dirty="0" smtClean="0"/>
              <a:t>applying </a:t>
            </a:r>
            <a:r>
              <a:rPr lang="en-US" sz="3600" b="1" dirty="0" smtClean="0"/>
              <a:t>Convention </a:t>
            </a:r>
            <a:r>
              <a:rPr lang="en-US" sz="3600" b="1" dirty="0"/>
              <a:t>over Configuration </a:t>
            </a:r>
            <a:r>
              <a:rPr lang="en-US" sz="3600" dirty="0"/>
              <a:t>(</a:t>
            </a:r>
            <a:r>
              <a:rPr lang="en-US" sz="3600" dirty="0" err="1"/>
              <a:t>CoC</a:t>
            </a:r>
            <a:r>
              <a:rPr lang="en-US" sz="3600" dirty="0"/>
              <a:t>) </a:t>
            </a:r>
            <a:endParaRPr lang="en-US" sz="3600" dirty="0" smtClean="0"/>
          </a:p>
          <a:p>
            <a:r>
              <a:rPr lang="en-US" sz="3600" dirty="0" smtClean="0"/>
              <a:t>Spring Boot </a:t>
            </a:r>
            <a:r>
              <a:rPr lang="en-US" sz="3600" b="1" dirty="0" smtClean="0"/>
              <a:t>auto-configuration</a:t>
            </a:r>
            <a:r>
              <a:rPr lang="en-US" sz="3600" dirty="0" smtClean="0"/>
              <a:t> feature  provides </a:t>
            </a:r>
            <a:r>
              <a:rPr lang="en-US" sz="3600" dirty="0"/>
              <a:t>a set of default behaviors that are driven by what </a:t>
            </a:r>
            <a:r>
              <a:rPr lang="en-US" sz="3600" dirty="0" smtClean="0"/>
              <a:t>libraries are </a:t>
            </a:r>
            <a:r>
              <a:rPr lang="en-US" sz="3600" dirty="0"/>
              <a:t>on the </a:t>
            </a:r>
            <a:r>
              <a:rPr lang="en-US" sz="3600" dirty="0" err="1" smtClean="0"/>
              <a:t>classpath</a:t>
            </a:r>
            <a:endParaRPr lang="en-US" sz="3600" dirty="0" smtClean="0"/>
          </a:p>
          <a:p>
            <a:r>
              <a:rPr lang="en-US" sz="3600" dirty="0" smtClean="0"/>
              <a:t>Spring </a:t>
            </a:r>
            <a:r>
              <a:rPr lang="en-US" sz="3600" dirty="0"/>
              <a:t>Boot </a:t>
            </a:r>
            <a:r>
              <a:rPr lang="en-US" sz="3600" dirty="0" smtClean="0"/>
              <a:t>simplifies deployment, </a:t>
            </a:r>
            <a:r>
              <a:rPr lang="en-US" sz="3600" b="1" dirty="0" smtClean="0"/>
              <a:t>packaging application as an </a:t>
            </a:r>
            <a:r>
              <a:rPr lang="en-US" sz="3600" b="1" dirty="0"/>
              <a:t>executable jar </a:t>
            </a:r>
            <a:r>
              <a:rPr lang="en-US" sz="3600" dirty="0"/>
              <a:t>containing </a:t>
            </a:r>
            <a:r>
              <a:rPr lang="en-US" sz="3600" dirty="0" smtClean="0"/>
              <a:t>all the dependency libraries and an embedded </a:t>
            </a:r>
            <a:r>
              <a:rPr lang="en-US" sz="3600" dirty="0"/>
              <a:t>web </a:t>
            </a:r>
            <a:r>
              <a:rPr lang="en-US" sz="3600" dirty="0" smtClean="0"/>
              <a:t>container</a:t>
            </a:r>
          </a:p>
          <a:p>
            <a:r>
              <a:rPr lang="en-US" sz="3600" dirty="0" smtClean="0"/>
              <a:t>To run a Spring Boot microservice need only to have Java installed</a:t>
            </a:r>
          </a:p>
          <a:p>
            <a:r>
              <a:rPr lang="en-US" sz="3600" dirty="0" smtClean="0"/>
              <a:t>Makes </a:t>
            </a:r>
            <a:r>
              <a:rPr lang="en-US" sz="3600" dirty="0"/>
              <a:t>easy to get a new micro-service up and running </a:t>
            </a:r>
            <a:r>
              <a:rPr lang="en-US" sz="3600" dirty="0" smtClean="0"/>
              <a:t>only having java installed with </a:t>
            </a:r>
            <a:r>
              <a:rPr lang="en-US" sz="3600" dirty="0"/>
              <a:t>little or no configuration while preserving the ability to customize your </a:t>
            </a:r>
            <a:r>
              <a:rPr lang="en-US" sz="3600" dirty="0" smtClean="0"/>
              <a:t>application</a:t>
            </a:r>
            <a:endParaRPr lang="en-US" sz="3600" dirty="0"/>
          </a:p>
          <a:p>
            <a:pPr marL="0" indent="0">
              <a:buNone/>
            </a:pPr>
            <a:endParaRPr lang="it-IT" sz="3600" dirty="0"/>
          </a:p>
        </p:txBody>
      </p:sp>
      <p:grpSp>
        <p:nvGrpSpPr>
          <p:cNvPr id="4" name="Gruppo 3"/>
          <p:cNvGrpSpPr/>
          <p:nvPr/>
        </p:nvGrpSpPr>
        <p:grpSpPr>
          <a:xfrm>
            <a:off x="13632160" y="305272"/>
            <a:ext cx="10389268" cy="4943111"/>
            <a:chOff x="13632160" y="305272"/>
            <a:chExt cx="10389268" cy="4943111"/>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Freccia a destra con strisce 5"/>
            <p:cNvSpPr/>
            <p:nvPr/>
          </p:nvSpPr>
          <p:spPr bwMode="auto">
            <a:xfrm flipH="1">
              <a:off x="23193336" y="6963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510564" cy="1358900"/>
          </a:xfrm>
        </p:spPr>
        <p:txBody>
          <a:bodyPr/>
          <a:lstStyle/>
          <a:p>
            <a:r>
              <a:rPr lang="it-IT" dirty="0" smtClean="0"/>
              <a:t>Spring </a:t>
            </a:r>
            <a:r>
              <a:rPr lang="it-IT" dirty="0" err="1" smtClean="0"/>
              <a:t>Cloud</a:t>
            </a:r>
            <a:r>
              <a:rPr lang="it-IT" dirty="0" smtClean="0"/>
              <a:t> </a:t>
            </a:r>
            <a:r>
              <a:rPr lang="it-IT" dirty="0" err="1" smtClean="0"/>
              <a:t>Stream</a:t>
            </a:r>
            <a:endParaRPr lang="it-IT" dirty="0"/>
          </a:p>
        </p:txBody>
      </p:sp>
      <p:sp>
        <p:nvSpPr>
          <p:cNvPr id="3" name="Segnaposto contenuto 2"/>
          <p:cNvSpPr>
            <a:spLocks noGrp="1"/>
          </p:cNvSpPr>
          <p:nvPr>
            <p:ph idx="1"/>
          </p:nvPr>
        </p:nvSpPr>
        <p:spPr>
          <a:xfrm>
            <a:off x="617539" y="1676400"/>
            <a:ext cx="12582573" cy="3309392"/>
          </a:xfrm>
        </p:spPr>
        <p:txBody>
          <a:bodyPr/>
          <a:lstStyle/>
          <a:p>
            <a:pPr eaLnBrk="1" fontAlgn="ctr" hangingPunct="1"/>
            <a:r>
              <a:rPr lang="en-US" sz="3600" dirty="0" smtClean="0"/>
              <a:t>Spring </a:t>
            </a:r>
            <a:r>
              <a:rPr lang="en-US" sz="3600" dirty="0"/>
              <a:t>Cloud </a:t>
            </a:r>
            <a:r>
              <a:rPr lang="en-US" sz="3600" dirty="0" smtClean="0"/>
              <a:t>Stream, based </a:t>
            </a:r>
            <a:r>
              <a:rPr lang="en-US" sz="3600" dirty="0"/>
              <a:t>on integration between Spring Integration and Spring </a:t>
            </a:r>
            <a:r>
              <a:rPr lang="en-US" sz="3600" dirty="0" smtClean="0"/>
              <a:t>Boot, is </a:t>
            </a:r>
            <a:r>
              <a:rPr lang="en-US" sz="3600" dirty="0"/>
              <a:t>a framework for building </a:t>
            </a:r>
            <a:r>
              <a:rPr lang="en-US" sz="3600" dirty="0" smtClean="0"/>
              <a:t>event-driven </a:t>
            </a:r>
            <a:r>
              <a:rPr lang="en-US" sz="3600" dirty="0" err="1" smtClean="0"/>
              <a:t>microservices</a:t>
            </a:r>
            <a:endParaRPr lang="en-US" sz="3600" dirty="0" smtClean="0"/>
          </a:p>
          <a:p>
            <a:r>
              <a:rPr lang="en-US" sz="3600" dirty="0" smtClean="0"/>
              <a:t>Spring </a:t>
            </a:r>
            <a:r>
              <a:rPr lang="en-US" sz="3600" dirty="0"/>
              <a:t>Cloud Stream </a:t>
            </a:r>
            <a:r>
              <a:rPr lang="en-US" sz="3600" dirty="0" smtClean="0"/>
              <a:t>simplify the programming model, focusing </a:t>
            </a:r>
            <a:r>
              <a:rPr lang="en-US" sz="3600" dirty="0"/>
              <a:t>on application business </a:t>
            </a:r>
            <a:r>
              <a:rPr lang="en-US" sz="3600" dirty="0" smtClean="0"/>
              <a:t>logic: </a:t>
            </a:r>
            <a:r>
              <a:rPr lang="en-US" sz="3600" dirty="0"/>
              <a:t>the messaging middleware access comes out-of-the-box, for free</a:t>
            </a:r>
          </a:p>
          <a:p>
            <a:pPr marL="0" indent="0" eaLnBrk="1" fontAlgn="ctr" hangingPunct="1">
              <a:buNone/>
            </a:pPr>
            <a:endParaRPr lang="it-IT" sz="3600" dirty="0"/>
          </a:p>
        </p:txBody>
      </p:sp>
      <p:sp>
        <p:nvSpPr>
          <p:cNvPr id="4" name="Segnaposto contenuto 2"/>
          <p:cNvSpPr txBox="1">
            <a:spLocks/>
          </p:cNvSpPr>
          <p:nvPr/>
        </p:nvSpPr>
        <p:spPr bwMode="auto">
          <a:xfrm>
            <a:off x="617536" y="7323863"/>
            <a:ext cx="12510567" cy="2301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en-US" sz="3600" dirty="0" smtClean="0"/>
              <a:t>Simplify </a:t>
            </a:r>
            <a:r>
              <a:rPr lang="en-US" sz="3600" dirty="0"/>
              <a:t>the development of hypermedia-based </a:t>
            </a:r>
            <a:r>
              <a:rPr lang="en-US" sz="3600" dirty="0" err="1" smtClean="0"/>
              <a:t>RESTfull</a:t>
            </a:r>
            <a:r>
              <a:rPr lang="en-US" sz="3600" dirty="0" smtClean="0"/>
              <a:t> </a:t>
            </a:r>
            <a:r>
              <a:rPr lang="en-US" sz="3600" dirty="0"/>
              <a:t>web services on top of Spring Data </a:t>
            </a:r>
            <a:r>
              <a:rPr lang="en-US" sz="3600" dirty="0" smtClean="0"/>
              <a:t>repositories</a:t>
            </a:r>
            <a:endParaRPr lang="en-US" sz="3600" dirty="0"/>
          </a:p>
          <a:p>
            <a:pPr marL="0" indent="0">
              <a:buFont typeface="Wingdings" pitchFamily="2" charset="2"/>
              <a:buNone/>
            </a:pPr>
            <a:endParaRPr lang="en-US" sz="3600" dirty="0"/>
          </a:p>
        </p:txBody>
      </p:sp>
      <p:grpSp>
        <p:nvGrpSpPr>
          <p:cNvPr id="9" name="Gruppo 8"/>
          <p:cNvGrpSpPr/>
          <p:nvPr/>
        </p:nvGrpSpPr>
        <p:grpSpPr>
          <a:xfrm>
            <a:off x="13632160" y="305272"/>
            <a:ext cx="10389268" cy="4943111"/>
            <a:chOff x="13632160" y="305272"/>
            <a:chExt cx="10389268" cy="4943111"/>
          </a:xfrm>
        </p:grpSpPr>
        <p:pic>
          <p:nvPicPr>
            <p:cNvPr id="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reccia a destra con strisce 10"/>
            <p:cNvSpPr/>
            <p:nvPr/>
          </p:nvSpPr>
          <p:spPr bwMode="auto">
            <a:xfrm flipH="1">
              <a:off x="23193336" y="13059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12" name="Gruppo 11"/>
          <p:cNvGrpSpPr/>
          <p:nvPr/>
        </p:nvGrpSpPr>
        <p:grpSpPr>
          <a:xfrm>
            <a:off x="13611100" y="5776372"/>
            <a:ext cx="10389268" cy="4943111"/>
            <a:chOff x="13632160" y="305272"/>
            <a:chExt cx="10389268" cy="4943111"/>
          </a:xfrm>
        </p:grpSpPr>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Freccia a destra con strisce 13"/>
            <p:cNvSpPr/>
            <p:nvPr/>
          </p:nvSpPr>
          <p:spPr bwMode="auto">
            <a:xfrm flipH="1">
              <a:off x="23193336" y="18774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5" name="Titolo 1"/>
          <p:cNvSpPr txBox="1">
            <a:spLocks/>
          </p:cNvSpPr>
          <p:nvPr/>
        </p:nvSpPr>
        <p:spPr bwMode="auto">
          <a:xfrm>
            <a:off x="650431" y="5885788"/>
            <a:ext cx="1251056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Spring Data REST</a:t>
            </a:r>
            <a:endParaRPr lang="it-IT" dirty="0"/>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748494" cy="1358900"/>
          </a:xfrm>
        </p:spPr>
        <p:txBody>
          <a:bodyPr/>
          <a:lstStyle/>
          <a:p>
            <a:r>
              <a:rPr lang="it-IT" dirty="0" smtClean="0"/>
              <a:t>Spring Data JPA</a:t>
            </a:r>
            <a:endParaRPr lang="it-IT" dirty="0"/>
          </a:p>
        </p:txBody>
      </p:sp>
      <p:sp>
        <p:nvSpPr>
          <p:cNvPr id="4" name="Segnaposto contenuto 2"/>
          <p:cNvSpPr txBox="1">
            <a:spLocks/>
          </p:cNvSpPr>
          <p:nvPr/>
        </p:nvSpPr>
        <p:spPr bwMode="auto">
          <a:xfrm>
            <a:off x="783458" y="1709738"/>
            <a:ext cx="12582575" cy="2301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Spring Data Java </a:t>
            </a:r>
            <a:r>
              <a:rPr lang="en-US" sz="3600" dirty="0" err="1" smtClean="0"/>
              <a:t>Persistance</a:t>
            </a:r>
            <a:r>
              <a:rPr lang="en-US" sz="3600" dirty="0" smtClean="0"/>
              <a:t> </a:t>
            </a:r>
            <a:r>
              <a:rPr lang="en-US" sz="3600" dirty="0" err="1" smtClean="0"/>
              <a:t>Api</a:t>
            </a:r>
            <a:r>
              <a:rPr lang="en-US" sz="3600" dirty="0" smtClean="0"/>
              <a:t> improves the implementation of data access layers by reducing the coding effort, providing the automatic implementation of repository interfaces and custom finder methods</a:t>
            </a:r>
          </a:p>
          <a:p>
            <a:pPr marL="0" indent="0">
              <a:buFont typeface="Wingdings" pitchFamily="2" charset="2"/>
              <a:buNone/>
            </a:pPr>
            <a:endParaRPr lang="en-US" sz="3600" dirty="0"/>
          </a:p>
        </p:txBody>
      </p:sp>
      <p:sp>
        <p:nvSpPr>
          <p:cNvPr id="6" name="Segnaposto contenuto 2"/>
          <p:cNvSpPr txBox="1">
            <a:spLocks/>
          </p:cNvSpPr>
          <p:nvPr/>
        </p:nvSpPr>
        <p:spPr bwMode="auto">
          <a:xfrm>
            <a:off x="769939" y="7362778"/>
            <a:ext cx="12748494" cy="3140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it-IT" sz="3600" dirty="0" smtClean="0"/>
              <a:t>The Spring Data </a:t>
            </a:r>
            <a:r>
              <a:rPr lang="it-IT" sz="3600" dirty="0" err="1" smtClean="0"/>
              <a:t>MongoDB</a:t>
            </a:r>
            <a:r>
              <a:rPr lang="it-IT" sz="3600" dirty="0" smtClean="0"/>
              <a:t> </a:t>
            </a:r>
            <a:r>
              <a:rPr lang="it-IT" sz="3600" dirty="0" err="1" smtClean="0"/>
              <a:t>project</a:t>
            </a:r>
            <a:r>
              <a:rPr lang="it-IT" sz="3600" dirty="0" smtClean="0"/>
              <a:t> </a:t>
            </a:r>
            <a:r>
              <a:rPr lang="it-IT" sz="3600" dirty="0" err="1" smtClean="0"/>
              <a:t>provides</a:t>
            </a:r>
            <a:r>
              <a:rPr lang="it-IT" sz="3600" dirty="0" smtClean="0"/>
              <a:t> </a:t>
            </a:r>
            <a:r>
              <a:rPr lang="it-IT" sz="3600" dirty="0" err="1" smtClean="0"/>
              <a:t>integration</a:t>
            </a:r>
            <a:r>
              <a:rPr lang="it-IT" sz="3600" dirty="0" smtClean="0"/>
              <a:t> with the </a:t>
            </a:r>
            <a:r>
              <a:rPr lang="it-IT" sz="3600" dirty="0" err="1" smtClean="0"/>
              <a:t>MongoDB</a:t>
            </a:r>
            <a:r>
              <a:rPr lang="it-IT" sz="3600" dirty="0" smtClean="0"/>
              <a:t> </a:t>
            </a:r>
            <a:r>
              <a:rPr lang="it-IT" sz="3600" dirty="0" err="1" smtClean="0"/>
              <a:t>document</a:t>
            </a:r>
            <a:r>
              <a:rPr lang="it-IT" sz="3600" dirty="0" smtClean="0"/>
              <a:t> </a:t>
            </a:r>
            <a:r>
              <a:rPr lang="it-IT" sz="3600" dirty="0" smtClean="0"/>
              <a:t>database</a:t>
            </a:r>
            <a:endParaRPr lang="it-IT" sz="3600" dirty="0" smtClean="0"/>
          </a:p>
          <a:p>
            <a:pPr marL="0" indent="0">
              <a:buNone/>
            </a:pPr>
            <a:endParaRPr lang="it-IT" sz="3600" dirty="0" smtClean="0"/>
          </a:p>
          <a:p>
            <a:endParaRPr lang="it-IT" sz="3600" dirty="0"/>
          </a:p>
        </p:txBody>
      </p:sp>
      <p:grpSp>
        <p:nvGrpSpPr>
          <p:cNvPr id="9" name="Gruppo 8"/>
          <p:cNvGrpSpPr/>
          <p:nvPr/>
        </p:nvGrpSpPr>
        <p:grpSpPr>
          <a:xfrm>
            <a:off x="13632160" y="305272"/>
            <a:ext cx="10389268" cy="4943111"/>
            <a:chOff x="13632160" y="305272"/>
            <a:chExt cx="10389268" cy="4943111"/>
          </a:xfrm>
        </p:grpSpPr>
        <p:pic>
          <p:nvPicPr>
            <p:cNvPr id="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reccia a destra con strisce 10"/>
            <p:cNvSpPr/>
            <p:nvPr/>
          </p:nvSpPr>
          <p:spPr bwMode="auto">
            <a:xfrm flipH="1">
              <a:off x="23193336" y="24108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Titolo 1"/>
          <p:cNvSpPr txBox="1">
            <a:spLocks/>
          </p:cNvSpPr>
          <p:nvPr/>
        </p:nvSpPr>
        <p:spPr bwMode="auto">
          <a:xfrm>
            <a:off x="662398" y="5777880"/>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Spring </a:t>
            </a:r>
            <a:r>
              <a:rPr lang="it-IT" dirty="0" err="1" smtClean="0"/>
              <a:t>Mongo</a:t>
            </a:r>
            <a:r>
              <a:rPr lang="it-IT" dirty="0" smtClean="0"/>
              <a:t> DB</a:t>
            </a:r>
            <a:endParaRPr lang="it-IT" dirty="0"/>
          </a:p>
        </p:txBody>
      </p:sp>
      <p:grpSp>
        <p:nvGrpSpPr>
          <p:cNvPr id="13" name="Gruppo 12"/>
          <p:cNvGrpSpPr/>
          <p:nvPr/>
        </p:nvGrpSpPr>
        <p:grpSpPr>
          <a:xfrm>
            <a:off x="13630127" y="584185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29061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102680779"/>
      </p:ext>
    </p:extLst>
  </p:cSld>
  <p:clrMapOvr>
    <a:masterClrMapping/>
  </p:clrMapOvr>
  <p:transition/>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12726589" cy="4389512"/>
          </a:xfrm>
        </p:spPr>
        <p:txBody>
          <a:bodyPr/>
          <a:lstStyle/>
          <a:p>
            <a:pPr eaLnBrk="1" fontAlgn="t" hangingPunct="1"/>
            <a:r>
              <a:rPr lang="en-US" sz="3200" dirty="0" smtClean="0"/>
              <a:t>Spring </a:t>
            </a:r>
            <a:r>
              <a:rPr lang="en-US" sz="3200" dirty="0" smtClean="0"/>
              <a:t>cloud built </a:t>
            </a:r>
            <a:r>
              <a:rPr lang="en-US" sz="3200" dirty="0"/>
              <a:t>on top of spring boot to support development of </a:t>
            </a:r>
            <a:r>
              <a:rPr lang="en-US" sz="3200" dirty="0" err="1" smtClean="0"/>
              <a:t>microservices</a:t>
            </a:r>
            <a:endParaRPr lang="en-US" sz="3200" dirty="0"/>
          </a:p>
          <a:p>
            <a:pPr eaLnBrk="1" fontAlgn="t" hangingPunct="1"/>
            <a:r>
              <a:rPr lang="en-US" sz="3200" dirty="0" smtClean="0"/>
              <a:t>Provides </a:t>
            </a:r>
            <a:r>
              <a:rPr lang="en-US" sz="3200" dirty="0"/>
              <a:t>tools for developers to quickly build some of the common patterns in distributed systems (e.g. configuration management, service discovery, circuit breakers, intelligent </a:t>
            </a:r>
            <a:r>
              <a:rPr lang="en-US" sz="3200" dirty="0" smtClean="0"/>
              <a:t>routing</a:t>
            </a:r>
            <a:endParaRPr lang="en-US" sz="3200" dirty="0" smtClean="0"/>
          </a:p>
          <a:p>
            <a:pPr eaLnBrk="1" fontAlgn="t" hangingPunct="1"/>
            <a:r>
              <a:rPr lang="en-US" sz="3200" dirty="0" smtClean="0"/>
              <a:t>Services </a:t>
            </a:r>
            <a:r>
              <a:rPr lang="en-US" sz="3200" dirty="0"/>
              <a:t>and applications </a:t>
            </a:r>
            <a:r>
              <a:rPr lang="en-US" sz="3200" dirty="0" smtClean="0"/>
              <a:t>Spring Cloud </a:t>
            </a:r>
            <a:r>
              <a:rPr lang="en-US" sz="3200" dirty="0"/>
              <a:t>based will work </a:t>
            </a:r>
            <a:r>
              <a:rPr lang="en-US" sz="3200" dirty="0" smtClean="0"/>
              <a:t>in </a:t>
            </a:r>
            <a:r>
              <a:rPr lang="en-US" sz="3200" dirty="0"/>
              <a:t>any distributed environment, including the developer's own </a:t>
            </a:r>
            <a:r>
              <a:rPr lang="en-US" sz="3200" dirty="0" smtClean="0"/>
              <a:t>laptop and </a:t>
            </a:r>
            <a:r>
              <a:rPr lang="en-US" sz="3200" dirty="0"/>
              <a:t>managed platforms such as Cloud </a:t>
            </a:r>
            <a:r>
              <a:rPr lang="en-US" sz="3200" dirty="0" smtClean="0"/>
              <a:t>Foundry</a:t>
            </a:r>
            <a:endParaRPr lang="en-US" sz="3200" dirty="0"/>
          </a:p>
          <a:p>
            <a:pPr marL="0" indent="0">
              <a:buNone/>
            </a:pPr>
            <a:r>
              <a:rPr lang="en-US" sz="3200" dirty="0" smtClean="0"/>
              <a:t> </a:t>
            </a:r>
            <a:endParaRPr lang="en-US" sz="3200" dirty="0"/>
          </a:p>
          <a:p>
            <a:pPr marL="419100" lvl="1" indent="0">
              <a:buNone/>
            </a:pPr>
            <a:endParaRPr lang="it-IT" sz="3200" dirty="0" smtClean="0"/>
          </a:p>
          <a:p>
            <a:endParaRPr lang="it-IT" sz="3200" dirty="0" smtClean="0"/>
          </a:p>
          <a:p>
            <a:endParaRPr lang="it-IT" sz="3200" dirty="0"/>
          </a:p>
        </p:txBody>
      </p:sp>
      <p:sp>
        <p:nvSpPr>
          <p:cNvPr id="4" name="Segnaposto contenuto 2"/>
          <p:cNvSpPr txBox="1">
            <a:spLocks/>
          </p:cNvSpPr>
          <p:nvPr/>
        </p:nvSpPr>
        <p:spPr bwMode="auto">
          <a:xfrm>
            <a:off x="617540" y="7584876"/>
            <a:ext cx="12748494" cy="2517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en-US" sz="3200" dirty="0" smtClean="0"/>
              <a:t>Is a REST (Representational State Transfer) based service for locating services with the purpose of basic round-robin  load balancing and failover of middle-tier </a:t>
            </a:r>
            <a:r>
              <a:rPr lang="en-US" sz="3200" dirty="0" smtClean="0"/>
              <a:t>servers</a:t>
            </a:r>
            <a:endParaRPr lang="en-US" sz="3200" dirty="0" smtClean="0"/>
          </a:p>
        </p:txBody>
      </p:sp>
      <p:sp>
        <p:nvSpPr>
          <p:cNvPr id="12" name="Titolo 1"/>
          <p:cNvSpPr>
            <a:spLocks noGrp="1"/>
          </p:cNvSpPr>
          <p:nvPr>
            <p:ph type="title"/>
          </p:nvPr>
        </p:nvSpPr>
        <p:spPr>
          <a:xfrm>
            <a:off x="617539" y="241300"/>
            <a:ext cx="12748494" cy="1358900"/>
          </a:xfrm>
        </p:spPr>
        <p:txBody>
          <a:bodyPr/>
          <a:lstStyle/>
          <a:p>
            <a:r>
              <a:rPr lang="it-IT" dirty="0" smtClean="0"/>
              <a:t>Spring </a:t>
            </a:r>
            <a:r>
              <a:rPr lang="it-IT" dirty="0" err="1" smtClean="0"/>
              <a:t>Cloud</a:t>
            </a:r>
            <a:endParaRPr lang="it-IT" dirty="0"/>
          </a:p>
        </p:txBody>
      </p:sp>
      <p:grpSp>
        <p:nvGrpSpPr>
          <p:cNvPr id="13" name="Gruppo 12"/>
          <p:cNvGrpSpPr/>
          <p:nvPr/>
        </p:nvGrpSpPr>
        <p:grpSpPr>
          <a:xfrm>
            <a:off x="13632160" y="30527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34014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Titolo 1"/>
          <p:cNvSpPr txBox="1">
            <a:spLocks/>
          </p:cNvSpPr>
          <p:nvPr/>
        </p:nvSpPr>
        <p:spPr bwMode="auto">
          <a:xfrm>
            <a:off x="617539" y="6070600"/>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err="1" smtClean="0"/>
              <a:t>Netflix</a:t>
            </a:r>
            <a:r>
              <a:rPr lang="it-IT" dirty="0" smtClean="0"/>
              <a:t> Eureka</a:t>
            </a:r>
            <a:endParaRPr lang="it-IT" dirty="0"/>
          </a:p>
        </p:txBody>
      </p:sp>
      <p:grpSp>
        <p:nvGrpSpPr>
          <p:cNvPr id="17" name="Gruppo 16"/>
          <p:cNvGrpSpPr/>
          <p:nvPr/>
        </p:nvGrpSpPr>
        <p:grpSpPr>
          <a:xfrm>
            <a:off x="13632160" y="5900112"/>
            <a:ext cx="10389268" cy="4943111"/>
            <a:chOff x="13632160" y="305272"/>
            <a:chExt cx="10389268" cy="4943111"/>
          </a:xfrm>
        </p:grpSpPr>
        <p:pic>
          <p:nvPicPr>
            <p:cNvPr id="1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Freccia a destra con strisce 18"/>
            <p:cNvSpPr/>
            <p:nvPr/>
          </p:nvSpPr>
          <p:spPr bwMode="auto">
            <a:xfrm flipH="1">
              <a:off x="23193336" y="38205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12726589" cy="3571983"/>
          </a:xfrm>
        </p:spPr>
        <p:txBody>
          <a:bodyPr/>
          <a:lstStyle/>
          <a:p>
            <a:pPr marL="457200" lvl="1">
              <a:spcBef>
                <a:spcPts val="2100"/>
              </a:spcBef>
              <a:buFont typeface="Wingdings" pitchFamily="2" charset="2"/>
              <a:buChar char="§"/>
            </a:pPr>
            <a:r>
              <a:rPr lang="en-US" sz="3600" dirty="0"/>
              <a:t>Ribbon provides software-based  load balancers </a:t>
            </a:r>
            <a:r>
              <a:rPr lang="en-US" sz="3600" dirty="0" smtClean="0"/>
              <a:t>with rotation features</a:t>
            </a:r>
            <a:endParaRPr lang="it-IT" sz="3600" dirty="0"/>
          </a:p>
        </p:txBody>
      </p:sp>
      <p:sp>
        <p:nvSpPr>
          <p:cNvPr id="6" name="Segnaposto contenuto 2"/>
          <p:cNvSpPr txBox="1">
            <a:spLocks/>
          </p:cNvSpPr>
          <p:nvPr/>
        </p:nvSpPr>
        <p:spPr bwMode="auto">
          <a:xfrm>
            <a:off x="598712" y="6990237"/>
            <a:ext cx="12919721" cy="469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Apache Kafka is a platform for handling real-time data feeds </a:t>
            </a:r>
            <a:r>
              <a:rPr lang="it-IT" sz="3600" dirty="0" err="1" smtClean="0"/>
              <a:t>designed</a:t>
            </a:r>
            <a:r>
              <a:rPr lang="it-IT" sz="3600" dirty="0" smtClean="0"/>
              <a:t> to be </a:t>
            </a:r>
            <a:r>
              <a:rPr lang="it-IT" sz="3600" dirty="0" err="1" smtClean="0"/>
              <a:t>highly</a:t>
            </a:r>
            <a:r>
              <a:rPr lang="it-IT" sz="3600" dirty="0" smtClean="0"/>
              <a:t> </a:t>
            </a:r>
            <a:r>
              <a:rPr lang="it-IT" sz="3600" dirty="0" err="1" smtClean="0"/>
              <a:t>available</a:t>
            </a:r>
            <a:endParaRPr lang="it-IT" sz="3600" dirty="0" smtClean="0"/>
          </a:p>
          <a:p>
            <a:r>
              <a:rPr lang="it-IT" sz="3600" dirty="0" smtClean="0"/>
              <a:t>Apache Kafka </a:t>
            </a:r>
            <a:r>
              <a:rPr lang="it-IT" sz="3600" dirty="0" err="1" smtClean="0"/>
              <a:t>uses</a:t>
            </a:r>
            <a:r>
              <a:rPr lang="it-IT" sz="3600" dirty="0" smtClean="0"/>
              <a:t> Apache </a:t>
            </a:r>
            <a:r>
              <a:rPr lang="it-IT" sz="3600" dirty="0" err="1" smtClean="0"/>
              <a:t>Zookeeper</a:t>
            </a:r>
            <a:r>
              <a:rPr lang="it-IT" sz="3600" dirty="0" smtClean="0"/>
              <a:t> to coordinate cluster information in </a:t>
            </a:r>
            <a:r>
              <a:rPr lang="it-IT" sz="3600" dirty="0" err="1" smtClean="0"/>
              <a:t>which</a:t>
            </a:r>
            <a:r>
              <a:rPr lang="it-IT" sz="3600" dirty="0" smtClean="0"/>
              <a:t> </a:t>
            </a:r>
            <a:r>
              <a:rPr lang="it-IT" sz="3600" dirty="0" err="1" smtClean="0"/>
              <a:t>all</a:t>
            </a:r>
            <a:r>
              <a:rPr lang="it-IT" sz="3600" dirty="0" smtClean="0"/>
              <a:t> </a:t>
            </a:r>
            <a:r>
              <a:rPr lang="it-IT" sz="3600" dirty="0" err="1" smtClean="0"/>
              <a:t>nodes</a:t>
            </a:r>
            <a:r>
              <a:rPr lang="it-IT" sz="3600" dirty="0" smtClean="0"/>
              <a:t> are </a:t>
            </a:r>
            <a:r>
              <a:rPr lang="it-IT" sz="3600" dirty="0" err="1" smtClean="0"/>
              <a:t>interchangeable</a:t>
            </a:r>
            <a:endParaRPr lang="it-IT" sz="3600" dirty="0" smtClean="0"/>
          </a:p>
          <a:p>
            <a:r>
              <a:rPr lang="it-IT" sz="3600" dirty="0" smtClean="0"/>
              <a:t>Data </a:t>
            </a:r>
            <a:r>
              <a:rPr lang="it-IT" sz="3600" dirty="0" err="1" smtClean="0"/>
              <a:t>is</a:t>
            </a:r>
            <a:r>
              <a:rPr lang="it-IT" sz="3600" dirty="0" smtClean="0"/>
              <a:t> </a:t>
            </a:r>
            <a:r>
              <a:rPr lang="it-IT" sz="3600" dirty="0" err="1" smtClean="0"/>
              <a:t>replicated</a:t>
            </a:r>
            <a:r>
              <a:rPr lang="it-IT" sz="3600" dirty="0" smtClean="0"/>
              <a:t> from </a:t>
            </a:r>
            <a:r>
              <a:rPr lang="it-IT" sz="3600" dirty="0" err="1" smtClean="0"/>
              <a:t>one</a:t>
            </a:r>
            <a:r>
              <a:rPr lang="it-IT" sz="3600" dirty="0" smtClean="0"/>
              <a:t> </a:t>
            </a:r>
            <a:r>
              <a:rPr lang="it-IT" sz="3600" dirty="0" err="1" smtClean="0"/>
              <a:t>node</a:t>
            </a:r>
            <a:r>
              <a:rPr lang="it-IT" sz="3600" dirty="0" smtClean="0"/>
              <a:t> to </a:t>
            </a:r>
            <a:r>
              <a:rPr lang="it-IT" sz="3600" dirty="0" err="1" smtClean="0"/>
              <a:t>another</a:t>
            </a:r>
            <a:r>
              <a:rPr lang="it-IT" sz="3600" dirty="0" smtClean="0"/>
              <a:t> to </a:t>
            </a:r>
            <a:r>
              <a:rPr lang="it-IT" sz="3600" dirty="0" err="1" smtClean="0"/>
              <a:t>ensure</a:t>
            </a:r>
            <a:r>
              <a:rPr lang="it-IT" sz="3600" dirty="0" smtClean="0"/>
              <a:t> </a:t>
            </a:r>
            <a:r>
              <a:rPr lang="it-IT" sz="3600" dirty="0" err="1" smtClean="0"/>
              <a:t>that</a:t>
            </a:r>
            <a:r>
              <a:rPr lang="it-IT" sz="3600" dirty="0" smtClean="0"/>
              <a:t> </a:t>
            </a:r>
            <a:r>
              <a:rPr lang="it-IT" sz="3600" dirty="0" err="1" smtClean="0"/>
              <a:t>it</a:t>
            </a:r>
            <a:r>
              <a:rPr lang="it-IT" sz="3600" dirty="0" smtClean="0"/>
              <a:t> </a:t>
            </a:r>
            <a:r>
              <a:rPr lang="it-IT" sz="3600" dirty="0" err="1" smtClean="0"/>
              <a:t>will</a:t>
            </a:r>
            <a:r>
              <a:rPr lang="it-IT" sz="3600" dirty="0" smtClean="0"/>
              <a:t> </a:t>
            </a:r>
            <a:r>
              <a:rPr lang="it-IT" sz="3600" dirty="0" err="1" smtClean="0"/>
              <a:t>still</a:t>
            </a:r>
            <a:r>
              <a:rPr lang="it-IT" sz="3600" dirty="0" smtClean="0"/>
              <a:t> be </a:t>
            </a:r>
            <a:r>
              <a:rPr lang="it-IT" sz="3600" dirty="0" err="1" smtClean="0"/>
              <a:t>available</a:t>
            </a:r>
            <a:r>
              <a:rPr lang="it-IT" sz="3600" dirty="0" smtClean="0"/>
              <a:t> in the </a:t>
            </a:r>
            <a:r>
              <a:rPr lang="it-IT" sz="3600" dirty="0" err="1" smtClean="0"/>
              <a:t>event</a:t>
            </a:r>
            <a:r>
              <a:rPr lang="it-IT" sz="3600" dirty="0" smtClean="0"/>
              <a:t> of a </a:t>
            </a:r>
            <a:r>
              <a:rPr lang="it-IT" sz="3600" dirty="0" err="1" smtClean="0"/>
              <a:t>failure</a:t>
            </a:r>
            <a:endParaRPr lang="it-IT" sz="3600" dirty="0" smtClean="0"/>
          </a:p>
          <a:p>
            <a:pPr marL="0" indent="0">
              <a:buFont typeface="Wingdings" pitchFamily="2" charset="2"/>
              <a:buNone/>
            </a:pPr>
            <a:endParaRPr lang="it-IT" sz="3600" dirty="0" smtClean="0"/>
          </a:p>
          <a:p>
            <a:pPr marL="0" indent="0">
              <a:buFont typeface="Wingdings" pitchFamily="2" charset="2"/>
              <a:buNone/>
            </a:pPr>
            <a:endParaRPr lang="it-IT" sz="3600" dirty="0"/>
          </a:p>
        </p:txBody>
      </p:sp>
      <p:sp>
        <p:nvSpPr>
          <p:cNvPr id="12" name="Titolo 1"/>
          <p:cNvSpPr>
            <a:spLocks noGrp="1"/>
          </p:cNvSpPr>
          <p:nvPr>
            <p:ph type="title"/>
          </p:nvPr>
        </p:nvSpPr>
        <p:spPr>
          <a:xfrm>
            <a:off x="617539" y="241300"/>
            <a:ext cx="12748494" cy="1358900"/>
          </a:xfrm>
        </p:spPr>
        <p:txBody>
          <a:bodyPr/>
          <a:lstStyle/>
          <a:p>
            <a:r>
              <a:rPr lang="it-IT" dirty="0" err="1" smtClean="0"/>
              <a:t>Netflix</a:t>
            </a:r>
            <a:r>
              <a:rPr lang="it-IT" dirty="0" smtClean="0"/>
              <a:t> </a:t>
            </a:r>
            <a:r>
              <a:rPr lang="it-IT" dirty="0" err="1" smtClean="0"/>
              <a:t>Ribbon</a:t>
            </a:r>
            <a:endParaRPr lang="it-IT" dirty="0"/>
          </a:p>
        </p:txBody>
      </p:sp>
      <p:grpSp>
        <p:nvGrpSpPr>
          <p:cNvPr id="13" name="Gruppo 12"/>
          <p:cNvGrpSpPr/>
          <p:nvPr/>
        </p:nvGrpSpPr>
        <p:grpSpPr>
          <a:xfrm>
            <a:off x="13632160" y="30527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42396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Titolo 1"/>
          <p:cNvSpPr txBox="1">
            <a:spLocks/>
          </p:cNvSpPr>
          <p:nvPr/>
        </p:nvSpPr>
        <p:spPr bwMode="auto">
          <a:xfrm>
            <a:off x="769939" y="5631337"/>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Apache Kafka</a:t>
            </a:r>
            <a:endParaRPr lang="it-IT" dirty="0"/>
          </a:p>
        </p:txBody>
      </p:sp>
      <p:grpSp>
        <p:nvGrpSpPr>
          <p:cNvPr id="11" name="Gruppo 10"/>
          <p:cNvGrpSpPr/>
          <p:nvPr/>
        </p:nvGrpSpPr>
        <p:grpSpPr>
          <a:xfrm>
            <a:off x="13618239" y="5835985"/>
            <a:ext cx="10389268" cy="5122912"/>
            <a:chOff x="13632160" y="305272"/>
            <a:chExt cx="10389268" cy="5122912"/>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a destra con strisce 16"/>
            <p:cNvSpPr/>
            <p:nvPr/>
          </p:nvSpPr>
          <p:spPr bwMode="auto">
            <a:xfrm flipH="1">
              <a:off x="23193336" y="46206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Tree>
    <p:extLst>
      <p:ext uri="{BB962C8B-B14F-4D97-AF65-F5344CB8AC3E}">
        <p14:creationId xmlns:p14="http://schemas.microsoft.com/office/powerpoint/2010/main" val="2031452958"/>
      </p:ext>
    </p:extLst>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Tools of </a:t>
            </a:r>
            <a:r>
              <a:rPr lang="it-IT" dirty="0" err="1" smtClean="0"/>
              <a:t>lifecycle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Tree>
    <p:extLst>
      <p:ext uri="{BB962C8B-B14F-4D97-AF65-F5344CB8AC3E}">
        <p14:creationId xmlns:p14="http://schemas.microsoft.com/office/powerpoint/2010/main" val="4169072212"/>
      </p:ext>
    </p:extLst>
  </p:cSld>
  <p:clrMapOvr>
    <a:masterClrMapping/>
  </p:clrMapOvr>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4" name="Segnaposto contenuto 2"/>
          <p:cNvSpPr txBox="1">
            <a:spLocks/>
          </p:cNvSpPr>
          <p:nvPr/>
        </p:nvSpPr>
        <p:spPr bwMode="auto">
          <a:xfrm>
            <a:off x="15171762" y="5408204"/>
            <a:ext cx="806489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0" indent="0">
              <a:buNone/>
            </a:pPr>
            <a:endParaRPr lang="it-IT" sz="2800" dirty="0" smtClean="0"/>
          </a:p>
        </p:txBody>
      </p:sp>
      <p:grpSp>
        <p:nvGrpSpPr>
          <p:cNvPr id="8" name="Gruppo 7"/>
          <p:cNvGrpSpPr/>
          <p:nvPr/>
        </p:nvGrpSpPr>
        <p:grpSpPr>
          <a:xfrm>
            <a:off x="841880" y="2644636"/>
            <a:ext cx="11307650" cy="6211434"/>
            <a:chOff x="6503368" y="3280721"/>
            <a:chExt cx="11307650" cy="6211434"/>
          </a:xfrm>
        </p:grpSpPr>
        <p:grpSp>
          <p:nvGrpSpPr>
            <p:cNvPr id="9" name="Gruppo 8"/>
            <p:cNvGrpSpPr/>
            <p:nvPr/>
          </p:nvGrpSpPr>
          <p:grpSpPr>
            <a:xfrm>
              <a:off x="6503368" y="3280721"/>
              <a:ext cx="11307650" cy="6211434"/>
              <a:chOff x="5783288" y="3480681"/>
              <a:chExt cx="11307650" cy="6211434"/>
            </a:xfrm>
          </p:grpSpPr>
          <p:grpSp>
            <p:nvGrpSpPr>
              <p:cNvPr id="11" name="Gruppo 10"/>
              <p:cNvGrpSpPr/>
              <p:nvPr/>
            </p:nvGrpSpPr>
            <p:grpSpPr>
              <a:xfrm>
                <a:off x="5783288" y="4950322"/>
                <a:ext cx="11307650" cy="4741793"/>
                <a:chOff x="1942087" y="7568268"/>
                <a:chExt cx="11307650" cy="4741793"/>
              </a:xfrm>
            </p:grpSpPr>
            <p:cxnSp>
              <p:nvCxnSpPr>
                <p:cNvPr id="13" name="Connettore 2 12"/>
                <p:cNvCxnSpPr>
                  <a:stCxn id="16" idx="2"/>
                  <a:endCxn id="17"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5" name="Connettore 2 14"/>
                <p:cNvCxnSpPr>
                  <a:stCxn id="16" idx="0"/>
                  <a:endCxn id="18"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6" name="Rettangolo arrotondato 15"/>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7" name="Cilindro 16"/>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 H2</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8" name="Ovale 17"/>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Fumetto 2 11"/>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Rettangolo arrotondato 9"/>
            <p:cNvSpPr/>
            <p:nvPr/>
          </p:nvSpPr>
          <p:spPr bwMode="auto">
            <a:xfrm>
              <a:off x="10465915" y="5465193"/>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pic>
        <p:nvPicPr>
          <p:cNvPr id="19"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73161" y="8766684"/>
            <a:ext cx="7985413" cy="2521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Segnaposto contenuto 2"/>
          <p:cNvSpPr txBox="1">
            <a:spLocks/>
          </p:cNvSpPr>
          <p:nvPr/>
        </p:nvSpPr>
        <p:spPr bwMode="auto">
          <a:xfrm>
            <a:off x="15792400" y="5408204"/>
            <a:ext cx="8064896" cy="53406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Microservices </a:t>
            </a:r>
            <a:r>
              <a:rPr lang="it-IT" sz="3600" b="1" dirty="0" err="1" smtClean="0"/>
              <a:t>technical</a:t>
            </a:r>
            <a:r>
              <a:rPr lang="it-IT" sz="3600" b="1" dirty="0" smtClean="0"/>
              <a:t> layout:</a:t>
            </a:r>
          </a:p>
          <a:p>
            <a:pPr lvl="1"/>
            <a:r>
              <a:rPr lang="it-IT" sz="3600" dirty="0" smtClean="0"/>
              <a:t>HTTP </a:t>
            </a:r>
            <a:r>
              <a:rPr lang="it-IT" sz="3600" dirty="0" err="1" smtClean="0"/>
              <a:t>Rest</a:t>
            </a:r>
            <a:r>
              <a:rPr lang="it-IT" sz="3600" dirty="0" smtClean="0"/>
              <a:t> API </a:t>
            </a:r>
          </a:p>
          <a:p>
            <a:pPr lvl="1"/>
            <a:r>
              <a:rPr lang="it-IT" sz="3600" dirty="0" err="1" smtClean="0"/>
              <a:t>Incapsulation</a:t>
            </a:r>
            <a:r>
              <a:rPr lang="it-IT" sz="3600" dirty="0" smtClean="0"/>
              <a:t> of core </a:t>
            </a:r>
            <a:r>
              <a:rPr lang="it-IT" sz="3600" dirty="0" err="1" smtClean="0"/>
              <a:t>functionality</a:t>
            </a:r>
            <a:r>
              <a:rPr lang="it-IT" sz="3600" dirty="0" smtClean="0"/>
              <a:t> and database </a:t>
            </a:r>
            <a:r>
              <a:rPr lang="it-IT" sz="3600" dirty="0" err="1" smtClean="0"/>
              <a:t>access</a:t>
            </a:r>
            <a:endParaRPr lang="it-IT" sz="3600" dirty="0" smtClean="0"/>
          </a:p>
          <a:p>
            <a:pPr lvl="1"/>
            <a:r>
              <a:rPr lang="it-IT" sz="3600" dirty="0" err="1" smtClean="0"/>
              <a:t>Invariant</a:t>
            </a:r>
            <a:r>
              <a:rPr lang="it-IT" sz="3600" dirty="0" smtClean="0"/>
              <a:t> database </a:t>
            </a:r>
            <a:r>
              <a:rPr lang="it-IT" sz="3600" dirty="0" err="1" smtClean="0"/>
              <a:t>access</a:t>
            </a:r>
            <a:r>
              <a:rPr lang="it-IT" sz="3600" dirty="0" smtClean="0"/>
              <a:t> </a:t>
            </a:r>
            <a:r>
              <a:rPr lang="it-IT" sz="3600" dirty="0" err="1" smtClean="0"/>
              <a:t>implementation</a:t>
            </a:r>
            <a:endParaRPr lang="it-IT" sz="3600" dirty="0" smtClean="0"/>
          </a:p>
          <a:p>
            <a:pPr lvl="2"/>
            <a:r>
              <a:rPr lang="it-IT" sz="3600" dirty="0" err="1"/>
              <a:t>embedded</a:t>
            </a:r>
            <a:r>
              <a:rPr lang="it-IT" sz="3600" dirty="0"/>
              <a:t> H2 </a:t>
            </a:r>
            <a:r>
              <a:rPr lang="it-IT" sz="3600" dirty="0" smtClean="0"/>
              <a:t>in </a:t>
            </a:r>
            <a:r>
              <a:rPr lang="it-IT" sz="3600" dirty="0" err="1" smtClean="0"/>
              <a:t>memory</a:t>
            </a:r>
            <a:endParaRPr lang="it-IT" sz="3600" dirty="0"/>
          </a:p>
          <a:p>
            <a:pPr lvl="2"/>
            <a:r>
              <a:rPr lang="it-IT" sz="3600" dirty="0" err="1" smtClean="0"/>
              <a:t>MySql</a:t>
            </a:r>
            <a:r>
              <a:rPr lang="it-IT" sz="3600" dirty="0" smtClean="0"/>
              <a:t> </a:t>
            </a:r>
            <a:r>
              <a:rPr lang="it-IT" sz="3600" dirty="0" err="1" smtClean="0"/>
              <a:t>as</a:t>
            </a:r>
            <a:r>
              <a:rPr lang="it-IT" sz="3600" dirty="0" smtClean="0"/>
              <a:t> a server </a:t>
            </a:r>
            <a:r>
              <a:rPr lang="it-IT" sz="3600" dirty="0" err="1" smtClean="0"/>
              <a:t>instance</a:t>
            </a:r>
            <a:endParaRPr lang="it-IT" sz="3600" dirty="0" smtClean="0"/>
          </a:p>
          <a:p>
            <a:pPr marL="0" indent="0">
              <a:buNone/>
            </a:pPr>
            <a:endParaRPr lang="it-IT" sz="3600" dirty="0" smtClean="0"/>
          </a:p>
        </p:txBody>
      </p:sp>
    </p:spTree>
    <p:extLst>
      <p:ext uri="{BB962C8B-B14F-4D97-AF65-F5344CB8AC3E}">
        <p14:creationId xmlns:p14="http://schemas.microsoft.com/office/powerpoint/2010/main" val="1256352251"/>
      </p:ext>
    </p:extLst>
  </p:cSld>
  <p:clrMapOvr>
    <a:masterClrMapping/>
  </p:clrMapOvr>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pic>
        <p:nvPicPr>
          <p:cNvPr id="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620" y="2822296"/>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620" y="3873674"/>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8044" y="5171065"/>
            <a:ext cx="15027724" cy="9138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2350" y="6162694"/>
            <a:ext cx="14184466" cy="862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620" y="8280623"/>
            <a:ext cx="14900318" cy="918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9605" y="7095331"/>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4" name="Segnaposto contenuto 2"/>
          <p:cNvSpPr txBox="1">
            <a:spLocks/>
          </p:cNvSpPr>
          <p:nvPr/>
        </p:nvSpPr>
        <p:spPr bwMode="auto">
          <a:xfrm>
            <a:off x="15171762" y="4964746"/>
            <a:ext cx="8973566" cy="70778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dependencies</a:t>
            </a:r>
            <a:r>
              <a:rPr lang="it-IT" sz="3600" b="1" dirty="0" smtClean="0"/>
              <a:t> </a:t>
            </a:r>
          </a:p>
          <a:p>
            <a:pPr lvl="1"/>
            <a:r>
              <a:rPr lang="it-IT" sz="3600" dirty="0" err="1" smtClean="0"/>
              <a:t>Flyway</a:t>
            </a:r>
            <a:r>
              <a:rPr lang="it-IT" sz="3600" dirty="0" smtClean="0"/>
              <a:t>: the database </a:t>
            </a:r>
            <a:r>
              <a:rPr lang="it-IT" sz="3600" dirty="0" err="1"/>
              <a:t>migration</a:t>
            </a:r>
            <a:r>
              <a:rPr lang="it-IT" sz="3600" dirty="0"/>
              <a:t> </a:t>
            </a:r>
            <a:r>
              <a:rPr lang="it-IT" sz="3600" dirty="0" err="1"/>
              <a:t>tool</a:t>
            </a:r>
            <a:endParaRPr lang="it-IT" sz="3600" dirty="0" smtClean="0"/>
          </a:p>
          <a:p>
            <a:pPr lvl="1"/>
            <a:r>
              <a:rPr lang="it-IT" sz="3600" dirty="0" smtClean="0"/>
              <a:t>Java </a:t>
            </a:r>
            <a:r>
              <a:rPr lang="it-IT" sz="3600" dirty="0" err="1" smtClean="0"/>
              <a:t>connector</a:t>
            </a:r>
            <a:r>
              <a:rPr lang="it-IT" sz="3600" dirty="0" smtClean="0"/>
              <a:t> for </a:t>
            </a:r>
            <a:r>
              <a:rPr lang="it-IT" sz="3600" dirty="0" err="1" smtClean="0"/>
              <a:t>MySQL</a:t>
            </a:r>
            <a:endParaRPr lang="it-IT" sz="3600" dirty="0" smtClean="0"/>
          </a:p>
          <a:p>
            <a:pPr lvl="1"/>
            <a:r>
              <a:rPr lang="it-IT" sz="3600" dirty="0" smtClean="0"/>
              <a:t>Starter web: the Spring </a:t>
            </a:r>
            <a:r>
              <a:rPr lang="it-IT" sz="3600" dirty="0" err="1" smtClean="0"/>
              <a:t>Boot</a:t>
            </a:r>
            <a:r>
              <a:rPr lang="it-IT" sz="3600" dirty="0" smtClean="0"/>
              <a:t> </a:t>
            </a:r>
            <a:r>
              <a:rPr lang="it-IT" sz="3600" dirty="0" err="1" smtClean="0"/>
              <a:t>capabilities</a:t>
            </a:r>
            <a:r>
              <a:rPr lang="it-IT" sz="3600" dirty="0" smtClean="0"/>
              <a:t> for web </a:t>
            </a:r>
            <a:r>
              <a:rPr lang="it-IT" sz="3600" dirty="0" err="1" smtClean="0"/>
              <a:t>application</a:t>
            </a:r>
            <a:endParaRPr lang="it-IT" sz="3600" dirty="0" smtClean="0"/>
          </a:p>
          <a:p>
            <a:pPr lvl="1"/>
            <a:r>
              <a:rPr lang="it-IT" sz="3600" dirty="0" smtClean="0"/>
              <a:t>Data </a:t>
            </a:r>
            <a:r>
              <a:rPr lang="it-IT" sz="3600" dirty="0" err="1" smtClean="0"/>
              <a:t>rest</a:t>
            </a:r>
            <a:r>
              <a:rPr lang="it-IT" sz="3600" dirty="0" smtClean="0"/>
              <a:t>: the </a:t>
            </a:r>
            <a:r>
              <a:rPr lang="it-IT" sz="3600" dirty="0"/>
              <a:t>Spring </a:t>
            </a:r>
            <a:r>
              <a:rPr lang="it-IT" sz="3600" dirty="0" err="1"/>
              <a:t>Boot</a:t>
            </a:r>
            <a:r>
              <a:rPr lang="it-IT" sz="3600" dirty="0"/>
              <a:t> </a:t>
            </a:r>
            <a:r>
              <a:rPr lang="it-IT" sz="3600" dirty="0" err="1"/>
              <a:t>capabilities</a:t>
            </a:r>
            <a:r>
              <a:rPr lang="it-IT" sz="3600" dirty="0"/>
              <a:t> for </a:t>
            </a:r>
            <a:r>
              <a:rPr lang="it-IT" sz="3600" dirty="0" err="1" smtClean="0"/>
              <a:t>rest</a:t>
            </a:r>
            <a:r>
              <a:rPr lang="it-IT" sz="3600" dirty="0" smtClean="0"/>
              <a:t> </a:t>
            </a:r>
            <a:r>
              <a:rPr lang="en-US" sz="3600" dirty="0"/>
              <a:t>web services on top of </a:t>
            </a:r>
            <a:r>
              <a:rPr lang="en-US" sz="3600" dirty="0" smtClean="0"/>
              <a:t>data </a:t>
            </a:r>
            <a:r>
              <a:rPr lang="en-US" sz="3600" dirty="0"/>
              <a:t>repositories</a:t>
            </a:r>
            <a:endParaRPr lang="it-IT" sz="3600" dirty="0"/>
          </a:p>
          <a:p>
            <a:pPr lvl="1"/>
            <a:r>
              <a:rPr lang="it-IT" sz="3600" dirty="0" smtClean="0"/>
              <a:t>JPA for the data management </a:t>
            </a:r>
            <a:r>
              <a:rPr lang="it-IT" sz="3600" dirty="0"/>
              <a:t>in a </a:t>
            </a:r>
            <a:r>
              <a:rPr lang="it-IT" sz="3600" dirty="0" err="1"/>
              <a:t>relational</a:t>
            </a:r>
            <a:r>
              <a:rPr lang="it-IT" sz="3600" dirty="0"/>
              <a:t> database</a:t>
            </a:r>
            <a:endParaRPr lang="it-IT" sz="3600" dirty="0" smtClean="0"/>
          </a:p>
          <a:p>
            <a:pPr lvl="1"/>
            <a:r>
              <a:rPr lang="it-IT" sz="3600" dirty="0" smtClean="0"/>
              <a:t>H2 database</a:t>
            </a:r>
          </a:p>
        </p:txBody>
      </p:sp>
    </p:spTree>
    <p:extLst>
      <p:ext uri="{BB962C8B-B14F-4D97-AF65-F5344CB8AC3E}">
        <p14:creationId xmlns:p14="http://schemas.microsoft.com/office/powerpoint/2010/main" val="3460428468"/>
      </p:ext>
    </p:extLst>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b="1" dirty="0">
                <a:solidFill>
                  <a:srgbClr val="FF0000"/>
                </a:solidFill>
              </a:rPr>
              <a:t>@</a:t>
            </a:r>
            <a:r>
              <a:rPr lang="it-IT" sz="2800" b="1" dirty="0" err="1">
                <a:solidFill>
                  <a:srgbClr val="FF0000"/>
                </a:solidFill>
              </a:rPr>
              <a:t>SpringBootApplication</a:t>
            </a:r>
            <a:endParaRPr lang="it-IT" sz="2800" b="1" dirty="0">
              <a:solidFill>
                <a:srgbClr val="FF0000"/>
              </a:solidFill>
            </a:endParaRPr>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Segnaposto contenuto 2"/>
          <p:cNvSpPr txBox="1">
            <a:spLocks/>
          </p:cNvSpPr>
          <p:nvPr/>
        </p:nvSpPr>
        <p:spPr bwMode="auto">
          <a:xfrm>
            <a:off x="15171762" y="4964746"/>
            <a:ext cx="8901558" cy="578414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details</a:t>
            </a:r>
            <a:endParaRPr lang="it-IT" sz="3600" b="1" dirty="0" smtClean="0"/>
          </a:p>
          <a:p>
            <a:pPr lvl="1"/>
            <a:r>
              <a:rPr lang="it-IT" sz="3600" dirty="0" err="1" smtClean="0"/>
              <a:t>Microservice’s</a:t>
            </a:r>
            <a:r>
              <a:rPr lang="it-IT" sz="3600" dirty="0" smtClean="0"/>
              <a:t> packaging </a:t>
            </a:r>
            <a:r>
              <a:rPr lang="it-IT" sz="3600" dirty="0" err="1"/>
              <a:t>hierarchy</a:t>
            </a:r>
            <a:r>
              <a:rPr lang="it-IT" sz="3600" dirty="0"/>
              <a:t> </a:t>
            </a:r>
            <a:endParaRPr lang="it-IT" sz="3600" dirty="0" smtClean="0"/>
          </a:p>
          <a:p>
            <a:pPr lvl="1"/>
            <a:r>
              <a:rPr lang="it-IT" sz="3600" i="1" dirty="0"/>
              <a:t>@</a:t>
            </a:r>
            <a:r>
              <a:rPr lang="it-IT" sz="3600" i="1" dirty="0" err="1" smtClean="0"/>
              <a:t>SpringBootApplication</a:t>
            </a:r>
            <a:r>
              <a:rPr lang="it-IT" sz="3600" i="1" dirty="0" smtClean="0"/>
              <a:t>: </a:t>
            </a:r>
            <a:r>
              <a:rPr lang="it-IT" sz="3600" dirty="0" smtClean="0"/>
              <a:t>the </a:t>
            </a:r>
            <a:r>
              <a:rPr lang="it-IT" sz="3600" dirty="0" err="1" smtClean="0"/>
              <a:t>annotation</a:t>
            </a:r>
            <a:r>
              <a:rPr lang="it-IT" sz="3600" dirty="0" smtClean="0"/>
              <a:t> </a:t>
            </a:r>
            <a:r>
              <a:rPr lang="it-IT" sz="3600" dirty="0" err="1" smtClean="0"/>
              <a:t>needed</a:t>
            </a:r>
            <a:r>
              <a:rPr lang="it-IT" sz="3600" dirty="0" smtClean="0"/>
              <a:t> by a Spring </a:t>
            </a:r>
            <a:r>
              <a:rPr lang="it-IT" sz="3600" dirty="0" err="1" smtClean="0"/>
              <a:t>Boot</a:t>
            </a:r>
            <a:r>
              <a:rPr lang="it-IT" sz="3600" dirty="0" smtClean="0"/>
              <a:t> </a:t>
            </a:r>
            <a:r>
              <a:rPr lang="it-IT" sz="3600" dirty="0" err="1" smtClean="0"/>
              <a:t>main</a:t>
            </a:r>
            <a:r>
              <a:rPr lang="it-IT" sz="3600" dirty="0" smtClean="0"/>
              <a:t> </a:t>
            </a:r>
            <a:r>
              <a:rPr lang="it-IT" sz="3600" dirty="0" err="1" smtClean="0"/>
              <a:t>class</a:t>
            </a:r>
            <a:endParaRPr lang="it-IT" sz="3600" dirty="0" smtClean="0"/>
          </a:p>
          <a:p>
            <a:pPr lvl="1"/>
            <a:r>
              <a:rPr lang="it-IT" sz="3600" dirty="0" smtClean="0"/>
              <a:t>Domain </a:t>
            </a:r>
            <a:r>
              <a:rPr lang="it-IT" sz="3600" dirty="0" err="1" smtClean="0"/>
              <a:t>classes</a:t>
            </a:r>
            <a:endParaRPr lang="it-IT" sz="3600" dirty="0" smtClean="0"/>
          </a:p>
          <a:p>
            <a:pPr lvl="1"/>
            <a:r>
              <a:rPr lang="it-IT" sz="3600" dirty="0" smtClean="0"/>
              <a:t>JPA Data Access </a:t>
            </a:r>
            <a:r>
              <a:rPr lang="it-IT" sz="3600" dirty="0" err="1" smtClean="0"/>
              <a:t>reposisories</a:t>
            </a:r>
            <a:endParaRPr lang="it-IT" sz="3600" dirty="0" smtClean="0"/>
          </a:p>
          <a:p>
            <a:pPr lvl="1"/>
            <a:r>
              <a:rPr lang="it-IT" sz="3600" dirty="0" err="1" smtClean="0"/>
              <a:t>Rest</a:t>
            </a:r>
            <a:r>
              <a:rPr lang="it-IT" sz="3600" dirty="0" smtClean="0"/>
              <a:t> API</a:t>
            </a:r>
          </a:p>
        </p:txBody>
      </p:sp>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951398" y="4591894"/>
            <a:ext cx="14220364" cy="6863417"/>
          </a:xfrm>
          <a:prstGeom prst="rect">
            <a:avLst/>
          </a:prstGeom>
          <a:noFill/>
        </p:spPr>
        <p:txBody>
          <a:bodyPr wrap="square" rtlCol="0">
            <a:spAutoFit/>
          </a:bodyPr>
          <a:lstStyle/>
          <a:p>
            <a:r>
              <a:rPr lang="it-IT" sz="2000" dirty="0">
                <a:latin typeface="Consolas"/>
              </a:rPr>
              <a:t>@</a:t>
            </a:r>
            <a:r>
              <a:rPr lang="it-IT" sz="2000" dirty="0" err="1">
                <a:latin typeface="Consolas"/>
              </a:rPr>
              <a:t>RestController</a:t>
            </a:r>
            <a:r>
              <a:rPr lang="it-IT" sz="2000" dirty="0">
                <a:latin typeface="Consolas"/>
              </a:rPr>
              <a:t> </a:t>
            </a:r>
            <a:br>
              <a:rPr lang="it-IT" sz="2000" dirty="0">
                <a:latin typeface="Consolas"/>
              </a:rPr>
            </a:br>
            <a:r>
              <a:rPr lang="it-IT" sz="2000" b="1" dirty="0">
                <a:solidFill>
                  <a:srgbClr val="FF0000"/>
                </a:solidFill>
                <a:latin typeface="Consolas"/>
              </a:rPr>
              <a:t>@</a:t>
            </a:r>
            <a:r>
              <a:rPr lang="it-IT" sz="2000" b="1" dirty="0" err="1">
                <a:solidFill>
                  <a:srgbClr val="FF0000"/>
                </a:solidFill>
                <a:latin typeface="Consolas"/>
              </a:rPr>
              <a:t>RequestMapping</a:t>
            </a:r>
            <a:r>
              <a:rPr lang="it-IT" sz="2000" b="1" dirty="0">
                <a:solidFill>
                  <a:srgbClr val="FF0000"/>
                </a:solidFill>
                <a:latin typeface="Consolas"/>
              </a:rPr>
              <a:t>(</a:t>
            </a:r>
            <a:r>
              <a:rPr lang="it-IT" sz="2000" b="1" dirty="0" err="1">
                <a:solidFill>
                  <a:srgbClr val="FF0000"/>
                </a:solidFill>
                <a:latin typeface="Consolas"/>
              </a:rPr>
              <a:t>value</a:t>
            </a:r>
            <a:r>
              <a:rPr lang="it-IT" sz="2000" b="1" dirty="0">
                <a:solidFill>
                  <a:srgbClr val="FF0000"/>
                </a:solidFill>
                <a:latin typeface="Consolas"/>
              </a:rPr>
              <a:t> = "/</a:t>
            </a:r>
            <a:r>
              <a:rPr lang="it-IT" sz="2000" b="1" dirty="0" err="1">
                <a:solidFill>
                  <a:srgbClr val="FF0000"/>
                </a:solidFill>
                <a:latin typeface="Consolas"/>
              </a:rPr>
              <a:t>bookABattery</a:t>
            </a:r>
            <a:r>
              <a:rPr lang="it-IT" sz="2000" b="1" dirty="0">
                <a:solidFill>
                  <a:srgbClr val="FF0000"/>
                </a:solidFill>
                <a:latin typeface="Consolas"/>
              </a:rPr>
              <a:t>") </a:t>
            </a:r>
            <a:r>
              <a:rPr lang="it-IT" sz="2000" dirty="0">
                <a:latin typeface="Consolas"/>
              </a:rPr>
              <a:t/>
            </a:r>
            <a:br>
              <a:rPr lang="it-IT" sz="2000" dirty="0">
                <a:latin typeface="Consolas"/>
              </a:rPr>
            </a:br>
            <a:r>
              <a:rPr lang="it-IT" sz="2000" dirty="0">
                <a:solidFill>
                  <a:srgbClr val="0000FF"/>
                </a:solidFill>
                <a:latin typeface="Consolas"/>
              </a:rPr>
              <a:t>public</a:t>
            </a:r>
            <a:r>
              <a:rPr lang="it-IT" sz="2000" dirty="0">
                <a:latin typeface="Consolas"/>
              </a:rPr>
              <a:t> </a:t>
            </a:r>
            <a:r>
              <a:rPr lang="it-IT" sz="2000" dirty="0" err="1">
                <a:solidFill>
                  <a:srgbClr val="0000FF"/>
                </a:solidFill>
                <a:latin typeface="Consolas"/>
              </a:rPr>
              <a:t>class</a:t>
            </a:r>
            <a:r>
              <a:rPr lang="it-IT" sz="2000" dirty="0">
                <a:latin typeface="Consolas"/>
              </a:rPr>
              <a:t> </a:t>
            </a:r>
            <a:r>
              <a:rPr lang="it-IT" sz="2000" dirty="0" err="1">
                <a:latin typeface="Consolas"/>
              </a:rPr>
              <a:t>BookABatteryController</a:t>
            </a:r>
            <a:r>
              <a:rPr lang="it-IT" sz="2000" dirty="0">
                <a:latin typeface="Consolas"/>
              </a:rPr>
              <a:t> { </a:t>
            </a:r>
            <a:br>
              <a:rPr lang="it-IT" sz="2000" dirty="0">
                <a:latin typeface="Consolas"/>
              </a:rPr>
            </a:br>
            <a:endParaRPr lang="it-IT" sz="2000" dirty="0" smtClean="0">
              <a:latin typeface="Consolas"/>
            </a:endParaRPr>
          </a:p>
          <a:p>
            <a:r>
              <a:rPr lang="it-IT" sz="2000" dirty="0" smtClean="0">
                <a:latin typeface="Consolas"/>
              </a:rPr>
              <a:t>@</a:t>
            </a:r>
            <a:r>
              <a:rPr lang="it-IT" sz="2000" dirty="0" err="1">
                <a:latin typeface="Consolas"/>
              </a:rPr>
              <a:t>Autowired</a:t>
            </a:r>
            <a:r>
              <a:rPr lang="it-IT" sz="2000" dirty="0">
                <a:latin typeface="Consolas"/>
              </a:rPr>
              <a:t> </a:t>
            </a:r>
            <a:br>
              <a:rPr lang="it-IT" sz="2000" dirty="0">
                <a:latin typeface="Consolas"/>
              </a:rPr>
            </a:br>
            <a:r>
              <a:rPr lang="it-IT" sz="2000" dirty="0">
                <a:solidFill>
                  <a:srgbClr val="0000FF"/>
                </a:solidFill>
                <a:latin typeface="Consolas"/>
              </a:rPr>
              <a:t>private</a:t>
            </a:r>
            <a:r>
              <a:rPr lang="it-IT" sz="2000" dirty="0">
                <a:latin typeface="Consolas"/>
              </a:rPr>
              <a:t> </a:t>
            </a:r>
            <a:r>
              <a:rPr lang="it-IT" sz="2000" dirty="0" err="1">
                <a:solidFill>
                  <a:srgbClr val="0000FF"/>
                </a:solidFill>
                <a:latin typeface="Consolas"/>
              </a:rPr>
              <a:t>final</a:t>
            </a:r>
            <a:r>
              <a:rPr lang="it-IT" sz="2000" dirty="0">
                <a:latin typeface="Consolas"/>
              </a:rPr>
              <a:t> </a:t>
            </a:r>
            <a:r>
              <a:rPr lang="it-IT" sz="2000" dirty="0" err="1">
                <a:latin typeface="Consolas"/>
              </a:rPr>
              <a:t>IBookingInfoRepository</a:t>
            </a:r>
            <a:r>
              <a:rPr lang="it-IT" sz="2000" dirty="0">
                <a:latin typeface="Consolas"/>
              </a:rPr>
              <a:t> </a:t>
            </a:r>
            <a:r>
              <a:rPr lang="it-IT" sz="2000" dirty="0" err="1">
                <a:latin typeface="Consolas"/>
              </a:rPr>
              <a:t>prenotazioniRepository</a:t>
            </a:r>
            <a:r>
              <a:rPr lang="it-IT" sz="2000" dirty="0">
                <a:latin typeface="Consolas"/>
              </a:rPr>
              <a:t>; </a:t>
            </a:r>
            <a:br>
              <a:rPr lang="it-IT" sz="2000" dirty="0">
                <a:latin typeface="Consolas"/>
              </a:rPr>
            </a:br>
            <a:r>
              <a:rPr lang="it-IT" sz="2000" dirty="0">
                <a:latin typeface="Consolas"/>
              </a:rPr>
              <a:t/>
            </a:r>
            <a:br>
              <a:rPr lang="it-IT" sz="2000" dirty="0">
                <a:latin typeface="Consolas"/>
              </a:rPr>
            </a:br>
            <a:r>
              <a:rPr lang="it-IT" sz="2000" dirty="0" smtClean="0">
                <a:latin typeface="Consolas"/>
              </a:rPr>
              <a:t>@</a:t>
            </a:r>
            <a:r>
              <a:rPr lang="it-IT" sz="2000" dirty="0" err="1">
                <a:latin typeface="Consolas"/>
              </a:rPr>
              <a:t>Autowired</a:t>
            </a:r>
            <a:r>
              <a:rPr lang="it-IT" sz="2000" dirty="0">
                <a:latin typeface="Consolas"/>
              </a:rPr>
              <a:t> </a:t>
            </a:r>
            <a:br>
              <a:rPr lang="it-IT" sz="2000" dirty="0">
                <a:latin typeface="Consolas"/>
              </a:rPr>
            </a:br>
            <a:r>
              <a:rPr lang="it-IT" sz="2000" dirty="0" err="1" smtClean="0">
                <a:latin typeface="Consolas"/>
              </a:rPr>
              <a:t>BookABatteryController</a:t>
            </a:r>
            <a:r>
              <a:rPr lang="it-IT" sz="2000" dirty="0" smtClean="0">
                <a:latin typeface="Consolas"/>
              </a:rPr>
              <a:t>(</a:t>
            </a:r>
            <a:r>
              <a:rPr lang="it-IT" sz="2000" dirty="0" err="1" smtClean="0">
                <a:latin typeface="Consolas"/>
              </a:rPr>
              <a:t>IBookingInfoRepository</a:t>
            </a:r>
            <a:r>
              <a:rPr lang="it-IT" sz="2000" dirty="0" smtClean="0">
                <a:latin typeface="Consolas"/>
              </a:rPr>
              <a:t> </a:t>
            </a:r>
            <a:r>
              <a:rPr lang="it-IT" sz="2000" dirty="0" err="1">
                <a:latin typeface="Consolas"/>
              </a:rPr>
              <a:t>prenotazioniRepository</a:t>
            </a:r>
            <a:r>
              <a:rPr lang="it-IT" sz="2000" dirty="0">
                <a:latin typeface="Consolas"/>
              </a:rPr>
              <a:t>) { </a:t>
            </a:r>
            <a:br>
              <a:rPr lang="it-IT" sz="2000" dirty="0">
                <a:latin typeface="Consolas"/>
              </a:rPr>
            </a:br>
            <a:r>
              <a:rPr lang="it-IT" sz="2000" dirty="0">
                <a:latin typeface="Consolas"/>
              </a:rPr>
              <a:t>        </a:t>
            </a:r>
            <a:r>
              <a:rPr lang="it-IT" sz="2000" dirty="0" err="1">
                <a:solidFill>
                  <a:srgbClr val="0000FF"/>
                </a:solidFill>
                <a:latin typeface="Consolas"/>
              </a:rPr>
              <a:t>this</a:t>
            </a:r>
            <a:r>
              <a:rPr lang="it-IT" sz="2000" dirty="0" err="1">
                <a:latin typeface="Consolas"/>
              </a:rPr>
              <a:t>.prenotazioniRepository</a:t>
            </a:r>
            <a:r>
              <a:rPr lang="it-IT" sz="2000" dirty="0">
                <a:latin typeface="Consolas"/>
              </a:rPr>
              <a:t> = </a:t>
            </a:r>
            <a:r>
              <a:rPr lang="it-IT" sz="2000" dirty="0" err="1">
                <a:latin typeface="Consolas"/>
              </a:rPr>
              <a:t>prenotazioniRepository</a:t>
            </a:r>
            <a:r>
              <a:rPr lang="it-IT" sz="2000" dirty="0" smtClean="0">
                <a:latin typeface="Consolas"/>
              </a:rPr>
              <a:t>;} </a:t>
            </a:r>
          </a:p>
          <a:p>
            <a:r>
              <a:rPr lang="it-IT" sz="2000" dirty="0">
                <a:latin typeface="Consolas"/>
              </a:rPr>
              <a:t/>
            </a:r>
            <a:br>
              <a:rPr lang="it-IT" sz="2000" dirty="0">
                <a:latin typeface="Consolas"/>
              </a:rPr>
            </a:br>
            <a:r>
              <a:rPr lang="it-IT" sz="2000" b="1" dirty="0" smtClean="0">
                <a:solidFill>
                  <a:srgbClr val="FF0000"/>
                </a:solidFill>
                <a:latin typeface="Consolas"/>
              </a:rPr>
              <a:t>@</a:t>
            </a:r>
            <a:r>
              <a:rPr lang="it-IT" sz="2000" b="1" dirty="0" err="1">
                <a:solidFill>
                  <a:srgbClr val="FF0000"/>
                </a:solidFill>
                <a:latin typeface="Consolas"/>
              </a:rPr>
              <a:t>RequestMapping</a:t>
            </a:r>
            <a:r>
              <a:rPr lang="it-IT" sz="2000" b="1" dirty="0">
                <a:solidFill>
                  <a:srgbClr val="FF0000"/>
                </a:solidFill>
                <a:latin typeface="Consolas"/>
              </a:rPr>
              <a:t>(</a:t>
            </a:r>
            <a:r>
              <a:rPr lang="it-IT" sz="2000" b="1" dirty="0" err="1">
                <a:solidFill>
                  <a:srgbClr val="FF0000"/>
                </a:solidFill>
                <a:latin typeface="Consolas"/>
              </a:rPr>
              <a:t>value</a:t>
            </a:r>
            <a:r>
              <a:rPr lang="it-IT" sz="2000" b="1" dirty="0">
                <a:solidFill>
                  <a:srgbClr val="FF0000"/>
                </a:solidFill>
                <a:latin typeface="Consolas"/>
              </a:rPr>
              <a:t>= "/</a:t>
            </a:r>
            <a:r>
              <a:rPr lang="it-IT" sz="2000" b="1" dirty="0" err="1">
                <a:solidFill>
                  <a:srgbClr val="FF0000"/>
                </a:solidFill>
                <a:latin typeface="Consolas"/>
              </a:rPr>
              <a:t>addBooking</a:t>
            </a:r>
            <a:r>
              <a:rPr lang="it-IT" sz="2000" b="1" dirty="0">
                <a:solidFill>
                  <a:srgbClr val="FF0000"/>
                </a:solidFill>
                <a:latin typeface="Consolas"/>
              </a:rPr>
              <a:t>/{stazione}/{batteria}/{citta}/{latitudine}/{longitudine}") </a:t>
            </a:r>
            <a:br>
              <a:rPr lang="it-IT" sz="2000" b="1" dirty="0">
                <a:solidFill>
                  <a:srgbClr val="FF0000"/>
                </a:solidFill>
                <a:latin typeface="Consolas"/>
              </a:rPr>
            </a:br>
            <a:r>
              <a:rPr lang="it-IT" sz="2000" dirty="0">
                <a:solidFill>
                  <a:srgbClr val="0000FF"/>
                </a:solidFill>
                <a:latin typeface="Consolas"/>
              </a:rPr>
              <a:t>public</a:t>
            </a:r>
            <a:r>
              <a:rPr lang="it-IT" sz="2000" dirty="0">
                <a:latin typeface="Consolas"/>
              </a:rPr>
              <a:t> Booking </a:t>
            </a:r>
            <a:r>
              <a:rPr lang="it-IT" sz="2000" dirty="0" err="1">
                <a:latin typeface="Consolas"/>
              </a:rPr>
              <a:t>addBook</a:t>
            </a:r>
            <a:r>
              <a:rPr lang="it-IT" sz="2000" dirty="0">
                <a:latin typeface="Consolas"/>
              </a:rPr>
              <a:t>(@</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stazione,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batteria, </a:t>
            </a:r>
            <a:br>
              <a:rPr lang="it-IT" sz="2000" dirty="0">
                <a:latin typeface="Consolas"/>
              </a:rPr>
            </a:br>
            <a:r>
              <a:rPr lang="it-IT" sz="2000" dirty="0">
                <a:latin typeface="Consolas"/>
              </a:rPr>
              <a:t> </a:t>
            </a:r>
            <a:r>
              <a:rPr lang="it-IT" sz="2000" dirty="0" smtClean="0">
                <a:latin typeface="Consolas"/>
              </a:rPr>
              <a:t>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citta ,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latitudine, </a:t>
            </a:r>
            <a:endParaRPr lang="it-IT" sz="2000" dirty="0" smtClean="0">
              <a:latin typeface="Consolas"/>
            </a:endParaRPr>
          </a:p>
          <a:p>
            <a:r>
              <a:rPr lang="it-IT" sz="2000" dirty="0">
                <a:latin typeface="Consolas"/>
              </a:rPr>
              <a:t>	</a:t>
            </a:r>
            <a:r>
              <a:rPr lang="it-IT" sz="2000" dirty="0" smtClean="0">
                <a:latin typeface="Consolas"/>
              </a:rPr>
              <a:t>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longitudine) { </a:t>
            </a:r>
            <a:br>
              <a:rPr lang="it-IT" sz="2000" dirty="0">
                <a:latin typeface="Consolas"/>
              </a:rPr>
            </a:br>
            <a:r>
              <a:rPr lang="it-IT" sz="2000" dirty="0">
                <a:latin typeface="Consolas"/>
              </a:rPr>
              <a:t/>
            </a:r>
            <a:br>
              <a:rPr lang="it-IT" sz="2000" dirty="0">
                <a:latin typeface="Consolas"/>
              </a:rPr>
            </a:br>
            <a:r>
              <a:rPr lang="it-IT" sz="2000" dirty="0" smtClean="0">
                <a:latin typeface="Consolas"/>
              </a:rPr>
              <a:t>	Booking </a:t>
            </a:r>
            <a:r>
              <a:rPr lang="it-IT" sz="2000" dirty="0" err="1">
                <a:latin typeface="Consolas"/>
              </a:rPr>
              <a:t>prenotaBatteria</a:t>
            </a:r>
            <a:r>
              <a:rPr lang="it-IT" sz="2000" dirty="0">
                <a:latin typeface="Consolas"/>
              </a:rPr>
              <a:t> = </a:t>
            </a:r>
            <a:r>
              <a:rPr lang="it-IT" sz="2000" dirty="0">
                <a:solidFill>
                  <a:srgbClr val="0000FF"/>
                </a:solidFill>
                <a:latin typeface="Consolas"/>
              </a:rPr>
              <a:t>new</a:t>
            </a:r>
            <a:r>
              <a:rPr lang="it-IT" sz="2000" dirty="0">
                <a:latin typeface="Consolas"/>
              </a:rPr>
              <a:t> Booking(stazione + </a:t>
            </a:r>
            <a:r>
              <a:rPr lang="it-IT" sz="2000" dirty="0" smtClean="0">
                <a:latin typeface="Consolas"/>
              </a:rPr>
              <a:t>	</a:t>
            </a:r>
            <a:r>
              <a:rPr lang="it-IT" sz="2000" dirty="0" err="1" smtClean="0">
                <a:latin typeface="Consolas"/>
              </a:rPr>
              <a:t>batteria,stazione,citta,Double.valueOf</a:t>
            </a:r>
            <a:r>
              <a:rPr lang="it-IT" sz="2000" dirty="0" smtClean="0">
                <a:latin typeface="Consolas"/>
              </a:rPr>
              <a:t>(latitudine</a:t>
            </a:r>
            <a:r>
              <a:rPr lang="it-IT" sz="2000" dirty="0">
                <a:latin typeface="Consolas"/>
              </a:rPr>
              <a:t>),</a:t>
            </a:r>
            <a:r>
              <a:rPr lang="it-IT" sz="2000" dirty="0" err="1">
                <a:latin typeface="Consolas"/>
              </a:rPr>
              <a:t>Double.valueOf</a:t>
            </a:r>
            <a:r>
              <a:rPr lang="it-IT" sz="2000" dirty="0">
                <a:latin typeface="Consolas"/>
              </a:rPr>
              <a:t>(longitudine)); </a:t>
            </a:r>
            <a:br>
              <a:rPr lang="it-IT" sz="2000" dirty="0">
                <a:latin typeface="Consolas"/>
              </a:rPr>
            </a:br>
            <a:r>
              <a:rPr lang="it-IT" sz="2000" dirty="0">
                <a:latin typeface="Consolas"/>
              </a:rPr>
              <a:t/>
            </a:r>
            <a:br>
              <a:rPr lang="it-IT" sz="2000" dirty="0">
                <a:latin typeface="Consolas"/>
              </a:rPr>
            </a:br>
            <a:r>
              <a:rPr lang="it-IT" sz="2000" dirty="0" smtClean="0">
                <a:latin typeface="Consolas"/>
              </a:rPr>
              <a:t>	</a:t>
            </a:r>
            <a:r>
              <a:rPr lang="it-IT" sz="2000" b="1" dirty="0" err="1" smtClean="0">
                <a:solidFill>
                  <a:srgbClr val="FF0000"/>
                </a:solidFill>
                <a:latin typeface="Consolas"/>
              </a:rPr>
              <a:t>prenotazioniRepository.saveAndFlush</a:t>
            </a:r>
            <a:r>
              <a:rPr lang="it-IT" sz="2000" b="1" dirty="0" smtClean="0">
                <a:solidFill>
                  <a:srgbClr val="FF0000"/>
                </a:solidFill>
                <a:latin typeface="Consolas"/>
              </a:rPr>
              <a:t>(</a:t>
            </a:r>
            <a:r>
              <a:rPr lang="it-IT" sz="2000" b="1" dirty="0" err="1" smtClean="0">
                <a:solidFill>
                  <a:srgbClr val="FF0000"/>
                </a:solidFill>
                <a:latin typeface="Consolas"/>
              </a:rPr>
              <a:t>prenotaBatteria</a:t>
            </a:r>
            <a:r>
              <a:rPr lang="it-IT" sz="2000" b="1" dirty="0">
                <a:solidFill>
                  <a:srgbClr val="FF0000"/>
                </a:solidFill>
                <a:latin typeface="Consolas"/>
              </a:rPr>
              <a:t>); </a:t>
            </a:r>
            <a:br>
              <a:rPr lang="it-IT" sz="2000" b="1" dirty="0">
                <a:solidFill>
                  <a:srgbClr val="FF0000"/>
                </a:solidFill>
                <a:latin typeface="Consolas"/>
              </a:rPr>
            </a:br>
            <a:r>
              <a:rPr lang="it-IT" sz="2000" dirty="0">
                <a:latin typeface="Consolas"/>
              </a:rPr>
              <a:t/>
            </a:r>
            <a:br>
              <a:rPr lang="it-IT" sz="2000" dirty="0">
                <a:latin typeface="Consolas"/>
              </a:rPr>
            </a:br>
            <a:r>
              <a:rPr lang="it-IT" sz="2000" dirty="0">
                <a:latin typeface="Consolas"/>
              </a:rPr>
              <a:t>    </a:t>
            </a:r>
            <a:r>
              <a:rPr lang="it-IT" sz="2000" dirty="0" smtClean="0">
                <a:latin typeface="Consolas"/>
              </a:rPr>
              <a:t>	</a:t>
            </a:r>
            <a:r>
              <a:rPr lang="it-IT" sz="2000" dirty="0" err="1" smtClean="0">
                <a:solidFill>
                  <a:srgbClr val="0000FF"/>
                </a:solidFill>
                <a:latin typeface="Consolas"/>
              </a:rPr>
              <a:t>return</a:t>
            </a:r>
            <a:r>
              <a:rPr lang="it-IT" sz="2000" dirty="0" smtClean="0">
                <a:latin typeface="Consolas"/>
              </a:rPr>
              <a:t> </a:t>
            </a:r>
            <a:r>
              <a:rPr lang="it-IT" sz="2000" dirty="0" err="1">
                <a:latin typeface="Consolas"/>
              </a:rPr>
              <a:t>prenotaBatteria</a:t>
            </a:r>
            <a:r>
              <a:rPr lang="it-IT" sz="2000" dirty="0" smtClean="0">
                <a:latin typeface="Consolas"/>
              </a:rPr>
              <a:t>;} </a:t>
            </a: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2768" y="1496981"/>
            <a:ext cx="7629525" cy="277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556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details</a:t>
            </a:r>
            <a:endParaRPr lang="it-IT" sz="3600" b="1" dirty="0" smtClean="0"/>
          </a:p>
          <a:p>
            <a:pPr lvl="1"/>
            <a:r>
              <a:rPr lang="it-IT" sz="3600" dirty="0" smtClean="0"/>
              <a:t>REST Controller </a:t>
            </a:r>
            <a:r>
              <a:rPr lang="it-IT" sz="3600" dirty="0" err="1" smtClean="0"/>
              <a:t>implementation</a:t>
            </a:r>
            <a:endParaRPr lang="it-IT" sz="3600" dirty="0" smtClean="0"/>
          </a:p>
          <a:p>
            <a:pPr lvl="1"/>
            <a:r>
              <a:rPr lang="it-IT" sz="3600" dirty="0" err="1" smtClean="0"/>
              <a:t>Uses</a:t>
            </a:r>
            <a:r>
              <a:rPr lang="it-IT" sz="3600" dirty="0" smtClean="0"/>
              <a:t> the data </a:t>
            </a:r>
            <a:r>
              <a:rPr lang="it-IT" sz="3600" dirty="0" err="1" smtClean="0"/>
              <a:t>access</a:t>
            </a:r>
            <a:r>
              <a:rPr lang="it-IT" sz="3600" dirty="0" smtClean="0"/>
              <a:t> </a:t>
            </a:r>
            <a:r>
              <a:rPr lang="it-IT" sz="3600" dirty="0" err="1" smtClean="0"/>
              <a:t>methods</a:t>
            </a:r>
            <a:r>
              <a:rPr lang="it-IT" sz="3600" dirty="0" smtClean="0"/>
              <a:t> </a:t>
            </a:r>
            <a:r>
              <a:rPr lang="it-IT" sz="3600" dirty="0" err="1" smtClean="0"/>
              <a:t>provided</a:t>
            </a:r>
            <a:r>
              <a:rPr lang="it-IT" sz="3600" dirty="0" smtClean="0"/>
              <a:t> by the JPA </a:t>
            </a:r>
            <a:r>
              <a:rPr lang="it-IT" sz="3600" dirty="0" err="1" smtClean="0"/>
              <a:t>repositories</a:t>
            </a:r>
            <a:r>
              <a:rPr lang="it-IT" sz="3600" dirty="0" smtClean="0"/>
              <a:t> (</a:t>
            </a:r>
            <a:r>
              <a:rPr lang="it-IT" sz="3600" dirty="0" err="1" smtClean="0"/>
              <a:t>i.e</a:t>
            </a:r>
            <a:r>
              <a:rPr lang="it-IT" sz="3600" dirty="0" smtClean="0"/>
              <a:t>: </a:t>
            </a:r>
            <a:r>
              <a:rPr lang="it-IT" sz="3600" dirty="0" err="1" smtClean="0"/>
              <a:t>save&amp;flush</a:t>
            </a:r>
            <a:r>
              <a:rPr lang="it-IT" sz="3600" dirty="0" smtClean="0"/>
              <a:t>)</a:t>
            </a:r>
          </a:p>
        </p:txBody>
      </p:sp>
    </p:spTree>
    <p:extLst>
      <p:ext uri="{BB962C8B-B14F-4D97-AF65-F5344CB8AC3E}">
        <p14:creationId xmlns:p14="http://schemas.microsoft.com/office/powerpoint/2010/main" val="3436325725"/>
      </p:ext>
    </p:extLst>
  </p:cSld>
  <p:clrMapOvr>
    <a:masterClrMapping/>
  </p:clrMapOvr>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299"/>
            <a:ext cx="23134637" cy="1720579"/>
          </a:xfrm>
        </p:spPr>
        <p:txBody>
          <a:bodyPr/>
          <a:lstStyle/>
          <a:p>
            <a:r>
              <a:rPr lang="it-IT" dirty="0" smtClean="0"/>
              <a:t>The </a:t>
            </a:r>
            <a:r>
              <a:rPr lang="it-IT" dirty="0" err="1" smtClean="0"/>
              <a:t>goals</a:t>
            </a:r>
            <a:r>
              <a:rPr lang="it-IT" dirty="0" smtClean="0"/>
              <a:t> of </a:t>
            </a:r>
            <a:r>
              <a:rPr lang="it-IT" dirty="0" err="1" smtClean="0"/>
              <a:t>this</a:t>
            </a:r>
            <a:r>
              <a:rPr lang="it-IT" dirty="0" smtClean="0"/>
              <a:t> </a:t>
            </a:r>
            <a:r>
              <a:rPr lang="it-IT" dirty="0" err="1" smtClean="0"/>
              <a:t>project</a:t>
            </a:r>
            <a:r>
              <a:rPr lang="it-IT" dirty="0" smtClean="0"/>
              <a:t>:</a:t>
            </a:r>
            <a:endParaRPr lang="it-IT" dirty="0"/>
          </a:p>
        </p:txBody>
      </p:sp>
      <p:sp>
        <p:nvSpPr>
          <p:cNvPr id="13" name="Segnaposto contenuto 2"/>
          <p:cNvSpPr>
            <a:spLocks noGrp="1"/>
          </p:cNvSpPr>
          <p:nvPr>
            <p:ph idx="1"/>
          </p:nvPr>
        </p:nvSpPr>
        <p:spPr>
          <a:xfrm>
            <a:off x="617538" y="1905000"/>
            <a:ext cx="23134637" cy="9934128"/>
          </a:xfrm>
        </p:spPr>
        <p:txBody>
          <a:bodyPr/>
          <a:lstStyle/>
          <a:p>
            <a:r>
              <a:rPr lang="en-US" sz="4400" dirty="0" smtClean="0"/>
              <a:t>The development of a </a:t>
            </a:r>
            <a:r>
              <a:rPr lang="en-US" sz="4400" dirty="0" err="1" smtClean="0"/>
              <a:t>microservice</a:t>
            </a:r>
            <a:r>
              <a:rPr lang="en-US" sz="4400" dirty="0" smtClean="0"/>
              <a:t>-based, fault-tolerant, reliable </a:t>
            </a:r>
            <a:r>
              <a:rPr lang="en-US" sz="4400" dirty="0"/>
              <a:t>architecture </a:t>
            </a:r>
            <a:endParaRPr lang="en-US" sz="4400" dirty="0" smtClean="0"/>
          </a:p>
          <a:p>
            <a:r>
              <a:rPr lang="en-US" sz="4400" dirty="0" smtClean="0"/>
              <a:t>Its lifecycle  </a:t>
            </a:r>
          </a:p>
          <a:p>
            <a:r>
              <a:rPr lang="en-US" sz="4400" dirty="0" smtClean="0"/>
              <a:t>Its delivery in a cloud </a:t>
            </a:r>
            <a:r>
              <a:rPr lang="en-US" sz="4400" dirty="0"/>
              <a:t>environment </a:t>
            </a:r>
            <a:r>
              <a:rPr lang="en-US" sz="4400" dirty="0" smtClean="0"/>
              <a:t>or as </a:t>
            </a:r>
            <a:r>
              <a:rPr lang="en-US" sz="4400" dirty="0"/>
              <a:t>a </a:t>
            </a:r>
            <a:r>
              <a:rPr lang="en-US" sz="4400" dirty="0" err="1"/>
              <a:t>Docker</a:t>
            </a:r>
            <a:r>
              <a:rPr lang="en-US" sz="4400" dirty="0"/>
              <a:t> container </a:t>
            </a:r>
            <a:endParaRPr lang="en-US" sz="4400" dirty="0" smtClean="0"/>
          </a:p>
        </p:txBody>
      </p:sp>
    </p:spTree>
    <p:extLst>
      <p:ext uri="{BB962C8B-B14F-4D97-AF65-F5344CB8AC3E}">
        <p14:creationId xmlns:p14="http://schemas.microsoft.com/office/powerpoint/2010/main" val="3218548935"/>
      </p:ext>
    </p:extLst>
  </p:cSld>
  <p:clrMapOvr>
    <a:masterClrMapping/>
  </p:clrMapOvr>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743522" y="3960912"/>
            <a:ext cx="11233248" cy="1569660"/>
          </a:xfrm>
          <a:prstGeom prst="rect">
            <a:avLst/>
          </a:prstGeom>
          <a:noFill/>
        </p:spPr>
        <p:txBody>
          <a:bodyPr wrap="square" rtlCol="0">
            <a:spAutoFit/>
          </a:bodyPr>
          <a:lstStyle/>
          <a:p>
            <a:r>
              <a:rPr lang="it-IT" sz="2400" b="1" dirty="0" smtClean="0">
                <a:solidFill>
                  <a:srgbClr val="FF0000"/>
                </a:solidFill>
              </a:rPr>
              <a:t>spring.datasource.url=</a:t>
            </a:r>
            <a:r>
              <a:rPr lang="it-IT" sz="2400" b="1" dirty="0" err="1" smtClean="0">
                <a:solidFill>
                  <a:srgbClr val="FF0000"/>
                </a:solidFill>
              </a:rPr>
              <a:t>jdbc:mysql</a:t>
            </a:r>
            <a:r>
              <a:rPr lang="it-IT" sz="2400" b="1" dirty="0" smtClean="0">
                <a:solidFill>
                  <a:srgbClr val="FF0000"/>
                </a:solidFill>
              </a:rPr>
              <a:t>://</a:t>
            </a:r>
            <a:r>
              <a:rPr lang="it-IT" sz="2400" b="1" u="sng" dirty="0" err="1" smtClean="0">
                <a:solidFill>
                  <a:srgbClr val="FF0000"/>
                </a:solidFill>
              </a:rPr>
              <a:t>localhost</a:t>
            </a:r>
            <a:r>
              <a:rPr lang="it-IT" sz="2400" b="1" u="sng" dirty="0" smtClean="0">
                <a:solidFill>
                  <a:srgbClr val="FF0000"/>
                </a:solidFill>
              </a:rPr>
              <a:t>/</a:t>
            </a:r>
            <a:r>
              <a:rPr lang="it-IT" sz="2400" b="1" u="sng" dirty="0" err="1" smtClean="0">
                <a:solidFill>
                  <a:srgbClr val="FF0000"/>
                </a:solidFill>
              </a:rPr>
              <a:t>bookabattery_db_pws</a:t>
            </a:r>
            <a:endParaRPr lang="it-IT" sz="2400" b="1" u="sng" dirty="0" smtClean="0">
              <a:solidFill>
                <a:srgbClr val="FF0000"/>
              </a:solidFill>
            </a:endParaRPr>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solidFill>
                  <a:srgbClr val="FF0000"/>
                </a:solidFill>
              </a:rPr>
              <a:t>spring.datasource.username</a:t>
            </a:r>
            <a:r>
              <a:rPr lang="it-IT" sz="2400" dirty="0" smtClean="0">
                <a:solidFill>
                  <a:srgbClr val="FF0000"/>
                </a:solidFill>
              </a:rPr>
              <a:t>=</a:t>
            </a:r>
            <a:r>
              <a:rPr lang="it-IT" sz="2400" b="1" dirty="0" err="1" smtClean="0">
                <a:solidFill>
                  <a:srgbClr val="FF0000"/>
                </a:solidFill>
              </a:rPr>
              <a:t>bab_USER</a:t>
            </a:r>
            <a:endParaRPr lang="it-IT" sz="2400" b="1" dirty="0" smtClean="0">
              <a:solidFill>
                <a:srgbClr val="FF0000"/>
              </a:solidFill>
            </a:endParaRPr>
          </a:p>
          <a:p>
            <a:r>
              <a:rPr lang="it-IT" sz="2400" dirty="0" err="1" smtClean="0">
                <a:solidFill>
                  <a:srgbClr val="FF0000"/>
                </a:solidFill>
              </a:rPr>
              <a:t>spring.datasource.password</a:t>
            </a:r>
            <a:r>
              <a:rPr lang="it-IT" sz="2400" dirty="0" smtClean="0">
                <a:solidFill>
                  <a:srgbClr val="FF0000"/>
                </a:solidFill>
              </a:rPr>
              <a:t>=</a:t>
            </a:r>
            <a:r>
              <a:rPr lang="it-IT" sz="2400" b="1" dirty="0" err="1" smtClean="0">
                <a:solidFill>
                  <a:srgbClr val="FF0000"/>
                </a:solidFill>
              </a:rPr>
              <a:t>bab_USER</a:t>
            </a:r>
            <a:endParaRPr lang="it-IT" sz="2400" b="1" dirty="0" smtClean="0">
              <a:solidFill>
                <a:srgbClr val="FF0000"/>
              </a:solidFill>
            </a:endParaRPr>
          </a:p>
        </p:txBody>
      </p:sp>
      <p:sp>
        <p:nvSpPr>
          <p:cNvPr id="16" name="CasellaDiTesto 15"/>
          <p:cNvSpPr txBox="1"/>
          <p:nvPr/>
        </p:nvSpPr>
        <p:spPr>
          <a:xfrm>
            <a:off x="742728" y="8046740"/>
            <a:ext cx="13897544" cy="3416320"/>
          </a:xfrm>
          <a:prstGeom prst="rect">
            <a:avLst/>
          </a:prstGeom>
          <a:noFill/>
        </p:spPr>
        <p:txBody>
          <a:bodyPr wrap="square" rtlCol="0">
            <a:spAutoFit/>
          </a:bodyPr>
          <a:lstStyle/>
          <a:p>
            <a:r>
              <a:rPr lang="it-IT" sz="2400" dirty="0" smtClean="0"/>
              <a:t>spring.datasource.url=</a:t>
            </a:r>
          </a:p>
          <a:p>
            <a:r>
              <a:rPr lang="it-IT" sz="2400" b="1" dirty="0" smtClean="0">
                <a:solidFill>
                  <a:srgbClr val="FF0000"/>
                </a:solidFill>
              </a:rPr>
              <a:t>jdbc:h2:mem:db;DB_CLOSE_DELAY</a:t>
            </a:r>
            <a:r>
              <a:rPr lang="it-IT" sz="2400" b="1" dirty="0">
                <a:solidFill>
                  <a:srgbClr val="FF0000"/>
                </a:solidFill>
              </a:rPr>
              <a:t>=-1;DB_CLOSE_ON_EXIT=FALSE</a:t>
            </a:r>
            <a:r>
              <a:rPr lang="it-IT" sz="2400" b="1" dirty="0" smtClean="0">
                <a:solidFill>
                  <a:srgbClr val="FF0000"/>
                </a:solidFill>
              </a:rPr>
              <a:t>;</a:t>
            </a:r>
          </a:p>
          <a:p>
            <a:r>
              <a:rPr lang="it-IT" sz="2400" b="1" dirty="0" smtClean="0">
                <a:solidFill>
                  <a:srgbClr val="FF0000"/>
                </a:solidFill>
              </a:rPr>
              <a:t>MODE=</a:t>
            </a:r>
            <a:r>
              <a:rPr lang="it-IT" sz="2400" b="1" dirty="0" err="1" smtClean="0">
                <a:solidFill>
                  <a:srgbClr val="FF0000"/>
                </a:solidFill>
              </a:rPr>
              <a:t>MySQL;INIT</a:t>
            </a:r>
            <a:r>
              <a:rPr lang="it-IT" sz="2400" b="1" dirty="0" smtClean="0">
                <a:solidFill>
                  <a:srgbClr val="FF0000"/>
                </a:solidFill>
              </a:rPr>
              <a:t>=CREATE </a:t>
            </a:r>
            <a:r>
              <a:rPr lang="it-IT" sz="2400" b="1" dirty="0">
                <a:solidFill>
                  <a:srgbClr val="FF0000"/>
                </a:solidFill>
              </a:rPr>
              <a:t>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b="1" dirty="0">
                <a:solidFill>
                  <a:srgbClr val="FF0000"/>
                </a:solidFill>
              </a:rPr>
              <a:t>spring.h2.console.enabled=</a:t>
            </a:r>
            <a:r>
              <a:rPr lang="it-IT" sz="2400" b="1" dirty="0" err="1">
                <a:solidFill>
                  <a:srgbClr val="FF0000"/>
                </a:solidFill>
              </a:rPr>
              <a:t>true</a:t>
            </a:r>
            <a:r>
              <a:rPr lang="it-IT" sz="2400" b="1" dirty="0">
                <a:solidFill>
                  <a:srgbClr val="FF0000"/>
                </a:solidFill>
              </a:rPr>
              <a:t> </a:t>
            </a:r>
          </a:p>
          <a:p>
            <a:r>
              <a:rPr lang="it-IT" sz="2400" b="1" dirty="0">
                <a:solidFill>
                  <a:srgbClr val="FF0000"/>
                </a:solidFill>
              </a:rPr>
              <a:t>spring.h2.console.path=/h2-console</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7420" y="6548661"/>
            <a:ext cx="8496300" cy="1304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8712" y="2465512"/>
            <a:ext cx="8505825" cy="131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Segnaposto contenuto 2"/>
          <p:cNvSpPr txBox="1">
            <a:spLocks/>
          </p:cNvSpPr>
          <p:nvPr/>
        </p:nvSpPr>
        <p:spPr bwMode="auto">
          <a:xfrm>
            <a:off x="15171762" y="4964746"/>
            <a:ext cx="806489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Configuration </a:t>
            </a:r>
            <a:r>
              <a:rPr lang="it-IT" sz="3600" b="1" dirty="0" err="1" smtClean="0"/>
              <a:t>details</a:t>
            </a:r>
            <a:endParaRPr lang="it-IT" sz="3600" b="1" dirty="0" smtClean="0"/>
          </a:p>
          <a:p>
            <a:pPr lvl="1"/>
            <a:r>
              <a:rPr lang="it-IT" sz="3600" dirty="0" err="1" smtClean="0"/>
              <a:t>This</a:t>
            </a:r>
            <a:r>
              <a:rPr lang="it-IT" sz="3600" dirty="0" smtClean="0"/>
              <a:t> </a:t>
            </a:r>
            <a:r>
              <a:rPr lang="it-IT" sz="3600" dirty="0" err="1" smtClean="0"/>
              <a:t>is</a:t>
            </a:r>
            <a:r>
              <a:rPr lang="it-IT" sz="3600" dirty="0" smtClean="0"/>
              <a:t> an </a:t>
            </a:r>
            <a:r>
              <a:rPr lang="it-IT" sz="3600" dirty="0" err="1" smtClean="0"/>
              <a:t>example</a:t>
            </a:r>
            <a:r>
              <a:rPr lang="it-IT" sz="3600" dirty="0" smtClean="0"/>
              <a:t> </a:t>
            </a:r>
            <a:r>
              <a:rPr lang="it-IT" sz="3600" dirty="0"/>
              <a:t>of database connection </a:t>
            </a:r>
            <a:r>
              <a:rPr lang="it-IT" sz="3600" dirty="0" err="1" smtClean="0"/>
              <a:t>declarative</a:t>
            </a:r>
            <a:r>
              <a:rPr lang="it-IT" sz="3600" dirty="0" smtClean="0"/>
              <a:t> </a:t>
            </a:r>
            <a:r>
              <a:rPr lang="it-IT" sz="3600" dirty="0" err="1"/>
              <a:t>approach</a:t>
            </a:r>
            <a:r>
              <a:rPr lang="it-IT" sz="3600" dirty="0"/>
              <a:t> </a:t>
            </a:r>
            <a:endParaRPr lang="it-IT" sz="3600" dirty="0" smtClean="0"/>
          </a:p>
          <a:p>
            <a:pPr lvl="1"/>
            <a:r>
              <a:rPr lang="it-IT" sz="3600" dirty="0" err="1" smtClean="0"/>
              <a:t>This</a:t>
            </a:r>
            <a:r>
              <a:rPr lang="it-IT" sz="3600" dirty="0" smtClean="0"/>
              <a:t> </a:t>
            </a:r>
            <a:r>
              <a:rPr lang="it-IT" sz="3600" dirty="0" err="1" smtClean="0"/>
              <a:t>approach</a:t>
            </a:r>
            <a:r>
              <a:rPr lang="it-IT" sz="3600" dirty="0" smtClean="0"/>
              <a:t> </a:t>
            </a:r>
            <a:r>
              <a:rPr lang="it-IT" sz="3600" dirty="0" err="1" smtClean="0"/>
              <a:t>is</a:t>
            </a:r>
            <a:r>
              <a:rPr lang="it-IT" sz="3600" dirty="0" smtClean="0"/>
              <a:t> </a:t>
            </a:r>
            <a:r>
              <a:rPr lang="it-IT" sz="3600" dirty="0" err="1" smtClean="0"/>
              <a:t>provided</a:t>
            </a:r>
            <a:r>
              <a:rPr lang="it-IT" sz="3600" dirty="0" smtClean="0"/>
              <a:t> by </a:t>
            </a:r>
            <a:r>
              <a:rPr lang="it-IT" sz="3600" dirty="0" err="1" smtClean="0"/>
              <a:t>specific</a:t>
            </a:r>
            <a:r>
              <a:rPr lang="it-IT" sz="3600" dirty="0" smtClean="0"/>
              <a:t> </a:t>
            </a:r>
            <a:r>
              <a:rPr lang="it-IT" sz="3600" dirty="0" err="1" smtClean="0"/>
              <a:t>properties</a:t>
            </a:r>
            <a:r>
              <a:rPr lang="it-IT" sz="3600" dirty="0" smtClean="0"/>
              <a:t> </a:t>
            </a:r>
            <a:r>
              <a:rPr lang="it-IT" sz="3600" dirty="0" err="1" smtClean="0"/>
              <a:t>files</a:t>
            </a:r>
            <a:r>
              <a:rPr lang="it-IT" sz="3600" dirty="0" smtClean="0"/>
              <a:t> </a:t>
            </a:r>
            <a:r>
              <a:rPr lang="it-IT" sz="3600" dirty="0" err="1" smtClean="0"/>
              <a:t>called</a:t>
            </a:r>
            <a:r>
              <a:rPr lang="it-IT" sz="3600" dirty="0" smtClean="0"/>
              <a:t> </a:t>
            </a:r>
            <a:r>
              <a:rPr lang="it-IT" sz="3600" dirty="0" err="1" smtClean="0"/>
              <a:t>during</a:t>
            </a:r>
            <a:r>
              <a:rPr lang="it-IT" sz="3600" dirty="0" smtClean="0"/>
              <a:t> </a:t>
            </a:r>
            <a:r>
              <a:rPr lang="it-IT" sz="3600" dirty="0" err="1" smtClean="0"/>
              <a:t>application</a:t>
            </a:r>
            <a:r>
              <a:rPr lang="it-IT" sz="3600" dirty="0" smtClean="0"/>
              <a:t> start up</a:t>
            </a:r>
            <a:endParaRPr lang="it-IT" sz="3600" dirty="0"/>
          </a:p>
          <a:p>
            <a:pPr lvl="1"/>
            <a:r>
              <a:rPr lang="it-IT" sz="3600" dirty="0" smtClean="0"/>
              <a:t>The </a:t>
            </a:r>
            <a:r>
              <a:rPr lang="it-IT" sz="3600" dirty="0" err="1" smtClean="0"/>
              <a:t>invariant</a:t>
            </a:r>
            <a:r>
              <a:rPr lang="it-IT" sz="3600" dirty="0" smtClean="0"/>
              <a:t> </a:t>
            </a:r>
            <a:r>
              <a:rPr lang="it-IT" sz="3600" dirty="0" err="1" smtClean="0"/>
              <a:t>access</a:t>
            </a:r>
            <a:r>
              <a:rPr lang="it-IT" sz="3600" dirty="0" smtClean="0"/>
              <a:t> </a:t>
            </a:r>
            <a:r>
              <a:rPr lang="it-IT" sz="3600" dirty="0" err="1" smtClean="0"/>
              <a:t>implementation</a:t>
            </a:r>
            <a:r>
              <a:rPr lang="it-IT" sz="3600" dirty="0" smtClean="0"/>
              <a:t> </a:t>
            </a:r>
            <a:r>
              <a:rPr lang="it-IT" sz="3600" dirty="0" err="1" smtClean="0"/>
              <a:t>derives</a:t>
            </a:r>
            <a:r>
              <a:rPr lang="it-IT" sz="3600" dirty="0" smtClean="0"/>
              <a:t> from the </a:t>
            </a:r>
            <a:r>
              <a:rPr lang="it-IT" sz="3600" dirty="0" err="1" smtClean="0"/>
              <a:t>existing</a:t>
            </a:r>
            <a:r>
              <a:rPr lang="it-IT" sz="3600" dirty="0" smtClean="0"/>
              <a:t> </a:t>
            </a:r>
            <a:r>
              <a:rPr lang="it-IT" sz="3600" dirty="0" err="1" smtClean="0"/>
              <a:t>compatibility</a:t>
            </a:r>
            <a:r>
              <a:rPr lang="it-IT" sz="3600" dirty="0" smtClean="0"/>
              <a:t> </a:t>
            </a:r>
            <a:r>
              <a:rPr lang="it-IT" sz="3600" dirty="0" err="1" smtClean="0"/>
              <a:t>between</a:t>
            </a:r>
            <a:r>
              <a:rPr lang="it-IT" sz="3600" dirty="0" smtClean="0"/>
              <a:t> H2 and </a:t>
            </a:r>
            <a:r>
              <a:rPr lang="it-IT" sz="3600" dirty="0" err="1" smtClean="0"/>
              <a:t>MySql</a:t>
            </a:r>
            <a:endParaRPr lang="it-IT" sz="3600" dirty="0" smtClean="0"/>
          </a:p>
        </p:txBody>
      </p:sp>
      <p:sp>
        <p:nvSpPr>
          <p:cNvPr id="11" name="Freccia a destra con strisce 10"/>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1238500" y="5228451"/>
            <a:ext cx="15221122" cy="6740307"/>
          </a:xfrm>
          <a:prstGeom prst="rect">
            <a:avLst/>
          </a:prstGeom>
          <a:noFill/>
        </p:spPr>
        <p:txBody>
          <a:bodyPr wrap="square" rtlCol="0">
            <a:spAutoFit/>
          </a:bodyPr>
          <a:lstStyle/>
          <a:p>
            <a:r>
              <a:rPr lang="it-IT" sz="2400" dirty="0" err="1" smtClean="0">
                <a:latin typeface="Consolas"/>
              </a:rPr>
              <a:t>TomcatEmbeddedServletContainer</a:t>
            </a:r>
            <a:r>
              <a:rPr lang="it-IT" sz="2400" dirty="0">
                <a:latin typeface="Consolas"/>
              </a:rPr>
              <a:t>: </a:t>
            </a:r>
            <a:r>
              <a:rPr lang="it-IT" sz="2400" dirty="0" err="1">
                <a:latin typeface="Consolas"/>
              </a:rPr>
              <a:t>Tomcat</a:t>
            </a:r>
            <a:r>
              <a:rPr lang="it-IT" sz="2400" dirty="0">
                <a:latin typeface="Consolas"/>
              </a:rPr>
              <a:t> </a:t>
            </a:r>
            <a:r>
              <a:rPr lang="it-IT" sz="2400" dirty="0" err="1">
                <a:latin typeface="Consolas"/>
              </a:rPr>
              <a:t>initialized</a:t>
            </a:r>
            <a:r>
              <a:rPr lang="it-IT" sz="2400" dirty="0">
                <a:latin typeface="Consolas"/>
              </a:rPr>
              <a:t> with </a:t>
            </a:r>
            <a:r>
              <a:rPr lang="it-IT" sz="2400" dirty="0" err="1">
                <a:latin typeface="Consolas"/>
              </a:rPr>
              <a:t>port</a:t>
            </a:r>
            <a:r>
              <a:rPr lang="it-IT" sz="2400" dirty="0">
                <a:latin typeface="Consolas"/>
              </a:rPr>
              <a:t>(s): 7111 (http)</a:t>
            </a:r>
          </a:p>
          <a:p>
            <a:r>
              <a:rPr lang="it-IT" sz="2400" dirty="0" err="1">
                <a:latin typeface="Consolas"/>
              </a:rPr>
              <a:t>StandardService</a:t>
            </a:r>
            <a:r>
              <a:rPr lang="it-IT" sz="2400" dirty="0">
                <a:latin typeface="Consolas"/>
              </a:rPr>
              <a:t>: </a:t>
            </a:r>
            <a:r>
              <a:rPr lang="it-IT" sz="2400" dirty="0" err="1">
                <a:latin typeface="Consolas"/>
              </a:rPr>
              <a:t>Starting</a:t>
            </a:r>
            <a:r>
              <a:rPr lang="it-IT" sz="2400" dirty="0">
                <a:latin typeface="Consolas"/>
              </a:rPr>
              <a:t> service </a:t>
            </a:r>
            <a:r>
              <a:rPr lang="it-IT" sz="2400" dirty="0" err="1">
                <a:latin typeface="Consolas"/>
              </a:rPr>
              <a:t>Tomcat</a:t>
            </a:r>
            <a:endParaRPr lang="it-IT" sz="2400" dirty="0">
              <a:latin typeface="Consolas"/>
            </a:endParaRPr>
          </a:p>
          <a:p>
            <a:r>
              <a:rPr lang="it-IT" sz="2400" dirty="0" err="1">
                <a:latin typeface="Consolas"/>
              </a:rPr>
              <a:t>StandardEngine</a:t>
            </a:r>
            <a:r>
              <a:rPr lang="it-IT" sz="2400" dirty="0">
                <a:latin typeface="Consolas"/>
              </a:rPr>
              <a:t>: </a:t>
            </a:r>
            <a:r>
              <a:rPr lang="it-IT" sz="2400" dirty="0" err="1">
                <a:latin typeface="Consolas"/>
              </a:rPr>
              <a:t>Starting</a:t>
            </a:r>
            <a:r>
              <a:rPr lang="it-IT" sz="2400" dirty="0">
                <a:latin typeface="Consolas"/>
              </a:rPr>
              <a:t> </a:t>
            </a:r>
            <a:r>
              <a:rPr lang="it-IT" sz="2400" dirty="0" err="1">
                <a:latin typeface="Consolas"/>
              </a:rPr>
              <a:t>Servlet</a:t>
            </a:r>
            <a:r>
              <a:rPr lang="it-IT" sz="2400" dirty="0">
                <a:latin typeface="Consolas"/>
              </a:rPr>
              <a:t> Engine: Apache </a:t>
            </a:r>
            <a:r>
              <a:rPr lang="it-IT" sz="2400" dirty="0" err="1">
                <a:latin typeface="Consolas"/>
              </a:rPr>
              <a:t>Tomcat</a:t>
            </a:r>
            <a:r>
              <a:rPr lang="it-IT" sz="2400" dirty="0">
                <a:latin typeface="Consolas"/>
              </a:rPr>
              <a:t>/8.0.28</a:t>
            </a:r>
          </a:p>
          <a:p>
            <a:endParaRPr lang="it-IT" sz="2400" dirty="0">
              <a:latin typeface="Consolas"/>
            </a:endParaRPr>
          </a:p>
          <a:p>
            <a:r>
              <a:rPr lang="it-IT" sz="2400" dirty="0" err="1">
                <a:latin typeface="Consolas"/>
              </a:rPr>
              <a:t>VersionPrinter</a:t>
            </a:r>
            <a:r>
              <a:rPr lang="it-IT" sz="2400" dirty="0">
                <a:latin typeface="Consolas"/>
              </a:rPr>
              <a:t>: </a:t>
            </a:r>
            <a:r>
              <a:rPr lang="it-IT" sz="2400" b="1" dirty="0" err="1">
                <a:latin typeface="Consolas"/>
              </a:rPr>
              <a:t>Flyway</a:t>
            </a:r>
            <a:r>
              <a:rPr lang="it-IT" sz="2400" b="1" dirty="0">
                <a:latin typeface="Consolas"/>
              </a:rPr>
              <a:t> 3.2.1 by </a:t>
            </a:r>
            <a:r>
              <a:rPr lang="it-IT" sz="2400" b="1" dirty="0" err="1">
                <a:latin typeface="Consolas"/>
              </a:rPr>
              <a:t>Boxfuse</a:t>
            </a:r>
            <a:endParaRPr lang="it-IT" sz="2400" b="1" dirty="0">
              <a:latin typeface="Consolas"/>
            </a:endParaRPr>
          </a:p>
          <a:p>
            <a:r>
              <a:rPr lang="it-IT" sz="2400" dirty="0" err="1">
                <a:latin typeface="Consolas"/>
              </a:rPr>
              <a:t>DbSupportFactory</a:t>
            </a:r>
            <a:r>
              <a:rPr lang="it-IT" sz="2400" dirty="0">
                <a:latin typeface="Consolas"/>
              </a:rPr>
              <a:t>: Database: </a:t>
            </a:r>
            <a:r>
              <a:rPr lang="it-IT" sz="2400" dirty="0" err="1">
                <a:latin typeface="Consolas"/>
              </a:rPr>
              <a:t>jdbc:mysql</a:t>
            </a:r>
            <a:r>
              <a:rPr lang="it-IT" sz="2400" dirty="0">
                <a:latin typeface="Consolas"/>
              </a:rPr>
              <a:t>://</a:t>
            </a:r>
            <a:r>
              <a:rPr lang="it-IT" sz="2400" dirty="0" err="1">
                <a:latin typeface="Consolas"/>
              </a:rPr>
              <a:t>localhost</a:t>
            </a:r>
            <a:r>
              <a:rPr lang="it-IT" sz="2400" dirty="0">
                <a:latin typeface="Consolas"/>
              </a:rPr>
              <a:t>/</a:t>
            </a:r>
            <a:r>
              <a:rPr lang="it-IT" sz="2400" dirty="0" err="1">
                <a:latin typeface="Consolas"/>
              </a:rPr>
              <a:t>bookabattery_db_pws</a:t>
            </a:r>
            <a:r>
              <a:rPr lang="it-IT" sz="2400" dirty="0">
                <a:latin typeface="Consolas"/>
              </a:rPr>
              <a:t> (</a:t>
            </a:r>
            <a:r>
              <a:rPr lang="it-IT" sz="2400" dirty="0" err="1">
                <a:latin typeface="Consolas"/>
              </a:rPr>
              <a:t>MySQL</a:t>
            </a:r>
            <a:r>
              <a:rPr lang="it-IT" sz="2400" dirty="0">
                <a:latin typeface="Consolas"/>
              </a:rPr>
              <a:t> 5.6)</a:t>
            </a:r>
          </a:p>
          <a:p>
            <a:r>
              <a:rPr lang="it-IT" sz="2400" dirty="0" err="1">
                <a:latin typeface="Consolas"/>
              </a:rPr>
              <a:t>DbValidate</a:t>
            </a:r>
            <a:r>
              <a:rPr lang="it-IT" sz="2400" dirty="0">
                <a:latin typeface="Consolas"/>
              </a:rPr>
              <a:t>: </a:t>
            </a:r>
            <a:r>
              <a:rPr lang="it-IT" sz="2400" dirty="0" err="1">
                <a:latin typeface="Consolas"/>
              </a:rPr>
              <a:t>Validated</a:t>
            </a:r>
            <a:r>
              <a:rPr lang="it-IT" sz="2400" dirty="0">
                <a:latin typeface="Consolas"/>
              </a:rPr>
              <a:t> 7 </a:t>
            </a:r>
            <a:r>
              <a:rPr lang="it-IT" sz="2400" dirty="0" err="1">
                <a:latin typeface="Consolas"/>
              </a:rPr>
              <a:t>migrations</a:t>
            </a:r>
            <a:r>
              <a:rPr lang="it-IT" sz="2400" dirty="0">
                <a:latin typeface="Consolas"/>
              </a:rPr>
              <a:t> (</a:t>
            </a:r>
            <a:r>
              <a:rPr lang="it-IT" sz="2400" dirty="0" err="1">
                <a:latin typeface="Consolas"/>
              </a:rPr>
              <a:t>execution</a:t>
            </a:r>
            <a:r>
              <a:rPr lang="it-IT" sz="2400" dirty="0">
                <a:latin typeface="Consolas"/>
              </a:rPr>
              <a:t> time 00:00.016s)</a:t>
            </a:r>
          </a:p>
          <a:p>
            <a:r>
              <a:rPr lang="it-IT" sz="2400" dirty="0" err="1">
                <a:latin typeface="Consolas"/>
              </a:rPr>
              <a:t>MetaDataTableImpl</a:t>
            </a:r>
            <a:r>
              <a:rPr lang="it-IT" sz="2400" dirty="0">
                <a:latin typeface="Consolas"/>
              </a:rPr>
              <a:t>: </a:t>
            </a:r>
            <a:r>
              <a:rPr lang="it-IT" sz="2400" dirty="0" err="1">
                <a:latin typeface="Consolas"/>
              </a:rPr>
              <a:t>Creating</a:t>
            </a:r>
            <a:r>
              <a:rPr lang="it-IT" sz="2400" dirty="0">
                <a:latin typeface="Consolas"/>
              </a:rPr>
              <a:t> </a:t>
            </a:r>
            <a:r>
              <a:rPr lang="it-IT" sz="2400" dirty="0" err="1">
                <a:latin typeface="Consolas"/>
              </a:rPr>
              <a:t>Metadata</a:t>
            </a:r>
            <a:r>
              <a:rPr lang="it-IT" sz="2400" dirty="0">
                <a:latin typeface="Consolas"/>
              </a:rPr>
              <a:t> </a:t>
            </a:r>
            <a:r>
              <a:rPr lang="it-IT" sz="2400" dirty="0" err="1">
                <a:latin typeface="Consolas"/>
              </a:rPr>
              <a:t>table</a:t>
            </a:r>
            <a:r>
              <a:rPr lang="it-IT" sz="2400" dirty="0">
                <a:latin typeface="Consolas"/>
              </a:rPr>
              <a:t>: `bookabattery_db_</a:t>
            </a:r>
            <a:r>
              <a:rPr lang="it-IT" sz="2400" dirty="0" err="1">
                <a:latin typeface="Consolas"/>
              </a:rPr>
              <a:t>pws</a:t>
            </a:r>
            <a:r>
              <a:rPr lang="it-IT" sz="2400" dirty="0">
                <a:latin typeface="Consolas"/>
              </a:rPr>
              <a:t>`.`</a:t>
            </a:r>
            <a:r>
              <a:rPr lang="it-IT" sz="2400" dirty="0" err="1">
                <a:latin typeface="Consolas"/>
              </a:rPr>
              <a:t>schema_version</a:t>
            </a:r>
            <a:r>
              <a:rPr lang="it-IT" sz="2400" dirty="0">
                <a:latin typeface="Consolas"/>
              </a:rPr>
              <a:t>`</a:t>
            </a:r>
          </a:p>
          <a:p>
            <a:r>
              <a:rPr lang="it-IT" sz="2400" dirty="0" err="1">
                <a:latin typeface="Consolas"/>
              </a:rPr>
              <a:t>DbMigrate</a:t>
            </a:r>
            <a:r>
              <a:rPr lang="it-IT" sz="2400" dirty="0">
                <a:latin typeface="Consolas"/>
              </a:rPr>
              <a:t>: </a:t>
            </a:r>
            <a:r>
              <a:rPr lang="it-IT" sz="2400" dirty="0" err="1">
                <a:latin typeface="Consolas"/>
              </a:rPr>
              <a:t>Current</a:t>
            </a:r>
            <a:r>
              <a:rPr lang="it-IT" sz="2400" dirty="0">
                <a:latin typeface="Consolas"/>
              </a:rPr>
              <a:t> version of schema `</a:t>
            </a:r>
            <a:r>
              <a:rPr lang="it-IT" sz="2400" b="1" dirty="0" err="1">
                <a:latin typeface="Consolas"/>
              </a:rPr>
              <a:t>bookabattery_db_pws</a:t>
            </a:r>
            <a:r>
              <a:rPr lang="it-IT" sz="2400" dirty="0">
                <a:latin typeface="Consolas"/>
              </a:rPr>
              <a:t>`: &lt;&lt; </a:t>
            </a:r>
            <a:r>
              <a:rPr lang="it-IT" sz="2400" dirty="0" err="1">
                <a:latin typeface="Consolas"/>
              </a:rPr>
              <a:t>Empty</a:t>
            </a:r>
            <a:r>
              <a:rPr lang="it-IT" sz="2400" dirty="0">
                <a:latin typeface="Consolas"/>
              </a:rPr>
              <a:t> Schema &gt;&gt;</a:t>
            </a: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1 - </a:t>
            </a:r>
            <a:r>
              <a:rPr lang="it-IT" sz="2400" b="1" dirty="0" err="1">
                <a:solidFill>
                  <a:srgbClr val="FF0000"/>
                </a:solidFill>
                <a:latin typeface="Consolas"/>
              </a:rPr>
              <a:t>usersDDL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2 - </a:t>
            </a:r>
            <a:r>
              <a:rPr lang="it-IT" sz="2400" b="1" dirty="0" err="1">
                <a:solidFill>
                  <a:srgbClr val="FF0000"/>
                </a:solidFill>
                <a:latin typeface="Consolas"/>
              </a:rPr>
              <a:t>batteryInventoryDDL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3 - </a:t>
            </a:r>
            <a:r>
              <a:rPr lang="it-IT" sz="2400" b="1" dirty="0" err="1">
                <a:solidFill>
                  <a:srgbClr val="FF0000"/>
                </a:solidFill>
                <a:latin typeface="Consolas"/>
              </a:rPr>
              <a:t>usersDML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4 - </a:t>
            </a:r>
            <a:r>
              <a:rPr lang="it-IT" sz="2400" b="1" dirty="0" err="1">
                <a:solidFill>
                  <a:srgbClr val="FF0000"/>
                </a:solidFill>
                <a:latin typeface="Consolas"/>
              </a:rPr>
              <a:t>batteryInventoryDML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5 - </a:t>
            </a:r>
            <a:r>
              <a:rPr lang="it-IT" sz="2400" b="1" dirty="0" err="1">
                <a:solidFill>
                  <a:srgbClr val="FF0000"/>
                </a:solidFill>
                <a:latin typeface="Consolas"/>
              </a:rPr>
              <a:t>stationAddressDDL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6 - </a:t>
            </a:r>
            <a:r>
              <a:rPr lang="it-IT" sz="2400" b="1" dirty="0" err="1">
                <a:solidFill>
                  <a:srgbClr val="FF0000"/>
                </a:solidFill>
                <a:latin typeface="Consolas"/>
              </a:rPr>
              <a:t>stationAddressDML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7 - </a:t>
            </a:r>
            <a:r>
              <a:rPr lang="it-IT" sz="2400" b="1" dirty="0" err="1">
                <a:solidFill>
                  <a:srgbClr val="FF0000"/>
                </a:solidFill>
                <a:latin typeface="Consolas"/>
              </a:rPr>
              <a:t>bookingInfoDDL</a:t>
            </a:r>
            <a:endParaRPr lang="it-IT" sz="2400" b="1" dirty="0">
              <a:solidFill>
                <a:srgbClr val="FF0000"/>
              </a:solidFill>
              <a:latin typeface="Consolas"/>
            </a:endParaRPr>
          </a:p>
          <a:p>
            <a:r>
              <a:rPr lang="it-IT" sz="2400" dirty="0" err="1">
                <a:latin typeface="Consolas"/>
              </a:rPr>
              <a:t>DbMigrate</a:t>
            </a:r>
            <a:r>
              <a:rPr lang="it-IT" sz="2400" dirty="0">
                <a:latin typeface="Consolas"/>
              </a:rPr>
              <a:t>: </a:t>
            </a:r>
            <a:r>
              <a:rPr lang="it-IT" sz="2400" b="1" dirty="0" err="1">
                <a:latin typeface="Consolas"/>
              </a:rPr>
              <a:t>Successfully</a:t>
            </a:r>
            <a:r>
              <a:rPr lang="it-IT" sz="2400" b="1" dirty="0">
                <a:latin typeface="Consolas"/>
              </a:rPr>
              <a:t> </a:t>
            </a:r>
            <a:r>
              <a:rPr lang="it-IT" sz="2400" b="1" dirty="0" err="1">
                <a:latin typeface="Consolas"/>
              </a:rPr>
              <a:t>applied</a:t>
            </a:r>
            <a:r>
              <a:rPr lang="it-IT" sz="2400" b="1" dirty="0">
                <a:latin typeface="Consolas"/>
              </a:rPr>
              <a:t> 7 </a:t>
            </a:r>
            <a:r>
              <a:rPr lang="it-IT" sz="2400" b="1" dirty="0" err="1">
                <a:latin typeface="Consolas"/>
              </a:rPr>
              <a:t>migrations</a:t>
            </a:r>
            <a:r>
              <a:rPr lang="it-IT" sz="2400" b="1" dirty="0">
                <a:latin typeface="Consolas"/>
              </a:rPr>
              <a:t> to schema `</a:t>
            </a:r>
            <a:r>
              <a:rPr lang="it-IT" sz="2400" b="1" dirty="0" err="1">
                <a:latin typeface="Consolas"/>
              </a:rPr>
              <a:t>bookabattery_db_pws</a:t>
            </a:r>
            <a:r>
              <a:rPr lang="it-IT" sz="2400" b="1" dirty="0">
                <a:latin typeface="Consolas"/>
              </a:rPr>
              <a:t>` </a:t>
            </a:r>
            <a:endParaRPr lang="it-IT" sz="2400" b="1" dirty="0" smtClean="0">
              <a:latin typeface="Consolas"/>
            </a:endParaRPr>
          </a:p>
          <a:p>
            <a:r>
              <a:rPr lang="it-IT" sz="2400" b="1" dirty="0">
                <a:latin typeface="Consolas"/>
              </a:rPr>
              <a:t>	</a:t>
            </a:r>
            <a:r>
              <a:rPr lang="it-IT" sz="2400" b="1" dirty="0" smtClean="0">
                <a:latin typeface="Consolas"/>
              </a:rPr>
              <a:t>	(</a:t>
            </a:r>
            <a:r>
              <a:rPr lang="it-IT" sz="2400" b="1" dirty="0" err="1">
                <a:latin typeface="Consolas"/>
              </a:rPr>
              <a:t>execution</a:t>
            </a:r>
            <a:r>
              <a:rPr lang="it-IT" sz="2400" b="1" dirty="0">
                <a:latin typeface="Consolas"/>
              </a:rPr>
              <a:t> time 00:03.278s)</a:t>
            </a:r>
            <a:r>
              <a:rPr lang="it-IT" sz="2400" dirty="0">
                <a:latin typeface="Consolas"/>
              </a:rPr>
              <a:t>.</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7844" y="1497782"/>
            <a:ext cx="4920852" cy="34669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4773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Spring </a:t>
            </a:r>
            <a:r>
              <a:rPr lang="it-IT" sz="3600" b="1" dirty="0" err="1" smtClean="0"/>
              <a:t>Boot</a:t>
            </a:r>
            <a:r>
              <a:rPr lang="it-IT" sz="3600" b="1" dirty="0" smtClean="0"/>
              <a:t> start up </a:t>
            </a:r>
            <a:r>
              <a:rPr lang="it-IT" sz="3600" b="1" dirty="0" err="1" smtClean="0"/>
              <a:t>evidences</a:t>
            </a:r>
            <a:endParaRPr lang="it-IT" sz="3600" b="1" dirty="0" smtClean="0"/>
          </a:p>
          <a:p>
            <a:pPr lvl="1"/>
            <a:r>
              <a:rPr lang="it-IT" sz="3600" dirty="0" smtClean="0"/>
              <a:t>The web container </a:t>
            </a:r>
            <a:r>
              <a:rPr lang="it-IT" sz="3600" dirty="0" err="1" smtClean="0"/>
              <a:t>starting</a:t>
            </a:r>
            <a:r>
              <a:rPr lang="it-IT" sz="3600" dirty="0" smtClean="0"/>
              <a:t> up </a:t>
            </a:r>
          </a:p>
          <a:p>
            <a:pPr lvl="1"/>
            <a:r>
              <a:rPr lang="it-IT" sz="3600" dirty="0" err="1" smtClean="0"/>
              <a:t>Flyway</a:t>
            </a:r>
            <a:r>
              <a:rPr lang="it-IT" sz="3600" dirty="0" smtClean="0"/>
              <a:t>: a database </a:t>
            </a:r>
            <a:r>
              <a:rPr lang="it-IT" sz="3600" dirty="0" err="1" smtClean="0"/>
              <a:t>migration</a:t>
            </a:r>
            <a:r>
              <a:rPr lang="it-IT" sz="3600" dirty="0" smtClean="0"/>
              <a:t> </a:t>
            </a:r>
            <a:r>
              <a:rPr lang="it-IT" sz="3600" dirty="0" err="1" smtClean="0"/>
              <a:t>tool</a:t>
            </a:r>
            <a:endParaRPr lang="it-IT" sz="3600" dirty="0" smtClean="0"/>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792810" y="2000300"/>
            <a:ext cx="14378952" cy="4893647"/>
          </a:xfrm>
          <a:prstGeom prst="rect">
            <a:avLst/>
          </a:prstGeom>
          <a:noFill/>
        </p:spPr>
        <p:txBody>
          <a:bodyPr wrap="square" rtlCol="0">
            <a:spAutoFit/>
          </a:bodyPr>
          <a:lstStyle/>
          <a:p>
            <a:r>
              <a:rPr lang="it-IT" sz="2400" dirty="0" err="1">
                <a:latin typeface="Consolas"/>
              </a:rPr>
              <a:t>RequestMappingHandlerMapping</a:t>
            </a:r>
            <a:r>
              <a:rPr lang="it-IT" sz="2400" dirty="0">
                <a:latin typeface="Consolas"/>
              </a:rPr>
              <a:t>: </a:t>
            </a:r>
            <a:r>
              <a:rPr lang="it-IT" sz="2400" dirty="0" err="1" smtClean="0">
                <a:latin typeface="Consolas"/>
              </a:rPr>
              <a:t>Mapped</a:t>
            </a:r>
            <a:r>
              <a:rPr lang="it-IT" sz="2400" dirty="0" smtClean="0">
                <a:latin typeface="Consolas"/>
              </a:rPr>
              <a:t> </a:t>
            </a: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bookABattery</a:t>
            </a:r>
            <a:r>
              <a:rPr lang="it-IT" sz="2400" b="1" dirty="0">
                <a:solidFill>
                  <a:srgbClr val="FF0000"/>
                </a:solidFill>
                <a:latin typeface="Consolas"/>
              </a:rPr>
              <a:t>/list</a:t>
            </a:r>
            <a:r>
              <a:rPr lang="it-IT" sz="2400" b="1" dirty="0">
                <a:latin typeface="Consolas"/>
              </a:rPr>
              <a:t>]</a:t>
            </a:r>
            <a:r>
              <a:rPr lang="it-IT" sz="2400" dirty="0">
                <a:latin typeface="Consolas"/>
              </a:rPr>
              <a:t>}" </a:t>
            </a:r>
            <a:r>
              <a:rPr lang="it-IT" sz="2400" dirty="0" smtClean="0">
                <a:latin typeface="Consolas"/>
              </a:rPr>
              <a:t> </a:t>
            </a:r>
            <a:endParaRPr lang="it-IT" sz="2400" dirty="0">
              <a:latin typeface="Consolas"/>
            </a:endParaRPr>
          </a:p>
          <a:p>
            <a:endParaRPr lang="it-IT" sz="2400" dirty="0" smtClean="0">
              <a:latin typeface="Consolas"/>
            </a:endParaRPr>
          </a:p>
          <a:p>
            <a:r>
              <a:rPr lang="it-IT" sz="2400" dirty="0" err="1" smtClean="0">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endParaRPr lang="it-IT" sz="2400" dirty="0" smtClean="0">
              <a:latin typeface="Consolas"/>
            </a:endParaRP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stationAddresses</a:t>
            </a:r>
            <a:r>
              <a:rPr lang="it-IT" sz="2400" dirty="0">
                <a:latin typeface="Consolas"/>
              </a:rPr>
              <a:t>],</a:t>
            </a:r>
            <a:r>
              <a:rPr lang="it-IT" sz="2400" dirty="0" err="1">
                <a:latin typeface="Consolas"/>
              </a:rPr>
              <a:t>methods</a:t>
            </a:r>
            <a:r>
              <a:rPr lang="it-IT" sz="2400" dirty="0">
                <a:latin typeface="Consolas"/>
              </a:rPr>
              <a:t>=[GET]}" </a:t>
            </a:r>
            <a:r>
              <a:rPr lang="it-IT" sz="2400" dirty="0" smtClean="0">
                <a:latin typeface="Consolas"/>
              </a:rPr>
              <a:t> </a:t>
            </a:r>
            <a:endParaRPr lang="it-IT" sz="2400" dirty="0">
              <a:latin typeface="Consolas"/>
            </a:endParaRPr>
          </a:p>
          <a:p>
            <a:endParaRPr lang="it-IT" sz="2400" dirty="0" smtClean="0">
              <a:latin typeface="Consolas"/>
            </a:endParaRPr>
          </a:p>
          <a:p>
            <a:r>
              <a:rPr lang="it-IT" sz="2400" dirty="0" err="1" smtClean="0">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endParaRPr lang="it-IT" sz="2400" dirty="0" smtClean="0">
              <a:latin typeface="Consolas"/>
            </a:endParaRP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findNearestStation</a:t>
            </a:r>
            <a:r>
              <a:rPr lang="it-IT" sz="2400" b="1" dirty="0">
                <a:solidFill>
                  <a:srgbClr val="FF0000"/>
                </a:solidFill>
                <a:latin typeface="Consolas"/>
              </a:rPr>
              <a:t>/{</a:t>
            </a:r>
            <a:r>
              <a:rPr lang="it-IT" sz="2400" b="1" dirty="0">
                <a:solidFill>
                  <a:srgbClr val="0070C0"/>
                </a:solidFill>
                <a:latin typeface="Consolas"/>
              </a:rPr>
              <a:t>latitudine</a:t>
            </a:r>
            <a:r>
              <a:rPr lang="it-IT" sz="2400" b="1" dirty="0">
                <a:solidFill>
                  <a:srgbClr val="FF0000"/>
                </a:solidFill>
                <a:latin typeface="Consolas"/>
              </a:rPr>
              <a:t>}/{</a:t>
            </a:r>
            <a:r>
              <a:rPr lang="it-IT" sz="2400" b="1" dirty="0">
                <a:solidFill>
                  <a:srgbClr val="0070C0"/>
                </a:solidFill>
                <a:latin typeface="Consolas"/>
              </a:rPr>
              <a:t>longitudine</a:t>
            </a:r>
            <a:r>
              <a:rPr lang="it-IT" sz="2400" b="1" dirty="0">
                <a:solidFill>
                  <a:srgbClr val="FF0000"/>
                </a:solidFill>
                <a:latin typeface="Consolas"/>
              </a:rPr>
              <a:t>}/{</a:t>
            </a:r>
            <a:r>
              <a:rPr lang="it-IT" sz="2400" b="1" dirty="0">
                <a:solidFill>
                  <a:srgbClr val="0070C0"/>
                </a:solidFill>
                <a:latin typeface="Consolas"/>
              </a:rPr>
              <a:t>distanza</a:t>
            </a:r>
            <a:r>
              <a:rPr lang="it-IT" sz="2400" b="1" dirty="0">
                <a:solidFill>
                  <a:srgbClr val="FF0000"/>
                </a:solidFill>
                <a:latin typeface="Consolas"/>
              </a:rPr>
              <a:t>}</a:t>
            </a:r>
            <a:r>
              <a:rPr lang="it-IT" sz="2400" dirty="0">
                <a:latin typeface="Consolas"/>
              </a:rPr>
              <a:t>],</a:t>
            </a:r>
            <a:r>
              <a:rPr lang="it-IT" sz="2400" dirty="0" err="1">
                <a:latin typeface="Consolas"/>
              </a:rPr>
              <a:t>methods</a:t>
            </a:r>
            <a:r>
              <a:rPr lang="it-IT" sz="2400" dirty="0">
                <a:latin typeface="Consolas"/>
              </a:rPr>
              <a:t>=[GET]}" </a:t>
            </a:r>
            <a:endParaRPr lang="it-IT" sz="2400" dirty="0" smtClean="0">
              <a:latin typeface="Consolas"/>
            </a:endParaRPr>
          </a:p>
          <a:p>
            <a:endParaRPr lang="it-IT" sz="2400" dirty="0">
              <a:latin typeface="Consolas"/>
            </a:endParaRPr>
          </a:p>
          <a:p>
            <a:r>
              <a:rPr lang="it-IT" sz="2400" dirty="0" err="1">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p>
          <a:p>
            <a:r>
              <a:rPr lang="it-IT" sz="2400" dirty="0">
                <a:latin typeface="Consolas"/>
              </a:rPr>
              <a:t>	"{[</a:t>
            </a:r>
            <a:r>
              <a:rPr lang="it-IT" sz="2400" b="1" dirty="0">
                <a:solidFill>
                  <a:srgbClr val="FF0000"/>
                </a:solidFill>
                <a:latin typeface="Consolas"/>
              </a:rPr>
              <a:t>/</a:t>
            </a:r>
            <a:r>
              <a:rPr lang="it-IT" sz="2400" b="1" dirty="0" err="1">
                <a:solidFill>
                  <a:srgbClr val="FF0000"/>
                </a:solidFill>
                <a:latin typeface="Consolas"/>
              </a:rPr>
              <a:t>bookABattery</a:t>
            </a:r>
            <a:r>
              <a:rPr lang="it-IT" sz="2400" b="1" dirty="0">
                <a:solidFill>
                  <a:srgbClr val="FF0000"/>
                </a:solidFill>
                <a:latin typeface="Consolas"/>
              </a:rPr>
              <a:t>/</a:t>
            </a:r>
            <a:r>
              <a:rPr lang="it-IT" sz="2400" b="1" dirty="0" err="1">
                <a:solidFill>
                  <a:srgbClr val="FF0000"/>
                </a:solidFill>
                <a:latin typeface="Consolas"/>
              </a:rPr>
              <a:t>addBooking</a:t>
            </a:r>
            <a:r>
              <a:rPr lang="it-IT" sz="2400" b="1" dirty="0">
                <a:solidFill>
                  <a:srgbClr val="FF0000"/>
                </a:solidFill>
                <a:latin typeface="Consolas"/>
              </a:rPr>
              <a:t>/{</a:t>
            </a:r>
            <a:r>
              <a:rPr lang="it-IT" sz="2400" b="1" dirty="0">
                <a:solidFill>
                  <a:srgbClr val="0070C0"/>
                </a:solidFill>
                <a:latin typeface="Consolas"/>
              </a:rPr>
              <a:t>stazione</a:t>
            </a:r>
            <a:r>
              <a:rPr lang="it-IT" sz="2400" b="1" dirty="0">
                <a:solidFill>
                  <a:srgbClr val="FF0000"/>
                </a:solidFill>
                <a:latin typeface="Consolas"/>
              </a:rPr>
              <a:t>}/{</a:t>
            </a:r>
            <a:r>
              <a:rPr lang="it-IT" sz="2400" b="1" dirty="0">
                <a:solidFill>
                  <a:srgbClr val="0070C0"/>
                </a:solidFill>
                <a:latin typeface="Consolas"/>
              </a:rPr>
              <a:t>batteria</a:t>
            </a:r>
            <a:r>
              <a:rPr lang="it-IT" sz="2400" b="1" dirty="0" smtClean="0">
                <a:solidFill>
                  <a:srgbClr val="FF0000"/>
                </a:solidFill>
                <a:latin typeface="Consolas"/>
              </a:rPr>
              <a:t>}/</a:t>
            </a:r>
          </a:p>
          <a:p>
            <a:r>
              <a:rPr lang="it-IT" sz="2400" b="1" dirty="0">
                <a:solidFill>
                  <a:srgbClr val="FF0000"/>
                </a:solidFill>
                <a:latin typeface="Consolas"/>
              </a:rPr>
              <a:t>	</a:t>
            </a:r>
            <a:r>
              <a:rPr lang="it-IT" sz="2400" b="1" dirty="0" smtClean="0">
                <a:solidFill>
                  <a:srgbClr val="FF0000"/>
                </a:solidFill>
                <a:latin typeface="Consolas"/>
              </a:rPr>
              <a:t>{</a:t>
            </a:r>
            <a:r>
              <a:rPr lang="it-IT" sz="2400" b="1" dirty="0">
                <a:solidFill>
                  <a:srgbClr val="0070C0"/>
                </a:solidFill>
                <a:latin typeface="Consolas"/>
              </a:rPr>
              <a:t>citta</a:t>
            </a:r>
            <a:r>
              <a:rPr lang="it-IT" sz="2400" b="1" dirty="0">
                <a:solidFill>
                  <a:srgbClr val="FF0000"/>
                </a:solidFill>
                <a:latin typeface="Consolas"/>
              </a:rPr>
              <a:t>}/{</a:t>
            </a:r>
            <a:r>
              <a:rPr lang="it-IT" sz="2400" b="1" dirty="0">
                <a:solidFill>
                  <a:srgbClr val="0070C0"/>
                </a:solidFill>
                <a:latin typeface="Consolas"/>
              </a:rPr>
              <a:t>latitudine</a:t>
            </a:r>
            <a:r>
              <a:rPr lang="it-IT" sz="2400" b="1" dirty="0">
                <a:solidFill>
                  <a:srgbClr val="FF0000"/>
                </a:solidFill>
                <a:latin typeface="Consolas"/>
              </a:rPr>
              <a:t>}/{</a:t>
            </a:r>
            <a:r>
              <a:rPr lang="it-IT" sz="2400" b="1" dirty="0" smtClean="0">
                <a:solidFill>
                  <a:srgbClr val="0070C0"/>
                </a:solidFill>
                <a:latin typeface="Consolas"/>
              </a:rPr>
              <a:t>longitudine</a:t>
            </a:r>
            <a:r>
              <a:rPr lang="it-IT" sz="2400" b="1" dirty="0" smtClean="0">
                <a:solidFill>
                  <a:srgbClr val="FF0000"/>
                </a:solidFill>
                <a:latin typeface="Consolas"/>
              </a:rPr>
              <a:t>}</a:t>
            </a:r>
            <a:r>
              <a:rPr lang="it-IT" sz="2400" dirty="0" smtClean="0">
                <a:latin typeface="Consolas"/>
              </a:rPr>
              <a:t>],</a:t>
            </a:r>
            <a:r>
              <a:rPr lang="it-IT" sz="2400" dirty="0" err="1">
                <a:latin typeface="Consolas"/>
              </a:rPr>
              <a:t>methods</a:t>
            </a:r>
            <a:r>
              <a:rPr lang="it-IT" sz="2400" dirty="0" smtClean="0">
                <a:latin typeface="Consolas"/>
              </a:rPr>
              <a:t>=[POST]}" </a:t>
            </a:r>
          </a:p>
          <a:p>
            <a:endParaRPr lang="it-IT" sz="2400" dirty="0">
              <a:latin typeface="Consolas"/>
            </a:endParaRPr>
          </a:p>
        </p:txBody>
      </p:sp>
      <p:sp>
        <p:nvSpPr>
          <p:cNvPr id="11" name="Segnaposto contenuto 2"/>
          <p:cNvSpPr txBox="1">
            <a:spLocks/>
          </p:cNvSpPr>
          <p:nvPr/>
        </p:nvSpPr>
        <p:spPr bwMode="auto">
          <a:xfrm>
            <a:off x="15171762" y="4964746"/>
            <a:ext cx="8901558" cy="5493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t>Spring </a:t>
            </a:r>
            <a:r>
              <a:rPr lang="it-IT" sz="3600" b="1" dirty="0" err="1"/>
              <a:t>Boot</a:t>
            </a:r>
            <a:r>
              <a:rPr lang="it-IT" sz="3600" b="1" dirty="0"/>
              <a:t> start up </a:t>
            </a:r>
            <a:r>
              <a:rPr lang="it-IT" sz="3600" b="1" dirty="0" err="1"/>
              <a:t>evidences</a:t>
            </a:r>
            <a:endParaRPr lang="it-IT" sz="3600" b="1" dirty="0"/>
          </a:p>
          <a:p>
            <a:pPr lvl="1"/>
            <a:r>
              <a:rPr lang="it-IT" sz="3600" dirty="0" smtClean="0"/>
              <a:t>REST </a:t>
            </a:r>
            <a:r>
              <a:rPr lang="it-IT" sz="3600" dirty="0" err="1" smtClean="0"/>
              <a:t>methods</a:t>
            </a:r>
            <a:r>
              <a:rPr lang="it-IT" sz="3600" dirty="0" smtClean="0"/>
              <a:t> </a:t>
            </a:r>
            <a:r>
              <a:rPr lang="it-IT" sz="3600" dirty="0" err="1" smtClean="0"/>
              <a:t>that</a:t>
            </a:r>
            <a:r>
              <a:rPr lang="it-IT" sz="3600" dirty="0" smtClean="0"/>
              <a:t> </a:t>
            </a:r>
            <a:r>
              <a:rPr lang="it-IT" sz="3600" dirty="0" err="1" smtClean="0"/>
              <a:t>achieve</a:t>
            </a:r>
            <a:r>
              <a:rPr lang="it-IT" sz="3600" dirty="0" smtClean="0"/>
              <a:t> the API of </a:t>
            </a:r>
            <a:r>
              <a:rPr lang="it-IT" sz="3600" dirty="0" err="1" smtClean="0"/>
              <a:t>this</a:t>
            </a:r>
            <a:r>
              <a:rPr lang="it-IT" sz="3600" dirty="0" smtClean="0"/>
              <a:t> service</a:t>
            </a: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858119"/>
            <a:ext cx="15941202" cy="10064294"/>
          </a:xfrm>
          <a:prstGeom prst="rect">
            <a:avLst/>
          </a:prstGeom>
          <a:noFill/>
        </p:spPr>
        <p:txBody>
          <a:bodyPr wrap="square" rtlCol="0">
            <a:spAutoFit/>
          </a:bodyPr>
          <a:lstStyle/>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/trace</a:t>
            </a:r>
            <a:r>
              <a:rPr lang="it-IT" sz="2400" dirty="0">
                <a:latin typeface="Consolas"/>
              </a:rPr>
              <a:t> || /</a:t>
            </a:r>
            <a:r>
              <a:rPr lang="it-IT" sz="2400" dirty="0" err="1" smtClean="0">
                <a:latin typeface="Consolas"/>
              </a:rPr>
              <a:t>trace.json</a:t>
            </a:r>
            <a:endParaRPr lang="it-IT" sz="2400" dirty="0" smtClean="0">
              <a:latin typeface="Consolas"/>
            </a:endParaRP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flyway</a:t>
            </a:r>
            <a:r>
              <a:rPr lang="it-IT" sz="2400" dirty="0">
                <a:latin typeface="Consolas"/>
              </a:rPr>
              <a:t> || /</a:t>
            </a:r>
            <a:r>
              <a:rPr lang="it-IT" sz="2400" dirty="0" err="1" smtClean="0">
                <a:latin typeface="Consolas"/>
              </a:rPr>
              <a:t>flyway.json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mappings</a:t>
            </a:r>
            <a:r>
              <a:rPr lang="it-IT" sz="2400" dirty="0">
                <a:latin typeface="Consolas"/>
              </a:rPr>
              <a:t> || /</a:t>
            </a:r>
            <a:r>
              <a:rPr lang="it-IT" sz="2400" dirty="0" err="1" smtClean="0">
                <a:latin typeface="Consolas"/>
              </a:rPr>
              <a:t>mappings.json</a:t>
            </a:r>
            <a:r>
              <a:rPr lang="it-IT" sz="2400" dirty="0" smtClean="0">
                <a:latin typeface="Consolas"/>
              </a:rPr>
              <a:t> </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metrics</a:t>
            </a:r>
            <a:r>
              <a:rPr lang="it-IT" sz="2400" dirty="0">
                <a:latin typeface="Consolas"/>
              </a:rPr>
              <a:t> || /</a:t>
            </a:r>
            <a:r>
              <a:rPr lang="it-IT" sz="2400" dirty="0" err="1" smtClean="0">
                <a:latin typeface="Consolas"/>
              </a:rPr>
              <a:t>metrics.json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beans</a:t>
            </a:r>
            <a:r>
              <a:rPr lang="it-IT" sz="2400" dirty="0">
                <a:latin typeface="Consolas"/>
              </a:rPr>
              <a:t> || /</a:t>
            </a:r>
            <a:r>
              <a:rPr lang="it-IT" sz="2400" dirty="0" err="1" smtClean="0">
                <a:latin typeface="Consolas"/>
              </a:rPr>
              <a:t>beans.json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health</a:t>
            </a:r>
            <a:r>
              <a:rPr lang="it-IT" sz="2400" dirty="0">
                <a:latin typeface="Consolas"/>
              </a:rPr>
              <a:t> || /</a:t>
            </a:r>
            <a:r>
              <a:rPr lang="it-IT" sz="2400" dirty="0" err="1" smtClean="0">
                <a:latin typeface="Consolas"/>
              </a:rPr>
              <a:t>health.json</a:t>
            </a:r>
            <a:r>
              <a:rPr lang="it-IT" sz="2400" dirty="0" smtClean="0">
                <a:latin typeface="Consolas"/>
              </a:rPr>
              <a:t> </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env</a:t>
            </a:r>
            <a:r>
              <a:rPr lang="it-IT" sz="2400" dirty="0">
                <a:latin typeface="Consolas"/>
              </a:rPr>
              <a:t> || /</a:t>
            </a:r>
            <a:r>
              <a:rPr lang="it-IT" sz="2400" dirty="0" err="1">
                <a:latin typeface="Consolas"/>
              </a:rPr>
              <a:t>env.json</a:t>
            </a:r>
            <a:r>
              <a:rPr lang="it-IT" sz="2400" dirty="0" smtClean="0">
                <a:latin typeface="Consolas"/>
              </a:rPr>
              <a:t>]</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autoconfig</a:t>
            </a:r>
            <a:r>
              <a:rPr lang="it-IT" sz="2400" dirty="0">
                <a:latin typeface="Consolas"/>
              </a:rPr>
              <a:t> || /</a:t>
            </a:r>
            <a:r>
              <a:rPr lang="it-IT" sz="2400" dirty="0" err="1" smtClean="0">
                <a:latin typeface="Consolas"/>
              </a:rPr>
              <a:t>autoconfig.json</a:t>
            </a:r>
            <a:endParaRPr lang="it-IT" sz="2400" dirty="0" smtClean="0">
              <a:latin typeface="Consolas"/>
            </a:endParaRPr>
          </a:p>
          <a:p>
            <a:r>
              <a:rPr lang="it-IT" sz="2400" dirty="0" smtClean="0">
                <a:latin typeface="Consolas"/>
              </a:rPr>
              <a:t> </a:t>
            </a:r>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/info</a:t>
            </a:r>
            <a:r>
              <a:rPr lang="it-IT" sz="2400" dirty="0">
                <a:latin typeface="Consolas"/>
              </a:rPr>
              <a:t> || /</a:t>
            </a:r>
            <a:r>
              <a:rPr lang="it-IT" sz="2400" dirty="0" err="1" smtClean="0">
                <a:latin typeface="Consolas"/>
              </a:rPr>
              <a:t>info.json</a:t>
            </a:r>
            <a:r>
              <a:rPr lang="it-IT" sz="2400" dirty="0" smtClean="0">
                <a:latin typeface="Consolas"/>
              </a:rPr>
              <a:t> </a:t>
            </a:r>
          </a:p>
          <a:p>
            <a:endParaRPr lang="it-IT" sz="2400" dirty="0" smtClean="0">
              <a:latin typeface="Consolas"/>
            </a:endParaRPr>
          </a:p>
          <a:p>
            <a:endParaRPr lang="it-IT" sz="2400" dirty="0">
              <a:latin typeface="Consolas"/>
            </a:endParaRPr>
          </a:p>
          <a:p>
            <a:r>
              <a:rPr lang="it-IT" sz="2400" dirty="0" err="1" smtClean="0">
                <a:latin typeface="Consolas"/>
              </a:rPr>
              <a:t>TomcatEmbeddedServletContainer</a:t>
            </a:r>
            <a:r>
              <a:rPr lang="it-IT" sz="2400" dirty="0">
                <a:latin typeface="Consolas"/>
              </a:rPr>
              <a:t>: </a:t>
            </a:r>
            <a:r>
              <a:rPr lang="it-IT" sz="2400" b="1" dirty="0" err="1">
                <a:latin typeface="Consolas"/>
              </a:rPr>
              <a:t>Tomcat</a:t>
            </a:r>
            <a:r>
              <a:rPr lang="it-IT" sz="2400" b="1" dirty="0">
                <a:latin typeface="Consolas"/>
              </a:rPr>
              <a:t> </a:t>
            </a:r>
            <a:r>
              <a:rPr lang="it-IT" sz="2400" b="1" dirty="0" err="1">
                <a:latin typeface="Consolas"/>
              </a:rPr>
              <a:t>started</a:t>
            </a:r>
            <a:r>
              <a:rPr lang="it-IT" sz="2400" b="1" dirty="0">
                <a:latin typeface="Consolas"/>
              </a:rPr>
              <a:t> on </a:t>
            </a:r>
            <a:r>
              <a:rPr lang="it-IT" sz="2400" b="1" dirty="0" err="1">
                <a:latin typeface="Consolas"/>
              </a:rPr>
              <a:t>port</a:t>
            </a:r>
            <a:r>
              <a:rPr lang="it-IT" sz="2400" b="1" dirty="0">
                <a:latin typeface="Consolas"/>
              </a:rPr>
              <a:t>(s): 7111 (http</a:t>
            </a:r>
            <a:r>
              <a:rPr lang="it-IT" sz="2400" b="1" dirty="0" smtClean="0">
                <a:latin typeface="Consolas"/>
              </a:rPr>
              <a:t>)</a:t>
            </a:r>
          </a:p>
          <a:p>
            <a:endParaRPr lang="it-IT" sz="2400" dirty="0">
              <a:latin typeface="Consolas"/>
            </a:endParaRPr>
          </a:p>
          <a:p>
            <a:r>
              <a:rPr lang="it-IT" sz="2400" dirty="0" smtClean="0">
                <a:latin typeface="Consolas"/>
              </a:rPr>
              <a:t>  	</a:t>
            </a:r>
            <a:r>
              <a:rPr lang="it-IT" sz="2400" b="1" dirty="0" err="1" smtClean="0">
                <a:solidFill>
                  <a:srgbClr val="FF0000"/>
                </a:solidFill>
                <a:latin typeface="Consolas"/>
              </a:rPr>
              <a:t>cloud.services.mySqlBackingServices.connection.jdbcurl</a:t>
            </a:r>
            <a:r>
              <a:rPr lang="it-IT" sz="2400" dirty="0" smtClean="0">
                <a:solidFill>
                  <a:srgbClr val="FF0000"/>
                </a:solidFill>
                <a:latin typeface="Consolas"/>
              </a:rPr>
              <a:t> </a:t>
            </a:r>
            <a:r>
              <a:rPr lang="it-IT" sz="2400" dirty="0">
                <a:solidFill>
                  <a:srgbClr val="FF0000"/>
                </a:solidFill>
                <a:latin typeface="Consolas"/>
              </a:rPr>
              <a:t>JDBC URL= </a:t>
            </a:r>
            <a:r>
              <a:rPr lang="it-IT" sz="2400" b="1" dirty="0" smtClean="0">
                <a:solidFill>
                  <a:srgbClr val="FF0000"/>
                </a:solidFill>
                <a:latin typeface="Consolas"/>
              </a:rPr>
              <a:t>NOT IN A CLOUD ENV</a:t>
            </a:r>
            <a:endParaRPr lang="it-IT" sz="2400" b="1" dirty="0">
              <a:solidFill>
                <a:srgbClr val="FF0000"/>
              </a:solidFill>
              <a:latin typeface="Consolas"/>
            </a:endParaRPr>
          </a:p>
          <a:p>
            <a:endParaRPr lang="it-IT" sz="2400" dirty="0">
              <a:latin typeface="Consolas"/>
            </a:endParaRPr>
          </a:p>
          <a:p>
            <a:r>
              <a:rPr lang="it-IT" sz="2400" dirty="0">
                <a:latin typeface="Consolas"/>
              </a:rPr>
              <a:t> </a:t>
            </a:r>
            <a:r>
              <a:rPr lang="it-IT" sz="2400" dirty="0" smtClean="0">
                <a:latin typeface="Consolas"/>
              </a:rPr>
              <a:t>	</a:t>
            </a:r>
            <a:r>
              <a:rPr lang="it-IT" sz="2400" b="1" dirty="0" smtClean="0">
                <a:solidFill>
                  <a:srgbClr val="FF0000"/>
                </a:solidFill>
                <a:latin typeface="Consolas"/>
              </a:rPr>
              <a:t>DATASOURCE </a:t>
            </a:r>
            <a:r>
              <a:rPr lang="it-IT" sz="2400" b="1" dirty="0">
                <a:solidFill>
                  <a:srgbClr val="FF0000"/>
                </a:solidFill>
                <a:latin typeface="Consolas"/>
              </a:rPr>
              <a:t>URL=</a:t>
            </a:r>
            <a:r>
              <a:rPr lang="it-IT" sz="2400" b="1" dirty="0" err="1">
                <a:solidFill>
                  <a:srgbClr val="FF0000"/>
                </a:solidFill>
                <a:latin typeface="Consolas"/>
              </a:rPr>
              <a:t>jdbc:mysql</a:t>
            </a:r>
            <a:r>
              <a:rPr lang="it-IT" sz="2400" b="1" dirty="0">
                <a:solidFill>
                  <a:srgbClr val="FF0000"/>
                </a:solidFill>
                <a:latin typeface="Consolas"/>
              </a:rPr>
              <a:t>://</a:t>
            </a:r>
            <a:r>
              <a:rPr lang="it-IT" sz="2400" b="1" dirty="0" err="1">
                <a:solidFill>
                  <a:srgbClr val="FF0000"/>
                </a:solidFill>
                <a:latin typeface="Consolas"/>
              </a:rPr>
              <a:t>localhost</a:t>
            </a:r>
            <a:r>
              <a:rPr lang="it-IT" sz="2400" b="1" dirty="0">
                <a:solidFill>
                  <a:srgbClr val="FF0000"/>
                </a:solidFill>
                <a:latin typeface="Consolas"/>
              </a:rPr>
              <a:t>/</a:t>
            </a:r>
            <a:r>
              <a:rPr lang="it-IT" sz="2400" b="1" dirty="0" err="1">
                <a:solidFill>
                  <a:srgbClr val="FF0000"/>
                </a:solidFill>
                <a:latin typeface="Consolas"/>
              </a:rPr>
              <a:t>bookabattery_db_pws</a:t>
            </a:r>
            <a:r>
              <a:rPr lang="it-IT" sz="2400" dirty="0" smtClean="0">
                <a:latin typeface="Consolas"/>
              </a:rPr>
              <a:t>.</a:t>
            </a:r>
          </a:p>
          <a:p>
            <a:endParaRPr lang="it-IT" sz="2400" dirty="0">
              <a:latin typeface="Consolas"/>
            </a:endParaRPr>
          </a:p>
          <a:p>
            <a:r>
              <a:rPr lang="it-IT" sz="2400" dirty="0" smtClean="0">
                <a:latin typeface="Consolas"/>
              </a:rPr>
              <a:t>Application</a:t>
            </a:r>
            <a:r>
              <a:rPr lang="it-IT" sz="2400" dirty="0">
                <a:latin typeface="Consolas"/>
              </a:rPr>
              <a:t>: </a:t>
            </a:r>
            <a:r>
              <a:rPr lang="it-IT" sz="2400" dirty="0" err="1">
                <a:latin typeface="Consolas"/>
              </a:rPr>
              <a:t>Started</a:t>
            </a:r>
            <a:r>
              <a:rPr lang="it-IT" sz="2400" dirty="0">
                <a:latin typeface="Consolas"/>
              </a:rPr>
              <a:t> Application in 12.083 </a:t>
            </a:r>
            <a:r>
              <a:rPr lang="it-IT" sz="2400" dirty="0" err="1">
                <a:latin typeface="Consolas"/>
              </a:rPr>
              <a:t>seconds</a:t>
            </a:r>
            <a:r>
              <a:rPr lang="it-IT" sz="2400" dirty="0">
                <a:latin typeface="Consolas"/>
              </a:rPr>
              <a:t> (JVM </a:t>
            </a:r>
            <a:r>
              <a:rPr lang="it-IT" sz="2400" dirty="0" err="1">
                <a:latin typeface="Consolas"/>
              </a:rPr>
              <a:t>running</a:t>
            </a:r>
            <a:r>
              <a:rPr lang="it-IT" sz="2400" dirty="0">
                <a:latin typeface="Consolas"/>
              </a:rPr>
              <a:t> for 16.066)</a:t>
            </a:r>
          </a:p>
        </p:txBody>
      </p:sp>
      <p:sp>
        <p:nvSpPr>
          <p:cNvPr id="10" name="Segnaposto contenuto 2"/>
          <p:cNvSpPr txBox="1">
            <a:spLocks/>
          </p:cNvSpPr>
          <p:nvPr/>
        </p:nvSpPr>
        <p:spPr bwMode="auto">
          <a:xfrm>
            <a:off x="15171762" y="4964746"/>
            <a:ext cx="8901558" cy="5421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t>Spring </a:t>
            </a:r>
            <a:r>
              <a:rPr lang="it-IT" sz="3600" b="1" dirty="0" err="1"/>
              <a:t>Boot</a:t>
            </a:r>
            <a:r>
              <a:rPr lang="it-IT" sz="3600" b="1" dirty="0"/>
              <a:t> start up </a:t>
            </a:r>
            <a:r>
              <a:rPr lang="it-IT" sz="3600" b="1" dirty="0" err="1"/>
              <a:t>evidences</a:t>
            </a:r>
            <a:endParaRPr lang="it-IT" sz="3600" b="1" dirty="0"/>
          </a:p>
          <a:p>
            <a:pPr lvl="1"/>
            <a:r>
              <a:rPr lang="it-IT" sz="3600" dirty="0" smtClean="0"/>
              <a:t>Environment end-point </a:t>
            </a:r>
          </a:p>
          <a:p>
            <a:pPr lvl="1"/>
            <a:r>
              <a:rPr lang="it-IT" sz="3600" dirty="0" smtClean="0"/>
              <a:t>Web container </a:t>
            </a:r>
          </a:p>
          <a:p>
            <a:pPr lvl="1"/>
            <a:r>
              <a:rPr lang="it-IT" sz="3600" dirty="0" err="1" smtClean="0"/>
              <a:t>Datasource</a:t>
            </a:r>
            <a:r>
              <a:rPr lang="it-IT" sz="3600" dirty="0" smtClean="0"/>
              <a:t> </a:t>
            </a:r>
            <a:r>
              <a:rPr lang="it-IT" sz="3600" dirty="0" err="1" smtClean="0"/>
              <a:t>resolution</a:t>
            </a:r>
            <a:endParaRPr lang="it-IT" sz="3600" dirty="0" smtClean="0"/>
          </a:p>
          <a:p>
            <a:pPr lvl="1"/>
            <a:r>
              <a:rPr lang="it-IT" sz="3600" dirty="0" smtClean="0"/>
              <a:t>Application </a:t>
            </a: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9" y="241300"/>
            <a:ext cx="14554224" cy="1358900"/>
          </a:xfrm>
        </p:spPr>
        <p:txBody>
          <a:bodyPr/>
          <a:lstStyle/>
          <a:p>
            <a:r>
              <a:rPr lang="it-IT" dirty="0" smtClean="0"/>
              <a:t>INTEGRATION TEST - </a:t>
            </a:r>
            <a:r>
              <a:rPr lang="it-IT" dirty="0" err="1" smtClean="0"/>
              <a:t>Docker</a:t>
            </a:r>
            <a:endParaRPr lang="it-IT" dirty="0"/>
          </a:p>
        </p:txBody>
      </p:sp>
      <p:sp>
        <p:nvSpPr>
          <p:cNvPr id="12" name="Segnaposto contenuto 2"/>
          <p:cNvSpPr txBox="1">
            <a:spLocks/>
          </p:cNvSpPr>
          <p:nvPr/>
        </p:nvSpPr>
        <p:spPr bwMode="auto">
          <a:xfrm>
            <a:off x="752052" y="1673424"/>
            <a:ext cx="14419709" cy="4169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b="1" dirty="0" err="1" smtClean="0"/>
              <a:t>Docker</a:t>
            </a:r>
            <a:r>
              <a:rPr lang="en-US" sz="3600" dirty="0" smtClean="0"/>
              <a:t> is a way to containerize applications, allowing us  to package a microservice in a standardized and portable format, independently of </a:t>
            </a:r>
            <a:r>
              <a:rPr lang="en-US" sz="3600" dirty="0"/>
              <a:t>the technology </a:t>
            </a:r>
            <a:r>
              <a:rPr lang="en-US" sz="3600" dirty="0" smtClean="0"/>
              <a:t>used for its implementation </a:t>
            </a:r>
          </a:p>
          <a:p>
            <a:r>
              <a:rPr lang="en-US" sz="3600" dirty="0" smtClean="0"/>
              <a:t>At runtime it provides a high degree of isolation between different services</a:t>
            </a:r>
          </a:p>
          <a:p>
            <a:r>
              <a:rPr lang="en-US" sz="3600" dirty="0" err="1" smtClean="0"/>
              <a:t>Docker</a:t>
            </a:r>
            <a:r>
              <a:rPr lang="en-US" sz="3600" dirty="0" smtClean="0"/>
              <a:t> containers are extremely lightweight and as a result can be built and started extremely quickly</a:t>
            </a:r>
          </a:p>
        </p:txBody>
      </p:sp>
      <p:sp>
        <p:nvSpPr>
          <p:cNvPr id="10" name="Segnaposto contenuto 2"/>
          <p:cNvSpPr txBox="1">
            <a:spLocks/>
          </p:cNvSpPr>
          <p:nvPr/>
        </p:nvSpPr>
        <p:spPr bwMode="auto">
          <a:xfrm>
            <a:off x="784075" y="5842459"/>
            <a:ext cx="22930346" cy="21676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A container can typically be built in just a few seconds and starting a container simply consists of starting the service’s processes</a:t>
            </a:r>
          </a:p>
          <a:p>
            <a:r>
              <a:rPr lang="en-US" sz="3600" dirty="0" smtClean="0"/>
              <a:t>Provide ah high level of portability: </a:t>
            </a:r>
            <a:r>
              <a:rPr lang="en-US" sz="3600" dirty="0" err="1" smtClean="0"/>
              <a:t>infact</a:t>
            </a:r>
            <a:r>
              <a:rPr lang="en-US" sz="3600" dirty="0" smtClean="0"/>
              <a:t> many clouds have added extra support for </a:t>
            </a:r>
            <a:r>
              <a:rPr lang="en-US" sz="3600" dirty="0" err="1" smtClean="0"/>
              <a:t>Docker</a:t>
            </a:r>
            <a:endParaRPr lang="en-US" sz="3600" strike="sngStrike" dirty="0" smtClean="0"/>
          </a:p>
          <a:p>
            <a:pPr marL="0" indent="0">
              <a:buFont typeface="Wingdings" pitchFamily="2" charset="2"/>
              <a:buNone/>
            </a:pPr>
            <a:endParaRPr lang="it-IT" sz="3600" dirty="0"/>
          </a:p>
        </p:txBody>
      </p:sp>
    </p:spTree>
    <p:extLst>
      <p:ext uri="{BB962C8B-B14F-4D97-AF65-F5344CB8AC3E}">
        <p14:creationId xmlns:p14="http://schemas.microsoft.com/office/powerpoint/2010/main" val="2241439531"/>
      </p:ext>
    </p:extLst>
  </p:cSld>
  <p:clrMapOvr>
    <a:masterClrMapping/>
  </p:clrMapOvr>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err="1" smtClean="0"/>
              <a:t>Docker</a:t>
            </a:r>
            <a:r>
              <a:rPr lang="it-IT" dirty="0" smtClean="0"/>
              <a:t> image</a:t>
            </a:r>
            <a:endParaRPr lang="it-IT" dirty="0"/>
          </a:p>
        </p:txBody>
      </p:sp>
      <p:sp>
        <p:nvSpPr>
          <p:cNvPr id="10" name="Segnaposto contenuto 2"/>
          <p:cNvSpPr txBox="1">
            <a:spLocks/>
          </p:cNvSpPr>
          <p:nvPr/>
        </p:nvSpPr>
        <p:spPr bwMode="auto">
          <a:xfrm>
            <a:off x="617539" y="1676400"/>
            <a:ext cx="14094741" cy="5037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algn="just"/>
            <a:r>
              <a:rPr lang="en-US" sz="3600" dirty="0" smtClean="0"/>
              <a:t>A </a:t>
            </a:r>
            <a:r>
              <a:rPr lang="en-US" sz="3600" b="1" dirty="0" err="1" smtClean="0"/>
              <a:t>Docker</a:t>
            </a:r>
            <a:r>
              <a:rPr lang="en-US" sz="3600" b="1" dirty="0" smtClean="0"/>
              <a:t> image </a:t>
            </a:r>
            <a:r>
              <a:rPr lang="en-US" sz="3600" dirty="0" smtClean="0"/>
              <a:t>is read-only file system image of an operating system and an </a:t>
            </a:r>
            <a:r>
              <a:rPr lang="en-US" sz="3600" dirty="0" smtClean="0"/>
              <a:t>application</a:t>
            </a:r>
            <a:endParaRPr lang="en-US" sz="3600" dirty="0" smtClean="0"/>
          </a:p>
          <a:p>
            <a:pPr algn="just"/>
            <a:r>
              <a:rPr lang="en-US" sz="3600" dirty="0" smtClean="0"/>
              <a:t>An image is self-contained and will run on any </a:t>
            </a:r>
            <a:r>
              <a:rPr lang="en-US" sz="3600" dirty="0" err="1" smtClean="0"/>
              <a:t>Docker</a:t>
            </a:r>
            <a:r>
              <a:rPr lang="en-US" sz="3600" dirty="0" smtClean="0"/>
              <a:t> </a:t>
            </a:r>
            <a:r>
              <a:rPr lang="en-US" sz="3600" dirty="0" smtClean="0"/>
              <a:t>installation </a:t>
            </a:r>
            <a:endParaRPr lang="en-US" sz="3600" dirty="0" smtClean="0"/>
          </a:p>
          <a:p>
            <a:pPr algn="just"/>
            <a:r>
              <a:rPr lang="en-US" sz="3600" dirty="0"/>
              <a:t>T</a:t>
            </a:r>
            <a:r>
              <a:rPr lang="en-US" sz="3600" dirty="0" smtClean="0"/>
              <a:t>o create an image containing a Spring Boot-based application, we  could start from an Ubuntu image, install the JDK, and then install the executable </a:t>
            </a:r>
            <a:r>
              <a:rPr lang="en-US" sz="3600" dirty="0" smtClean="0"/>
              <a:t>JAR</a:t>
            </a:r>
            <a:endParaRPr lang="en-US" sz="3600" dirty="0" smtClean="0"/>
          </a:p>
          <a:p>
            <a:pPr algn="just"/>
            <a:r>
              <a:rPr lang="en-US" sz="3600" dirty="0" smtClean="0"/>
              <a:t>A </a:t>
            </a:r>
            <a:r>
              <a:rPr lang="en-US" sz="3600" dirty="0" err="1" smtClean="0"/>
              <a:t>Docker</a:t>
            </a:r>
            <a:r>
              <a:rPr lang="en-US" sz="3600" dirty="0" smtClean="0"/>
              <a:t> image has a layered structure, a feature that reduces the amount of time needed to build and deploy a </a:t>
            </a:r>
            <a:r>
              <a:rPr lang="en-US" sz="3600" dirty="0" err="1" smtClean="0"/>
              <a:t>Docker</a:t>
            </a:r>
            <a:r>
              <a:rPr lang="en-US" sz="3600" dirty="0" smtClean="0"/>
              <a:t> </a:t>
            </a:r>
            <a:r>
              <a:rPr lang="en-US" sz="3600" dirty="0" smtClean="0"/>
              <a:t>image </a:t>
            </a:r>
            <a:endParaRPr lang="en-US" sz="3600" dirty="0" smtClean="0"/>
          </a:p>
        </p:txBody>
      </p:sp>
      <p:sp>
        <p:nvSpPr>
          <p:cNvPr id="13" name="Segnaposto contenuto 2"/>
          <p:cNvSpPr txBox="1">
            <a:spLocks/>
          </p:cNvSpPr>
          <p:nvPr/>
        </p:nvSpPr>
        <p:spPr bwMode="auto">
          <a:xfrm>
            <a:off x="628602" y="7074025"/>
            <a:ext cx="23228693" cy="42136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algn="just"/>
            <a:r>
              <a:rPr lang="en-US" sz="3600" dirty="0" smtClean="0"/>
              <a:t>An image consists of a sequence as well as parent referenced layers, each corresponding to the command  that changes the file </a:t>
            </a:r>
            <a:r>
              <a:rPr lang="en-US" sz="3600" dirty="0" smtClean="0"/>
              <a:t>system</a:t>
            </a:r>
            <a:endParaRPr lang="en-US" sz="3600" dirty="0" smtClean="0"/>
          </a:p>
          <a:p>
            <a:pPr algn="just"/>
            <a:r>
              <a:rPr lang="en-US" sz="3600" dirty="0" smtClean="0"/>
              <a:t>The layered structure makes building an image extremely fast and </a:t>
            </a:r>
            <a:r>
              <a:rPr lang="en-US" sz="3600" dirty="0" smtClean="0"/>
              <a:t>efficient</a:t>
            </a:r>
            <a:endParaRPr lang="it-IT" sz="3600" dirty="0" smtClean="0"/>
          </a:p>
          <a:p>
            <a:pPr lvl="2" algn="just">
              <a:buFont typeface="+mj-lt"/>
              <a:buAutoNum type="arabicPeriod"/>
            </a:pPr>
            <a:r>
              <a:rPr lang="en-US" sz="3600" dirty="0" err="1" smtClean="0"/>
              <a:t>Docker</a:t>
            </a:r>
            <a:r>
              <a:rPr lang="en-US" sz="3600" dirty="0" smtClean="0"/>
              <a:t> enables </a:t>
            </a:r>
            <a:r>
              <a:rPr lang="en-US" sz="3600" b="1" dirty="0" smtClean="0"/>
              <a:t>the sharing of layers between images</a:t>
            </a:r>
            <a:r>
              <a:rPr lang="en-US" sz="3600" dirty="0" smtClean="0"/>
              <a:t>, and it does not need to move an entire image over the network, since it copies only the layers that do not already exist on the destination </a:t>
            </a:r>
            <a:r>
              <a:rPr lang="en-US" sz="3600" dirty="0" smtClean="0"/>
              <a:t>machine</a:t>
            </a:r>
            <a:endParaRPr lang="en-US" sz="3600" dirty="0" smtClean="0"/>
          </a:p>
          <a:p>
            <a:pPr lvl="2" algn="just">
              <a:buFont typeface="+mj-lt"/>
              <a:buAutoNum type="arabicPeriod"/>
            </a:pPr>
            <a:r>
              <a:rPr lang="en-US" sz="3600" dirty="0" err="1" smtClean="0"/>
              <a:t>Docker</a:t>
            </a:r>
            <a:r>
              <a:rPr lang="en-US" sz="3600" dirty="0" smtClean="0"/>
              <a:t> </a:t>
            </a:r>
            <a:r>
              <a:rPr lang="en-US" sz="3600" b="1" dirty="0" smtClean="0"/>
              <a:t>caches layers when building an image</a:t>
            </a:r>
            <a:r>
              <a:rPr lang="en-US" sz="3600" dirty="0" smtClean="0"/>
              <a:t>. When re-executing a command, </a:t>
            </a:r>
            <a:r>
              <a:rPr lang="en-US" sz="3600" dirty="0" err="1" smtClean="0"/>
              <a:t>Docker</a:t>
            </a:r>
            <a:r>
              <a:rPr lang="en-US" sz="3600" dirty="0" smtClean="0"/>
              <a:t> automatically skips the execution of the command, and instead reuses the output layer</a:t>
            </a:r>
            <a:r>
              <a:rPr lang="en-US" sz="3600" dirty="0"/>
              <a:t> </a:t>
            </a:r>
            <a:r>
              <a:rPr lang="en-US" sz="3600" dirty="0" smtClean="0"/>
              <a:t>previously </a:t>
            </a:r>
            <a:r>
              <a:rPr lang="en-US" sz="3600" dirty="0" smtClean="0"/>
              <a:t>built</a:t>
            </a:r>
            <a:endParaRPr lang="en-US" sz="3600" dirty="0" smtClean="0"/>
          </a:p>
          <a:p>
            <a:pPr marL="0" indent="0">
              <a:buFont typeface="Wingdings" pitchFamily="2" charset="2"/>
              <a:buNone/>
            </a:pPr>
            <a:endParaRPr lang="en-US" sz="3600" dirty="0" smtClean="0"/>
          </a:p>
        </p:txBody>
      </p:sp>
    </p:spTree>
    <p:extLst>
      <p:ext uri="{BB962C8B-B14F-4D97-AF65-F5344CB8AC3E}">
        <p14:creationId xmlns:p14="http://schemas.microsoft.com/office/powerpoint/2010/main" val="3109839412"/>
      </p:ext>
    </p:extLst>
  </p:cSld>
  <p:clrMapOvr>
    <a:masterClrMapping/>
  </p:clrMapOvr>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9" y="241300"/>
            <a:ext cx="14554224" cy="1358900"/>
          </a:xfrm>
        </p:spPr>
        <p:txBody>
          <a:bodyPr/>
          <a:lstStyle/>
          <a:p>
            <a:r>
              <a:rPr lang="it-IT" dirty="0" err="1" smtClean="0"/>
              <a:t>Docker</a:t>
            </a:r>
            <a:r>
              <a:rPr lang="it-IT" dirty="0" smtClean="0"/>
              <a:t> container  </a:t>
            </a:r>
            <a:endParaRPr lang="it-IT" dirty="0"/>
          </a:p>
        </p:txBody>
      </p:sp>
      <p:sp>
        <p:nvSpPr>
          <p:cNvPr id="13" name="Segnaposto contenuto 2"/>
          <p:cNvSpPr txBox="1">
            <a:spLocks/>
          </p:cNvSpPr>
          <p:nvPr/>
        </p:nvSpPr>
        <p:spPr bwMode="auto">
          <a:xfrm>
            <a:off x="685752" y="5380087"/>
            <a:ext cx="23134637" cy="3703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err="1" smtClean="0"/>
              <a:t>Eventhough</a:t>
            </a:r>
            <a:r>
              <a:rPr lang="en-US" sz="3600" dirty="0" smtClean="0"/>
              <a:t> an image contains an entire OS, a </a:t>
            </a:r>
            <a:r>
              <a:rPr lang="en-US" sz="3600" b="1" dirty="0" err="1" smtClean="0"/>
              <a:t>Docker</a:t>
            </a:r>
            <a:r>
              <a:rPr lang="en-US" sz="3600" b="1" dirty="0" smtClean="0"/>
              <a:t> container only consists of the application’s processes</a:t>
            </a:r>
          </a:p>
          <a:p>
            <a:r>
              <a:rPr lang="en-US" sz="3600" dirty="0" smtClean="0"/>
              <a:t>For instance, a </a:t>
            </a:r>
            <a:r>
              <a:rPr lang="en-US" sz="3600" dirty="0" err="1" smtClean="0"/>
              <a:t>Docker</a:t>
            </a:r>
            <a:r>
              <a:rPr lang="en-US" sz="3600" dirty="0" smtClean="0"/>
              <a:t> </a:t>
            </a:r>
            <a:r>
              <a:rPr lang="en-US" sz="3600" b="1" dirty="0" smtClean="0"/>
              <a:t>container that runs a Spring Boot application </a:t>
            </a:r>
            <a:r>
              <a:rPr lang="en-US" sz="3600" b="1" dirty="0"/>
              <a:t>only requires </a:t>
            </a:r>
            <a:r>
              <a:rPr lang="en-US" sz="3600" b="1" dirty="0" smtClean="0"/>
              <a:t>running Java, making it extremely efficient</a:t>
            </a:r>
          </a:p>
          <a:p>
            <a:r>
              <a:rPr lang="en-US" sz="3600" dirty="0" smtClean="0"/>
              <a:t>As a result, a </a:t>
            </a:r>
            <a:r>
              <a:rPr lang="en-US" sz="3600" dirty="0" err="1" smtClean="0"/>
              <a:t>Docker</a:t>
            </a:r>
            <a:r>
              <a:rPr lang="en-US" sz="3600" dirty="0" smtClean="0"/>
              <a:t> container has a minimal runtime overhead and its startup time is the startup time of your </a:t>
            </a:r>
            <a:r>
              <a:rPr lang="en-US" sz="3600" dirty="0" smtClean="0"/>
              <a:t>application</a:t>
            </a:r>
            <a:endParaRPr lang="en-US" sz="3600" dirty="0" smtClean="0"/>
          </a:p>
          <a:p>
            <a:pPr lvl="2" algn="just">
              <a:buFont typeface="+mj-lt"/>
              <a:buAutoNum type="arabicPeriod"/>
            </a:pPr>
            <a:endParaRPr lang="en-US" sz="3600" dirty="0" smtClean="0"/>
          </a:p>
        </p:txBody>
      </p:sp>
      <p:sp>
        <p:nvSpPr>
          <p:cNvPr id="14" name="Segnaposto contenuto 2"/>
          <p:cNvSpPr txBox="1">
            <a:spLocks/>
          </p:cNvSpPr>
          <p:nvPr/>
        </p:nvSpPr>
        <p:spPr bwMode="auto">
          <a:xfrm>
            <a:off x="690339" y="1709578"/>
            <a:ext cx="14481423" cy="3670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0" indent="0">
              <a:buFont typeface="Wingdings" pitchFamily="2" charset="2"/>
              <a:buNone/>
            </a:pPr>
            <a:r>
              <a:rPr lang="en-US" sz="3600" dirty="0" smtClean="0"/>
              <a:t>A </a:t>
            </a:r>
            <a:r>
              <a:rPr lang="en-US" sz="3600" b="1" dirty="0" err="1" smtClean="0"/>
              <a:t>Docker</a:t>
            </a:r>
            <a:r>
              <a:rPr lang="en-US" sz="3600" b="1" dirty="0" smtClean="0"/>
              <a:t> container </a:t>
            </a:r>
            <a:r>
              <a:rPr lang="en-US" sz="3600" dirty="0" smtClean="0"/>
              <a:t>is a running image consisting of one or more sandboxed </a:t>
            </a:r>
            <a:r>
              <a:rPr lang="en-US" sz="3600" dirty="0" smtClean="0"/>
              <a:t>processes</a:t>
            </a:r>
            <a:endParaRPr lang="en-US" sz="3600" dirty="0" smtClean="0"/>
          </a:p>
          <a:p>
            <a:r>
              <a:rPr lang="en-US" sz="3600" dirty="0" err="1" smtClean="0"/>
              <a:t>Docker</a:t>
            </a:r>
            <a:r>
              <a:rPr lang="en-US" sz="3600" dirty="0" smtClean="0"/>
              <a:t> isolates a container’s process and its networking portion</a:t>
            </a:r>
          </a:p>
          <a:p>
            <a:r>
              <a:rPr lang="en-US" sz="3600" dirty="0" err="1" smtClean="0"/>
              <a:t>Docker</a:t>
            </a:r>
            <a:r>
              <a:rPr lang="en-US" sz="3600" dirty="0" smtClean="0"/>
              <a:t> enables a service to be accessed from outside its container by setting up a port mapping feature through which we associate a host port to a container </a:t>
            </a:r>
            <a:r>
              <a:rPr lang="en-US" sz="3600" dirty="0" smtClean="0"/>
              <a:t>port</a:t>
            </a:r>
            <a:endParaRPr lang="en-US" sz="3600" dirty="0" smtClean="0"/>
          </a:p>
        </p:txBody>
      </p:sp>
    </p:spTree>
    <p:extLst>
      <p:ext uri="{BB962C8B-B14F-4D97-AF65-F5344CB8AC3E}">
        <p14:creationId xmlns:p14="http://schemas.microsoft.com/office/powerpoint/2010/main" val="3596851509"/>
      </p:ext>
    </p:extLst>
  </p:cSld>
  <p:clrMapOvr>
    <a:masterClrMapping/>
  </p:clrMapOvr>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9" name="Gruppo 8"/>
          <p:cNvGrpSpPr/>
          <p:nvPr/>
        </p:nvGrpSpPr>
        <p:grpSpPr>
          <a:xfrm>
            <a:off x="915793" y="7871212"/>
            <a:ext cx="5040561" cy="2758711"/>
            <a:chOff x="4559151" y="924640"/>
            <a:chExt cx="5040561" cy="2758711"/>
          </a:xfrm>
        </p:grpSpPr>
        <p:cxnSp>
          <p:nvCxnSpPr>
            <p:cNvPr id="27" name="Connettore 2 26"/>
            <p:cNvCxnSpPr>
              <a:stCxn id="28" idx="0"/>
              <a:endCxn id="29"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8" name="Rettangolo arrotondato 27"/>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29" name="Ovale 28"/>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0" name="Rettangolo arrotondato 29"/>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nvGrpSpPr>
          <p:cNvPr id="4" name="Gruppo 3"/>
          <p:cNvGrpSpPr/>
          <p:nvPr/>
        </p:nvGrpSpPr>
        <p:grpSpPr>
          <a:xfrm>
            <a:off x="6973993" y="7325268"/>
            <a:ext cx="6839346" cy="3528392"/>
            <a:chOff x="740843" y="6310360"/>
            <a:chExt cx="6839346" cy="3528392"/>
          </a:xfrm>
        </p:grpSpPr>
        <p:grpSp>
          <p:nvGrpSpPr>
            <p:cNvPr id="12" name="Gruppo 11"/>
            <p:cNvGrpSpPr/>
            <p:nvPr/>
          </p:nvGrpSpPr>
          <p:grpSpPr>
            <a:xfrm>
              <a:off x="740843" y="6310360"/>
              <a:ext cx="6839346" cy="3528392"/>
              <a:chOff x="672134" y="4839109"/>
              <a:chExt cx="6839346" cy="3528392"/>
            </a:xfrm>
          </p:grpSpPr>
          <p:sp>
            <p:nvSpPr>
              <p:cNvPr id="32" name="Rettangolo 74"/>
              <p:cNvSpPr>
                <a:spLocks noChangeArrowheads="1"/>
              </p:cNvSpPr>
              <p:nvPr/>
            </p:nvSpPr>
            <p:spPr bwMode="auto">
              <a:xfrm>
                <a:off x="672134" y="4839109"/>
                <a:ext cx="6839346" cy="3528392"/>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688" y="4885147"/>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3" name="Gruppo 32"/>
            <p:cNvGrpSpPr/>
            <p:nvPr/>
          </p:nvGrpSpPr>
          <p:grpSpPr>
            <a:xfrm>
              <a:off x="1637522" y="6851698"/>
              <a:ext cx="5040561" cy="2758711"/>
              <a:chOff x="4559151" y="924640"/>
              <a:chExt cx="5040561" cy="2758711"/>
            </a:xfrm>
          </p:grpSpPr>
          <p:cxnSp>
            <p:nvCxnSpPr>
              <p:cNvPr id="34" name="Connettore 2 33"/>
              <p:cNvCxnSpPr>
                <a:stCxn id="35" idx="0"/>
                <a:endCxn id="36"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5" name="Rettangolo arrotondato 34"/>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6" name="Ovale 35"/>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7" name="Rettangolo arrotondato 36"/>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grpSp>
        <p:nvGrpSpPr>
          <p:cNvPr id="5" name="Gruppo 4"/>
          <p:cNvGrpSpPr/>
          <p:nvPr/>
        </p:nvGrpSpPr>
        <p:grpSpPr>
          <a:xfrm>
            <a:off x="15250785" y="5584386"/>
            <a:ext cx="6839346" cy="2185594"/>
            <a:chOff x="9020349" y="7166921"/>
            <a:chExt cx="6839346" cy="2185594"/>
          </a:xfrm>
        </p:grpSpPr>
        <p:grpSp>
          <p:nvGrpSpPr>
            <p:cNvPr id="42" name="Gruppo 41"/>
            <p:cNvGrpSpPr/>
            <p:nvPr/>
          </p:nvGrpSpPr>
          <p:grpSpPr>
            <a:xfrm>
              <a:off x="9020349" y="7166921"/>
              <a:ext cx="6839346" cy="2185594"/>
              <a:chOff x="672134" y="5704297"/>
              <a:chExt cx="6839346" cy="2185594"/>
            </a:xfrm>
          </p:grpSpPr>
          <p:sp>
            <p:nvSpPr>
              <p:cNvPr id="43" name="Rettangolo 74"/>
              <p:cNvSpPr>
                <a:spLocks noChangeArrowheads="1"/>
              </p:cNvSpPr>
              <p:nvPr/>
            </p:nvSpPr>
            <p:spPr bwMode="auto">
              <a:xfrm>
                <a:off x="672134" y="5704297"/>
                <a:ext cx="6839346" cy="2185594"/>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44"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0830" y="5792782"/>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1" name="Cilindro 30"/>
            <p:cNvSpPr/>
            <p:nvPr/>
          </p:nvSpPr>
          <p:spPr bwMode="auto">
            <a:xfrm>
              <a:off x="9329892" y="7422066"/>
              <a:ext cx="5040561" cy="172819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54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54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45" name="Segnaposto contenuto 2"/>
          <p:cNvSpPr txBox="1">
            <a:spLocks/>
          </p:cNvSpPr>
          <p:nvPr/>
        </p:nvSpPr>
        <p:spPr bwMode="auto">
          <a:xfrm>
            <a:off x="790275" y="1601415"/>
            <a:ext cx="14138027" cy="3593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Spring Boot packaging features </a:t>
            </a:r>
          </a:p>
          <a:p>
            <a:r>
              <a:rPr lang="en-US" sz="3600" dirty="0" smtClean="0"/>
              <a:t>Running this </a:t>
            </a:r>
            <a:r>
              <a:rPr lang="en-US" sz="3600" b="1" dirty="0" smtClean="0"/>
              <a:t>microservice inside a </a:t>
            </a:r>
            <a:r>
              <a:rPr lang="en-US" sz="3600" b="1" dirty="0" err="1" smtClean="0"/>
              <a:t>Docker</a:t>
            </a:r>
            <a:r>
              <a:rPr lang="en-US" sz="3600" b="1" dirty="0" smtClean="0"/>
              <a:t> container  </a:t>
            </a:r>
            <a:r>
              <a:rPr lang="en-US" sz="3600" dirty="0" smtClean="0"/>
              <a:t>needs to build a </a:t>
            </a:r>
            <a:r>
              <a:rPr lang="en-US" sz="3600" dirty="0" err="1" smtClean="0"/>
              <a:t>Docker</a:t>
            </a:r>
            <a:r>
              <a:rPr lang="en-US" sz="3600" dirty="0" smtClean="0"/>
              <a:t> image containing the service library and Java</a:t>
            </a:r>
          </a:p>
          <a:p>
            <a:r>
              <a:rPr lang="en-US" sz="3600" dirty="0" smtClean="0"/>
              <a:t>The </a:t>
            </a:r>
            <a:r>
              <a:rPr lang="en-US" sz="3600" b="1" dirty="0" smtClean="0"/>
              <a:t>integration test </a:t>
            </a:r>
            <a:r>
              <a:rPr lang="en-US" sz="3600" dirty="0" smtClean="0"/>
              <a:t>then will be done using the </a:t>
            </a:r>
            <a:r>
              <a:rPr lang="en-US" sz="3600" dirty="0" err="1" smtClean="0"/>
              <a:t>docker</a:t>
            </a:r>
            <a:r>
              <a:rPr lang="en-US" sz="3600" dirty="0" smtClean="0"/>
              <a:t> containers of the microservices that establish the digital platform </a:t>
            </a:r>
            <a:endParaRPr lang="it-IT" sz="3600" dirty="0"/>
          </a:p>
        </p:txBody>
      </p:sp>
      <p:sp>
        <p:nvSpPr>
          <p:cNvPr id="6" name="Documento multiplo 5"/>
          <p:cNvSpPr/>
          <p:nvPr/>
        </p:nvSpPr>
        <p:spPr bwMode="auto">
          <a:xfrm>
            <a:off x="3569092" y="5766685"/>
            <a:ext cx="3512475" cy="1800200"/>
          </a:xfrm>
          <a:prstGeom prst="flowChartMultidocumen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8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INTEGRATION TEST</a:t>
            </a:r>
            <a:endParaRPr kumimoji="0" lang="it-IT" sz="28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47" name="Connettore 4 46"/>
          <p:cNvCxnSpPr>
            <a:stCxn id="6" idx="3"/>
            <a:endCxn id="36" idx="0"/>
          </p:cNvCxnSpPr>
          <p:nvPr/>
        </p:nvCxnSpPr>
        <p:spPr bwMode="auto">
          <a:xfrm>
            <a:off x="7081567" y="6666785"/>
            <a:ext cx="3306673" cy="1199821"/>
          </a:xfrm>
          <a:prstGeom prst="bentConnector2">
            <a:avLst/>
          </a:prstGeom>
          <a:solidFill>
            <a:srgbClr val="BBE0E3"/>
          </a:solidFill>
          <a:ln w="76200" cap="flat" cmpd="sng" algn="ctr">
            <a:solidFill>
              <a:srgbClr val="0070C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8" name="Gruppo 47"/>
          <p:cNvGrpSpPr/>
          <p:nvPr/>
        </p:nvGrpSpPr>
        <p:grpSpPr>
          <a:xfrm>
            <a:off x="15256211" y="8841894"/>
            <a:ext cx="6839346" cy="3224535"/>
            <a:chOff x="740843" y="6614216"/>
            <a:chExt cx="6839346" cy="3224535"/>
          </a:xfrm>
        </p:grpSpPr>
        <p:grpSp>
          <p:nvGrpSpPr>
            <p:cNvPr id="49" name="Gruppo 48"/>
            <p:cNvGrpSpPr/>
            <p:nvPr/>
          </p:nvGrpSpPr>
          <p:grpSpPr>
            <a:xfrm>
              <a:off x="740843" y="6614216"/>
              <a:ext cx="6839346" cy="3224535"/>
              <a:chOff x="672134" y="5142965"/>
              <a:chExt cx="6839346" cy="3224535"/>
            </a:xfrm>
          </p:grpSpPr>
          <p:sp>
            <p:nvSpPr>
              <p:cNvPr id="55" name="Rettangolo 74"/>
              <p:cNvSpPr>
                <a:spLocks noChangeArrowheads="1"/>
              </p:cNvSpPr>
              <p:nvPr/>
            </p:nvSpPr>
            <p:spPr bwMode="auto">
              <a:xfrm>
                <a:off x="672134" y="5142965"/>
                <a:ext cx="6839346" cy="322453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56"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688" y="5199472"/>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50" name="Gruppo 49"/>
            <p:cNvGrpSpPr/>
            <p:nvPr/>
          </p:nvGrpSpPr>
          <p:grpSpPr>
            <a:xfrm>
              <a:off x="1637522" y="6851698"/>
              <a:ext cx="5040561" cy="2758711"/>
              <a:chOff x="4559151" y="924640"/>
              <a:chExt cx="5040561" cy="2758711"/>
            </a:xfrm>
          </p:grpSpPr>
          <p:cxnSp>
            <p:nvCxnSpPr>
              <p:cNvPr id="51" name="Connettore 2 50"/>
              <p:cNvCxnSpPr>
                <a:stCxn id="52" idx="0"/>
                <a:endCxn id="53"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2" name="Rettangolo arrotondato 51"/>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48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p>
            </p:txBody>
          </p:sp>
          <p:sp>
            <p:nvSpPr>
              <p:cNvPr id="53" name="Ovale 52"/>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Rettangolo arrotondato 53"/>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7119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grpSp>
        <p:nvGrpSpPr>
          <p:cNvPr id="2" name="Gruppo 1"/>
          <p:cNvGrpSpPr/>
          <p:nvPr/>
        </p:nvGrpSpPr>
        <p:grpSpPr>
          <a:xfrm>
            <a:off x="10393666" y="6677183"/>
            <a:ext cx="8276792" cy="4176477"/>
            <a:chOff x="10393666" y="6677183"/>
            <a:chExt cx="8276792" cy="4176477"/>
          </a:xfrm>
        </p:grpSpPr>
        <p:cxnSp>
          <p:nvCxnSpPr>
            <p:cNvPr id="39" name="Connettore 4 38"/>
            <p:cNvCxnSpPr>
              <a:stCxn id="32" idx="3"/>
              <a:endCxn id="43" idx="1"/>
            </p:cNvCxnSpPr>
            <p:nvPr/>
          </p:nvCxnSpPr>
          <p:spPr bwMode="auto">
            <a:xfrm flipV="1">
              <a:off x="13813339" y="6677183"/>
              <a:ext cx="1437446" cy="2412281"/>
            </a:xfrm>
            <a:prstGeom prst="bentConnector3">
              <a:avLst>
                <a:gd name="adj1" fmla="val 50000"/>
              </a:avLst>
            </a:prstGeom>
            <a:solidFill>
              <a:srgbClr val="BBE0E3"/>
            </a:solidFill>
            <a:ln w="76200" cap="flat" cmpd="sng" algn="ctr">
              <a:solidFill>
                <a:srgbClr val="0070C0"/>
              </a:solidFill>
              <a:prstDash val="solid"/>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7" name="Connettore 4 56"/>
            <p:cNvCxnSpPr>
              <a:stCxn id="32" idx="2"/>
              <a:endCxn id="53" idx="0"/>
            </p:cNvCxnSpPr>
            <p:nvPr/>
          </p:nvCxnSpPr>
          <p:spPr bwMode="auto">
            <a:xfrm rot="5400000" flipH="1" flipV="1">
              <a:off x="13644920" y="5828122"/>
              <a:ext cx="1774284" cy="8276792"/>
            </a:xfrm>
            <a:prstGeom prst="bentConnector5">
              <a:avLst>
                <a:gd name="adj1" fmla="val -51536"/>
                <a:gd name="adj2" fmla="val 53957"/>
                <a:gd name="adj3" fmla="val 141873"/>
              </a:avLst>
            </a:prstGeom>
            <a:solidFill>
              <a:srgbClr val="BBE0E3"/>
            </a:solidFill>
            <a:ln w="76200" cap="flat" cmpd="sng" algn="ctr">
              <a:solidFill>
                <a:srgbClr val="0070C0"/>
              </a:solidFill>
              <a:prstDash val="solid"/>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41081214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2343150" y="2109788"/>
            <a:ext cx="17992484" cy="10004796"/>
            <a:chOff x="1371600" y="681317"/>
            <a:chExt cx="17992167" cy="10004545"/>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p:nvPr/>
          </p:nvCxnSpPr>
          <p:spPr bwMode="auto">
            <a:xfrm>
              <a:off x="2743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p:nvPr/>
          </p:nvCxnSpPr>
          <p:spPr bwMode="auto">
            <a:xfrm>
              <a:off x="5791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p:nvPr/>
          </p:nvCxnSpPr>
          <p:spPr bwMode="auto">
            <a:xfrm>
              <a:off x="8848167" y="1881469"/>
              <a:ext cx="0" cy="880439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8780861"/>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LOCAL DOCKER</a:t>
              </a:r>
            </a:p>
            <a:p>
              <a:pPr algn="ctr" eaLnBrk="1" hangingPunct="1"/>
              <a:r>
                <a:rPr lang="it-IT" sz="2400" dirty="0" smtClean="0"/>
                <a:t>REGISTRY</a:t>
              </a:r>
            </a:p>
          </p:txBody>
        </p:sp>
        <p:cxnSp>
          <p:nvCxnSpPr>
            <p:cNvPr id="76" name="Connettore 2 75"/>
            <p:cNvCxnSpPr>
              <a:stCxn id="11320" idx="2"/>
            </p:cNvCxnSpPr>
            <p:nvPr/>
          </p:nvCxnSpPr>
          <p:spPr bwMode="auto">
            <a:xfrm flipH="1">
              <a:off x="17980309" y="1900518"/>
              <a:ext cx="11858" cy="8785344"/>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3562350" y="36385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996113" y="4491266"/>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9667875" y="5152562"/>
            <a:ext cx="6203926" cy="3508552"/>
            <a:chOff x="8696325" y="3723812"/>
            <a:chExt cx="6203926" cy="3508552"/>
          </a:xfrm>
        </p:grpSpPr>
        <p:sp>
          <p:nvSpPr>
            <p:cNvPr id="11269" name="Rettangolo 106"/>
            <p:cNvSpPr>
              <a:spLocks noChangeArrowheads="1"/>
            </p:cNvSpPr>
            <p:nvPr/>
          </p:nvSpPr>
          <p:spPr bwMode="auto">
            <a:xfrm>
              <a:off x="8696325" y="4693244"/>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3" name="Gruppo 40"/>
          <p:cNvGrpSpPr>
            <a:grpSpLocks/>
          </p:cNvGrpSpPr>
          <p:nvPr/>
        </p:nvGrpSpPr>
        <p:grpSpPr bwMode="auto">
          <a:xfrm>
            <a:off x="4019550" y="3813169"/>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6610350" y="3638550"/>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5086323" y="9837786"/>
            <a:ext cx="3048054" cy="1704468"/>
          </a:xfrm>
          <a:prstGeom prst="wedgeRoundRectCallout">
            <a:avLst>
              <a:gd name="adj1" fmla="val -103426"/>
              <a:gd name="adj2" fmla="val 3692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999928" y="5839305"/>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1426246" y="8749384"/>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1" name="Gruppo 39"/>
          <p:cNvGrpSpPr>
            <a:grpSpLocks/>
          </p:cNvGrpSpPr>
          <p:nvPr/>
        </p:nvGrpSpPr>
        <p:grpSpPr bwMode="auto">
          <a:xfrm>
            <a:off x="10047261" y="6024853"/>
            <a:ext cx="9114625" cy="1225841"/>
            <a:chOff x="6024284" y="2570710"/>
            <a:chExt cx="9114312" cy="1225845"/>
          </a:xfrm>
        </p:grpSpPr>
        <p:sp>
          <p:nvSpPr>
            <p:cNvPr id="73"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4" name="CasellaDiTesto 116"/>
            <p:cNvSpPr txBox="1">
              <a:spLocks noChangeArrowheads="1"/>
            </p:cNvSpPr>
            <p:nvPr/>
          </p:nvSpPr>
          <p:spPr bwMode="auto">
            <a:xfrm>
              <a:off x="11999703" y="2570710"/>
              <a:ext cx="3138893" cy="954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Ask</a:t>
              </a:r>
              <a:r>
                <a:rPr lang="it-IT" sz="2800" b="1" dirty="0" smtClean="0"/>
                <a:t> for building </a:t>
              </a:r>
            </a:p>
            <a:p>
              <a:r>
                <a:rPr lang="it-IT" sz="2800" b="1" dirty="0" smtClean="0"/>
                <a:t>an image]</a:t>
              </a:r>
              <a:endParaRPr lang="it-IT" sz="2800" b="1" dirty="0"/>
            </a:p>
          </p:txBody>
        </p:sp>
      </p:grpSp>
      <p:sp>
        <p:nvSpPr>
          <p:cNvPr id="75" name="Rettangolo 106"/>
          <p:cNvSpPr>
            <a:spLocks noChangeArrowheads="1"/>
          </p:cNvSpPr>
          <p:nvPr/>
        </p:nvSpPr>
        <p:spPr bwMode="auto">
          <a:xfrm>
            <a:off x="18800142" y="7278460"/>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4" name="Fumetto 2 33"/>
          <p:cNvSpPr/>
          <p:nvPr/>
        </p:nvSpPr>
        <p:spPr bwMode="auto">
          <a:xfrm flipH="1">
            <a:off x="20201274" y="5226050"/>
            <a:ext cx="3048054" cy="1704468"/>
          </a:xfrm>
          <a:prstGeom prst="wedgeRoundRectCallout">
            <a:avLst>
              <a:gd name="adj1" fmla="val 90688"/>
              <a:gd name="adj2" fmla="val 136328"/>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lang="it-IT" sz="3200" b="1" dirty="0" smtClean="0">
                <a:ea typeface="ヒラギノ角ゴ ProN W3" charset="0"/>
                <a:cs typeface="ヒラギノ角ゴ ProN W3" charset="0"/>
              </a:rPr>
              <a:t>READY</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36" name="Gruppo 40"/>
          <p:cNvGrpSpPr>
            <a:grpSpLocks/>
          </p:cNvGrpSpPr>
          <p:nvPr/>
        </p:nvGrpSpPr>
        <p:grpSpPr bwMode="auto">
          <a:xfrm>
            <a:off x="10013336" y="8447914"/>
            <a:ext cx="8797622" cy="858653"/>
            <a:chOff x="3048000" y="2260550"/>
            <a:chExt cx="11961045" cy="859168"/>
          </a:xfrm>
        </p:grpSpPr>
        <p:sp>
          <p:nvSpPr>
            <p:cNvPr id="37"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8" name="CasellaDiTesto 29"/>
            <p:cNvSpPr txBox="1">
              <a:spLocks noChangeArrowheads="1"/>
            </p:cNvSpPr>
            <p:nvPr/>
          </p:nvSpPr>
          <p:spPr bwMode="auto">
            <a:xfrm>
              <a:off x="11122728" y="2260550"/>
              <a:ext cx="3886317" cy="58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Run</a:t>
              </a:r>
              <a:r>
                <a:rPr lang="it-IT" sz="2800" b="1" dirty="0" smtClean="0"/>
                <a:t> container</a:t>
              </a:r>
              <a:r>
                <a:rPr lang="it-IT" sz="3200" b="1" dirty="0" smtClean="0"/>
                <a:t>]</a:t>
              </a:r>
              <a:endParaRPr lang="it-IT" sz="2800" b="1" dirty="0"/>
            </a:p>
          </p:txBody>
        </p:sp>
      </p:grpSp>
      <p:sp>
        <p:nvSpPr>
          <p:cNvPr id="39" name="Fumetto 2 38"/>
          <p:cNvSpPr/>
          <p:nvPr/>
        </p:nvSpPr>
        <p:spPr bwMode="auto">
          <a:xfrm flipH="1">
            <a:off x="5391123" y="6956646"/>
            <a:ext cx="3048054" cy="1704468"/>
          </a:xfrm>
          <a:prstGeom prst="wedgeRoundRectCallout">
            <a:avLst>
              <a:gd name="adj1" fmla="val -90191"/>
              <a:gd name="adj2" fmla="val 6690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p>
          <a:p>
            <a:pPr marL="0" marR="0" indent="0" algn="ctr" defTabSz="914400" rtl="0" eaLnBrk="1" fontAlgn="base" latinLnBrk="0" hangingPunct="1">
              <a:lnSpc>
                <a:spcPct val="100000"/>
              </a:lnSpc>
              <a:spcBef>
                <a:spcPct val="0"/>
              </a:spcBef>
              <a:spcAft>
                <a:spcPct val="0"/>
              </a:spcAft>
              <a:buClrTx/>
              <a:buSzTx/>
              <a:buFontTx/>
              <a:buNone/>
              <a:tabLst/>
            </a:pPr>
            <a:r>
              <a:rPr lang="it-IT" sz="3200" b="1" dirty="0" smtClean="0">
                <a:ea typeface="ヒラギノ角ゴ ProN W3" charset="0"/>
                <a:cs typeface="ヒラギノ角ゴ ProN W3"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0" name="Rettangolo 106"/>
          <p:cNvSpPr>
            <a:spLocks noChangeArrowheads="1"/>
          </p:cNvSpPr>
          <p:nvPr/>
        </p:nvSpPr>
        <p:spPr bwMode="auto">
          <a:xfrm>
            <a:off x="9697139" y="8878217"/>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41" name="Rettangolo 106"/>
          <p:cNvSpPr>
            <a:spLocks noChangeArrowheads="1"/>
          </p:cNvSpPr>
          <p:nvPr/>
        </p:nvSpPr>
        <p:spPr bwMode="auto">
          <a:xfrm>
            <a:off x="18789052" y="9001952"/>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55" name="Titolo 1"/>
          <p:cNvSpPr>
            <a:spLocks noGrp="1"/>
          </p:cNvSpPr>
          <p:nvPr>
            <p:ph type="title"/>
          </p:nvPr>
        </p:nvSpPr>
        <p:spPr>
          <a:xfrm>
            <a:off x="617538" y="241300"/>
            <a:ext cx="23134637" cy="1358900"/>
          </a:xfrm>
        </p:spPr>
        <p:txBody>
          <a:bodyPr/>
          <a:lstStyle/>
          <a:p>
            <a:r>
              <a:rPr lang="it-IT" dirty="0" smtClean="0"/>
              <a:t>INTEGRATION TEST </a:t>
            </a:r>
            <a:endParaRPr lang="it-IT" dirty="0"/>
          </a:p>
        </p:txBody>
      </p:sp>
    </p:spTree>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49" name="CasellaDiTesto 48"/>
          <p:cNvSpPr txBox="1"/>
          <p:nvPr/>
        </p:nvSpPr>
        <p:spPr>
          <a:xfrm>
            <a:off x="609459" y="6167225"/>
            <a:ext cx="13633517" cy="6001643"/>
          </a:xfrm>
          <a:prstGeom prst="rect">
            <a:avLst/>
          </a:prstGeom>
          <a:noFill/>
        </p:spPr>
        <p:txBody>
          <a:bodyPr wrap="square" rtlCol="0">
            <a:spAutoFit/>
          </a:bodyPr>
          <a:lstStyle/>
          <a:p>
            <a:r>
              <a:rPr lang="it-IT" sz="2400" dirty="0" smtClean="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err="1">
                <a:latin typeface="Consolas"/>
              </a:rPr>
              <a:t>com.spotify</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b="1" dirty="0" err="1">
                <a:latin typeface="Consolas"/>
              </a:rPr>
              <a:t>docker-maven-plugin</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0.2.3</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 </a:t>
            </a:r>
            <a:br>
              <a:rPr lang="it-IT" sz="2400" dirty="0">
                <a:latin typeface="Consolas"/>
              </a:rPr>
            </a:br>
            <a:endParaRPr lang="it-IT" sz="2400" dirty="0" smtClean="0">
              <a:latin typeface="Consolas"/>
            </a:endParaRPr>
          </a:p>
          <a:p>
            <a:r>
              <a:rPr lang="it-IT" sz="2400" dirty="0">
                <a:solidFill>
                  <a:srgbClr val="0000FF"/>
                </a:solidFill>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imageName</a:t>
            </a:r>
            <a:r>
              <a:rPr lang="it-IT" sz="2400" b="1" dirty="0">
                <a:solidFill>
                  <a:srgbClr val="0000FF"/>
                </a:solidFill>
                <a:latin typeface="Consolas"/>
              </a:rPr>
              <a:t>&gt;</a:t>
            </a:r>
            <a:r>
              <a:rPr lang="it-IT" sz="2400" b="1" dirty="0">
                <a:latin typeface="Consolas"/>
              </a:rPr>
              <a:t>${</a:t>
            </a:r>
            <a:r>
              <a:rPr lang="it-IT" sz="2400" b="1" dirty="0" err="1">
                <a:latin typeface="Consolas"/>
              </a:rPr>
              <a:t>docker.image.prefix</a:t>
            </a:r>
            <a:r>
              <a:rPr lang="it-IT" sz="2400" b="1" dirty="0">
                <a:latin typeface="Consolas"/>
              </a:rPr>
              <a:t>}/${</a:t>
            </a:r>
            <a:r>
              <a:rPr lang="it-IT" sz="2400" b="1" dirty="0" err="1">
                <a:latin typeface="Consolas"/>
              </a:rPr>
              <a:t>project.artifactId</a:t>
            </a:r>
            <a:r>
              <a:rPr lang="it-IT" sz="2400" b="1" dirty="0">
                <a:latin typeface="Consolas"/>
              </a:rPr>
              <a:t>}</a:t>
            </a:r>
            <a:r>
              <a:rPr lang="it-IT" sz="2400" dirty="0">
                <a:solidFill>
                  <a:srgbClr val="0000FF"/>
                </a:solidFill>
                <a:latin typeface="Consolas"/>
              </a:rPr>
              <a:t>&lt;/</a:t>
            </a:r>
            <a:r>
              <a:rPr lang="it-IT" sz="2400" dirty="0" err="1">
                <a:solidFill>
                  <a:srgbClr val="800000"/>
                </a:solidFill>
                <a:latin typeface="Consolas"/>
              </a:rPr>
              <a:t>imageName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dockerDirectory</a:t>
            </a:r>
            <a:r>
              <a:rPr lang="it-IT" sz="2400" dirty="0">
                <a:solidFill>
                  <a:srgbClr val="0000FF"/>
                </a:solidFill>
                <a:latin typeface="Consolas"/>
              </a:rPr>
              <a:t>&gt;</a:t>
            </a:r>
            <a:r>
              <a:rPr lang="it-IT" sz="2400" b="1" dirty="0" err="1">
                <a:latin typeface="Consolas"/>
              </a:rPr>
              <a:t>src</a:t>
            </a:r>
            <a:r>
              <a:rPr lang="it-IT" sz="2400" b="1" dirty="0">
                <a:latin typeface="Consolas"/>
              </a:rPr>
              <a:t>/</a:t>
            </a:r>
            <a:r>
              <a:rPr lang="it-IT" sz="2400" b="1" dirty="0" err="1">
                <a:latin typeface="Consolas"/>
              </a:rPr>
              <a:t>main</a:t>
            </a:r>
            <a:r>
              <a:rPr lang="it-IT" sz="2400" b="1" dirty="0">
                <a:latin typeface="Consolas"/>
              </a:rPr>
              <a:t>/</a:t>
            </a:r>
            <a:r>
              <a:rPr lang="it-IT" sz="2400" b="1" dirty="0" err="1">
                <a:latin typeface="Consolas"/>
              </a:rPr>
              <a:t>docker</a:t>
            </a:r>
            <a:r>
              <a:rPr lang="it-IT" sz="2400" dirty="0">
                <a:solidFill>
                  <a:srgbClr val="0000FF"/>
                </a:solidFill>
                <a:latin typeface="Consolas"/>
              </a:rPr>
              <a:t>&lt;/</a:t>
            </a:r>
            <a:r>
              <a:rPr lang="it-IT" sz="2400" dirty="0" err="1">
                <a:solidFill>
                  <a:srgbClr val="800000"/>
                </a:solidFill>
                <a:latin typeface="Consolas"/>
              </a:rPr>
              <a:t>dockerDirectory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solidFill>
                  <a:srgbClr val="008000"/>
                </a:solidFill>
                <a:latin typeface="Consolas"/>
              </a:rPr>
              <a:t> </a:t>
            </a: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directory</a:t>
            </a:r>
            <a:r>
              <a:rPr lang="it-IT" sz="2400" dirty="0">
                <a:solidFill>
                  <a:srgbClr val="0000FF"/>
                </a:solidFill>
                <a:latin typeface="Consolas"/>
              </a:rPr>
              <a:t>&gt;</a:t>
            </a:r>
            <a:r>
              <a:rPr lang="it-IT" sz="2400" b="1" dirty="0">
                <a:latin typeface="Consolas"/>
              </a:rPr>
              <a:t>${</a:t>
            </a:r>
            <a:r>
              <a:rPr lang="it-IT" sz="2400" b="1" dirty="0" err="1">
                <a:latin typeface="Consolas"/>
              </a:rPr>
              <a:t>project.build.directory</a:t>
            </a:r>
            <a:r>
              <a:rPr lang="it-IT" sz="2400" b="1" dirty="0">
                <a:latin typeface="Consolas"/>
              </a:rPr>
              <a:t>}</a:t>
            </a:r>
            <a:r>
              <a:rPr lang="it-IT" sz="2400" dirty="0">
                <a:solidFill>
                  <a:srgbClr val="0000FF"/>
                </a:solidFill>
                <a:latin typeface="Consolas"/>
              </a:rPr>
              <a:t>&lt;/</a:t>
            </a:r>
            <a:r>
              <a:rPr lang="it-IT" sz="2400" dirty="0">
                <a:solidFill>
                  <a:srgbClr val="800000"/>
                </a:solidFill>
                <a:latin typeface="Consolas"/>
              </a:rPr>
              <a:t>directory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include</a:t>
            </a:r>
            <a:r>
              <a:rPr lang="it-IT" sz="2400" dirty="0">
                <a:solidFill>
                  <a:srgbClr val="0000FF"/>
                </a:solidFill>
                <a:latin typeface="Consolas"/>
              </a:rPr>
              <a:t>&gt;</a:t>
            </a:r>
            <a:r>
              <a:rPr lang="it-IT" sz="2400" b="1" dirty="0">
                <a:latin typeface="Consolas"/>
              </a:rPr>
              <a:t>${</a:t>
            </a:r>
            <a:r>
              <a:rPr lang="it-IT" sz="2400" b="1" dirty="0" err="1">
                <a:latin typeface="Consolas"/>
              </a:rPr>
              <a:t>project.build.finalName</a:t>
            </a:r>
            <a:r>
              <a:rPr lang="it-IT" sz="2400" b="1" dirty="0">
                <a:latin typeface="Consolas"/>
              </a:rPr>
              <a:t>}.</a:t>
            </a:r>
            <a:r>
              <a:rPr lang="it-IT" sz="2400" b="1" dirty="0" err="1">
                <a:latin typeface="Consolas"/>
              </a:rPr>
              <a:t>jar</a:t>
            </a:r>
            <a:r>
              <a:rPr lang="it-IT" sz="2400" dirty="0">
                <a:solidFill>
                  <a:srgbClr val="0000FF"/>
                </a:solidFill>
                <a:latin typeface="Consolas"/>
              </a:rPr>
              <a:t>&lt;/</a:t>
            </a:r>
            <a:r>
              <a:rPr lang="it-IT" sz="2400" dirty="0">
                <a:solidFill>
                  <a:srgbClr val="800000"/>
                </a:solidFill>
                <a:latin typeface="Consolas"/>
              </a:rPr>
              <a:t>include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endParaRPr lang="it-IT" sz="2400" dirty="0">
              <a:solidFill>
                <a:srgbClr val="008000"/>
              </a:solidFill>
              <a:latin typeface="Consolas"/>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650" y="2121424"/>
            <a:ext cx="4568236" cy="1436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 name="CasellaDiTesto 49"/>
          <p:cNvSpPr txBox="1"/>
          <p:nvPr/>
        </p:nvSpPr>
        <p:spPr>
          <a:xfrm>
            <a:off x="742728" y="3645074"/>
            <a:ext cx="11890109" cy="2308324"/>
          </a:xfrm>
          <a:prstGeom prst="rect">
            <a:avLst/>
          </a:prstGeom>
          <a:noFill/>
        </p:spPr>
        <p:txBody>
          <a:bodyPr wrap="square" rtlCol="0">
            <a:spAutoFit/>
          </a:bodyPr>
          <a:lstStyle/>
          <a:p>
            <a:r>
              <a:rPr lang="it-IT" sz="2400" b="1" dirty="0" smtClean="0"/>
              <a:t>FROM</a:t>
            </a:r>
            <a:r>
              <a:rPr lang="it-IT" sz="2400" dirty="0" smtClean="0"/>
              <a:t> </a:t>
            </a:r>
            <a:r>
              <a:rPr lang="it-IT" sz="2400" dirty="0"/>
              <a:t>java:8</a:t>
            </a:r>
          </a:p>
          <a:p>
            <a:r>
              <a:rPr lang="it-IT" sz="2400" b="1" dirty="0"/>
              <a:t>MAINTAINER</a:t>
            </a:r>
            <a:r>
              <a:rPr lang="it-IT" sz="2400" dirty="0"/>
              <a:t> l.bennardis</a:t>
            </a:r>
            <a:r>
              <a:rPr lang="it-IT" sz="2400" u="sng" dirty="0"/>
              <a:t>@email.it</a:t>
            </a:r>
          </a:p>
          <a:p>
            <a:r>
              <a:rPr lang="it-IT" sz="2400" b="1" dirty="0"/>
              <a:t>VOLUME</a:t>
            </a:r>
            <a:r>
              <a:rPr lang="it-IT" sz="2400" dirty="0"/>
              <a:t> /</a:t>
            </a:r>
            <a:r>
              <a:rPr lang="it-IT" sz="2400" u="sng" dirty="0" err="1" smtClean="0"/>
              <a:t>tmp</a:t>
            </a:r>
            <a:endParaRPr lang="it-IT" sz="2400" u="sng" dirty="0" smtClean="0"/>
          </a:p>
          <a:p>
            <a:r>
              <a:rPr lang="it-IT" sz="2400" b="1" dirty="0"/>
              <a:t>ADD</a:t>
            </a:r>
            <a:r>
              <a:rPr lang="it-IT" sz="2400" dirty="0"/>
              <a:t> /00dloc-</a:t>
            </a:r>
            <a:r>
              <a:rPr lang="it-IT" sz="2400" u="sng" dirty="0"/>
              <a:t>bookabattery-service-release.jar app.jar</a:t>
            </a:r>
          </a:p>
          <a:p>
            <a:r>
              <a:rPr lang="en-US" sz="2400" b="1" dirty="0"/>
              <a:t>RUN</a:t>
            </a:r>
            <a:r>
              <a:rPr lang="en-US" sz="2400" dirty="0"/>
              <a:t> bash -c 'touch /app.jar'</a:t>
            </a:r>
          </a:p>
          <a:p>
            <a:r>
              <a:rPr lang="it-IT" sz="2400" b="1" dirty="0"/>
              <a:t>ENTRYPOINT</a:t>
            </a:r>
            <a:r>
              <a:rPr lang="it-IT" sz="2400" dirty="0"/>
              <a:t> ["java","-</a:t>
            </a:r>
            <a:r>
              <a:rPr lang="it-IT" sz="2400" dirty="0" err="1"/>
              <a:t>Djava.security.egd</a:t>
            </a:r>
            <a:r>
              <a:rPr lang="it-IT" sz="2400" dirty="0"/>
              <a:t>=file:/</a:t>
            </a:r>
            <a:r>
              <a:rPr lang="it-IT" sz="2400" u="sng" dirty="0"/>
              <a:t>dev/./urandom","-jar","/app.jar"]</a:t>
            </a:r>
          </a:p>
        </p:txBody>
      </p:sp>
      <p:sp>
        <p:nvSpPr>
          <p:cNvPr id="12" name="Segnaposto contenuto 2"/>
          <p:cNvSpPr txBox="1">
            <a:spLocks/>
          </p:cNvSpPr>
          <p:nvPr/>
        </p:nvSpPr>
        <p:spPr bwMode="auto">
          <a:xfrm>
            <a:off x="15171762" y="4964746"/>
            <a:ext cx="8901558" cy="5421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a:t>
            </a:r>
            <a:r>
              <a:rPr lang="it-IT" sz="3600" b="1" dirty="0" smtClean="0"/>
              <a:t> </a:t>
            </a:r>
            <a:r>
              <a:rPr lang="it-IT" sz="3600" b="1" dirty="0" err="1" smtClean="0"/>
              <a:t>integration</a:t>
            </a:r>
            <a:endParaRPr lang="it-IT" sz="3600" b="1" dirty="0" smtClean="0"/>
          </a:p>
          <a:p>
            <a:pPr lvl="1"/>
            <a:r>
              <a:rPr lang="it-IT" sz="3600" dirty="0" err="1" smtClean="0"/>
              <a:t>Dockerfile</a:t>
            </a:r>
            <a:r>
              <a:rPr lang="it-IT" sz="3600" dirty="0" smtClean="0"/>
              <a:t> with the </a:t>
            </a:r>
            <a:r>
              <a:rPr lang="it-IT" sz="3600" dirty="0" err="1" smtClean="0"/>
              <a:t>definition</a:t>
            </a:r>
            <a:r>
              <a:rPr lang="it-IT" sz="3600" dirty="0" smtClean="0"/>
              <a:t> of the </a:t>
            </a:r>
            <a:r>
              <a:rPr lang="it-IT" sz="3600" dirty="0" err="1" smtClean="0"/>
              <a:t>Docker</a:t>
            </a:r>
            <a:r>
              <a:rPr lang="it-IT" sz="3600" dirty="0" smtClean="0"/>
              <a:t> image</a:t>
            </a:r>
          </a:p>
          <a:p>
            <a:pPr lvl="1"/>
            <a:r>
              <a:rPr lang="it-IT" sz="3600" dirty="0" err="1" smtClean="0"/>
              <a:t>Docker</a:t>
            </a:r>
            <a:r>
              <a:rPr lang="it-IT" sz="3600" dirty="0" smtClean="0"/>
              <a:t> </a:t>
            </a:r>
            <a:r>
              <a:rPr lang="it-IT" sz="3600" dirty="0" err="1" smtClean="0"/>
              <a:t>Maven</a:t>
            </a:r>
            <a:r>
              <a:rPr lang="it-IT" sz="3600" dirty="0" smtClean="0"/>
              <a:t> Plug-in </a:t>
            </a:r>
            <a:r>
              <a:rPr lang="it-IT" sz="3600" dirty="0" err="1" smtClean="0"/>
              <a:t>specifications</a:t>
            </a:r>
            <a:endParaRPr lang="it-IT" sz="3600" dirty="0"/>
          </a:p>
        </p:txBody>
      </p:sp>
    </p:spTree>
    <p:extLst>
      <p:ext uri="{BB962C8B-B14F-4D97-AF65-F5344CB8AC3E}">
        <p14:creationId xmlns:p14="http://schemas.microsoft.com/office/powerpoint/2010/main" val="1424983084"/>
      </p:ext>
    </p:extLst>
  </p:cSld>
  <p:clrMapOvr>
    <a:masterClrMapping/>
  </p:clrMapOvr>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299"/>
            <a:ext cx="23134637" cy="1720579"/>
          </a:xfrm>
        </p:spPr>
        <p:txBody>
          <a:bodyPr/>
          <a:lstStyle/>
          <a:p>
            <a:r>
              <a:rPr lang="it-IT" dirty="0" smtClean="0"/>
              <a:t>To </a:t>
            </a:r>
            <a:r>
              <a:rPr lang="it-IT" dirty="0" err="1" smtClean="0"/>
              <a:t>this</a:t>
            </a:r>
            <a:r>
              <a:rPr lang="it-IT" dirty="0" smtClean="0"/>
              <a:t> end </a:t>
            </a:r>
            <a:r>
              <a:rPr lang="it-IT" dirty="0" err="1" smtClean="0"/>
              <a:t>we</a:t>
            </a:r>
            <a:r>
              <a:rPr lang="it-IT" dirty="0" smtClean="0"/>
              <a:t> </a:t>
            </a:r>
            <a:r>
              <a:rPr lang="it-IT" dirty="0" err="1" smtClean="0"/>
              <a:t>will</a:t>
            </a:r>
            <a:r>
              <a:rPr lang="it-IT" dirty="0" smtClean="0"/>
              <a:t> create:</a:t>
            </a:r>
            <a:endParaRPr lang="it-IT" dirty="0"/>
          </a:p>
        </p:txBody>
      </p:sp>
      <p:sp>
        <p:nvSpPr>
          <p:cNvPr id="13" name="Segnaposto contenuto 2"/>
          <p:cNvSpPr>
            <a:spLocks noGrp="1"/>
          </p:cNvSpPr>
          <p:nvPr>
            <p:ph idx="1"/>
          </p:nvPr>
        </p:nvSpPr>
        <p:spPr>
          <a:xfrm>
            <a:off x="617538" y="1905000"/>
            <a:ext cx="23134637" cy="9934128"/>
          </a:xfrm>
        </p:spPr>
        <p:txBody>
          <a:bodyPr/>
          <a:lstStyle/>
          <a:p>
            <a:r>
              <a:rPr lang="it-IT" sz="4400" dirty="0" smtClean="0"/>
              <a:t>A </a:t>
            </a:r>
            <a:r>
              <a:rPr lang="it-IT" sz="4400" dirty="0" err="1"/>
              <a:t>simple</a:t>
            </a:r>
            <a:r>
              <a:rPr lang="it-IT" sz="4400" dirty="0"/>
              <a:t> </a:t>
            </a:r>
            <a:r>
              <a:rPr lang="it-IT" sz="4400" dirty="0" err="1"/>
              <a:t>microservices</a:t>
            </a:r>
            <a:r>
              <a:rPr lang="it-IT" sz="4400" dirty="0"/>
              <a:t> Spring </a:t>
            </a:r>
            <a:r>
              <a:rPr lang="it-IT" sz="4400" dirty="0" err="1" smtClean="0"/>
              <a:t>Boot-based</a:t>
            </a:r>
            <a:r>
              <a:rPr lang="it-IT" sz="4400" dirty="0" smtClean="0"/>
              <a:t> </a:t>
            </a:r>
            <a:r>
              <a:rPr lang="it-IT" sz="4400" dirty="0" err="1" smtClean="0"/>
              <a:t>architecture</a:t>
            </a:r>
            <a:r>
              <a:rPr lang="it-IT" sz="4400" dirty="0" smtClean="0"/>
              <a:t> and </a:t>
            </a:r>
            <a:r>
              <a:rPr lang="it-IT" sz="4400" dirty="0" err="1" smtClean="0"/>
              <a:t>its</a:t>
            </a:r>
            <a:r>
              <a:rPr lang="it-IT" sz="4400" dirty="0" smtClean="0"/>
              <a:t> </a:t>
            </a:r>
            <a:r>
              <a:rPr lang="it-IT" sz="4400" dirty="0" err="1"/>
              <a:t>development</a:t>
            </a:r>
            <a:r>
              <a:rPr lang="it-IT" sz="4400" dirty="0"/>
              <a:t> </a:t>
            </a:r>
            <a:r>
              <a:rPr lang="it-IT" sz="4400" dirty="0" err="1"/>
              <a:t>lifecycle</a:t>
            </a:r>
            <a:endParaRPr lang="it-IT" sz="4400" dirty="0" smtClean="0"/>
          </a:p>
          <a:p>
            <a:r>
              <a:rPr lang="it-IT" sz="4400" dirty="0" smtClean="0"/>
              <a:t>An </a:t>
            </a:r>
            <a:r>
              <a:rPr lang="it-IT" sz="4400" b="1" dirty="0" err="1" smtClean="0"/>
              <a:t>Event-Driven</a:t>
            </a:r>
            <a:r>
              <a:rPr lang="it-IT" sz="4400" b="1" dirty="0" smtClean="0"/>
              <a:t> Architecture </a:t>
            </a:r>
            <a:r>
              <a:rPr lang="it-IT" sz="4400" dirty="0" err="1" smtClean="0"/>
              <a:t>implemented</a:t>
            </a:r>
            <a:r>
              <a:rPr lang="it-IT" sz="4400" dirty="0" smtClean="0"/>
              <a:t> by a </a:t>
            </a:r>
            <a:r>
              <a:rPr lang="it-IT" sz="4400" b="1" dirty="0"/>
              <a:t>Database-per-service </a:t>
            </a:r>
            <a:r>
              <a:rPr lang="it-IT" sz="4400" b="1" dirty="0" err="1"/>
              <a:t>poliglot</a:t>
            </a:r>
            <a:r>
              <a:rPr lang="it-IT" sz="4400" b="1" dirty="0"/>
              <a:t>  </a:t>
            </a:r>
            <a:r>
              <a:rPr lang="it-IT" sz="4400" b="1" dirty="0" err="1" smtClean="0"/>
              <a:t>persistence</a:t>
            </a:r>
            <a:r>
              <a:rPr lang="it-IT" sz="4400" b="1" dirty="0" smtClean="0"/>
              <a:t> </a:t>
            </a:r>
            <a:r>
              <a:rPr lang="it-IT" sz="4400" dirty="0" smtClean="0"/>
              <a:t>pattern</a:t>
            </a:r>
          </a:p>
          <a:p>
            <a:r>
              <a:rPr lang="it-IT" sz="4400" dirty="0" smtClean="0"/>
              <a:t>The </a:t>
            </a:r>
            <a:r>
              <a:rPr lang="it-IT" sz="4400" dirty="0" err="1" smtClean="0"/>
              <a:t>implementation</a:t>
            </a:r>
            <a:r>
              <a:rPr lang="it-IT" sz="4400" dirty="0" smtClean="0"/>
              <a:t> of </a:t>
            </a:r>
            <a:r>
              <a:rPr lang="it-IT" sz="4400" dirty="0" err="1" smtClean="0"/>
              <a:t>two</a:t>
            </a:r>
            <a:r>
              <a:rPr lang="it-IT" sz="4400" dirty="0" smtClean="0"/>
              <a:t> </a:t>
            </a:r>
            <a:r>
              <a:rPr lang="it-IT" sz="4400" dirty="0" err="1" smtClean="0"/>
              <a:t>key</a:t>
            </a:r>
            <a:r>
              <a:rPr lang="it-IT" sz="4400" dirty="0" smtClean="0"/>
              <a:t> </a:t>
            </a:r>
            <a:r>
              <a:rPr lang="it-IT" sz="4400" dirty="0" err="1" smtClean="0"/>
              <a:t>patterns</a:t>
            </a:r>
            <a:r>
              <a:rPr lang="it-IT" sz="4400" dirty="0" smtClean="0"/>
              <a:t> of the microservice design: </a:t>
            </a:r>
            <a:r>
              <a:rPr lang="it-IT" sz="4400" b="1" dirty="0" smtClean="0"/>
              <a:t>service </a:t>
            </a:r>
            <a:r>
              <a:rPr lang="it-IT" sz="4400" b="1" dirty="0" err="1" smtClean="0"/>
              <a:t>discovery</a:t>
            </a:r>
            <a:r>
              <a:rPr lang="it-IT" sz="4400" b="1" dirty="0" smtClean="0"/>
              <a:t> </a:t>
            </a:r>
            <a:r>
              <a:rPr lang="it-IT" sz="4400" dirty="0" smtClean="0"/>
              <a:t>and </a:t>
            </a:r>
            <a:r>
              <a:rPr lang="it-IT" sz="4400" b="1" dirty="0" smtClean="0"/>
              <a:t>client side </a:t>
            </a:r>
            <a:r>
              <a:rPr lang="it-IT" sz="4400" b="1" dirty="0" err="1" smtClean="0"/>
              <a:t>load</a:t>
            </a:r>
            <a:r>
              <a:rPr lang="it-IT" sz="4400" b="1" dirty="0" smtClean="0"/>
              <a:t> </a:t>
            </a:r>
            <a:r>
              <a:rPr lang="it-IT" sz="4400" b="1" dirty="0" err="1" smtClean="0"/>
              <a:t>balancing</a:t>
            </a:r>
            <a:endParaRPr lang="it-IT" sz="4400" b="1" dirty="0" smtClean="0"/>
          </a:p>
          <a:p>
            <a:r>
              <a:rPr lang="it-IT" sz="4400" dirty="0" smtClean="0"/>
              <a:t>A </a:t>
            </a:r>
            <a:r>
              <a:rPr lang="it-IT" sz="4400" b="1" dirty="0" err="1" smtClean="0"/>
              <a:t>smooth</a:t>
            </a:r>
            <a:r>
              <a:rPr lang="it-IT" sz="4400" b="1" dirty="0" smtClean="0"/>
              <a:t> deployment scenario </a:t>
            </a:r>
            <a:r>
              <a:rPr lang="it-IT" sz="4400" dirty="0" err="1" smtClean="0"/>
              <a:t>which</a:t>
            </a:r>
            <a:r>
              <a:rPr lang="it-IT" sz="4400" dirty="0" smtClean="0"/>
              <a:t> </a:t>
            </a:r>
            <a:r>
              <a:rPr lang="it-IT" sz="4400" dirty="0" err="1" smtClean="0"/>
              <a:t>starts</a:t>
            </a:r>
            <a:r>
              <a:rPr lang="it-IT" sz="4400" dirty="0" smtClean="0"/>
              <a:t> from a </a:t>
            </a:r>
            <a:r>
              <a:rPr lang="it-IT" sz="4400" dirty="0" err="1" smtClean="0"/>
              <a:t>local</a:t>
            </a:r>
            <a:r>
              <a:rPr lang="it-IT" sz="4400" dirty="0" smtClean="0"/>
              <a:t> </a:t>
            </a:r>
            <a:r>
              <a:rPr lang="it-IT" sz="4400" dirty="0" err="1" smtClean="0"/>
              <a:t>environment</a:t>
            </a:r>
            <a:r>
              <a:rPr lang="it-IT" sz="4400" dirty="0" smtClean="0"/>
              <a:t> and </a:t>
            </a:r>
            <a:r>
              <a:rPr lang="it-IT" sz="4400" dirty="0" err="1" smtClean="0"/>
              <a:t>subsequently</a:t>
            </a:r>
            <a:r>
              <a:rPr lang="it-IT" sz="4400" dirty="0" smtClean="0"/>
              <a:t> </a:t>
            </a:r>
            <a:r>
              <a:rPr lang="it-IT" sz="4400" dirty="0" err="1" smtClean="0"/>
              <a:t>moves</a:t>
            </a:r>
            <a:r>
              <a:rPr lang="it-IT" sz="4400" dirty="0" smtClean="0"/>
              <a:t> to a </a:t>
            </a:r>
            <a:r>
              <a:rPr lang="it-IT" sz="4400" dirty="0" err="1" smtClean="0"/>
              <a:t>Docker</a:t>
            </a:r>
            <a:r>
              <a:rPr lang="it-IT" sz="4400" dirty="0" smtClean="0"/>
              <a:t> container </a:t>
            </a:r>
            <a:r>
              <a:rPr lang="it-IT" sz="4400" dirty="0" err="1" smtClean="0"/>
              <a:t>before</a:t>
            </a:r>
            <a:r>
              <a:rPr lang="it-IT" sz="4400" dirty="0" smtClean="0"/>
              <a:t> </a:t>
            </a:r>
            <a:r>
              <a:rPr lang="it-IT" sz="4400" dirty="0" err="1" smtClean="0"/>
              <a:t>ending</a:t>
            </a:r>
            <a:r>
              <a:rPr lang="it-IT" sz="4400" dirty="0" smtClean="0"/>
              <a:t> up in the </a:t>
            </a:r>
            <a:r>
              <a:rPr lang="it-IT" sz="4400" dirty="0" err="1" smtClean="0"/>
              <a:t>Cloud</a:t>
            </a:r>
            <a:endParaRPr lang="it-IT" sz="4400" dirty="0" smtClean="0"/>
          </a:p>
          <a:p>
            <a:pPr marL="0" indent="0">
              <a:buNone/>
            </a:pPr>
            <a:endParaRPr lang="en-US" sz="4400" dirty="0" smtClean="0"/>
          </a:p>
        </p:txBody>
      </p:sp>
    </p:spTree>
    <p:extLst>
      <p:ext uri="{BB962C8B-B14F-4D97-AF65-F5344CB8AC3E}">
        <p14:creationId xmlns:p14="http://schemas.microsoft.com/office/powerpoint/2010/main" val="1615218926"/>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50" name="CasellaDiTesto 49"/>
          <p:cNvSpPr txBox="1"/>
          <p:nvPr/>
        </p:nvSpPr>
        <p:spPr>
          <a:xfrm>
            <a:off x="742727" y="2599234"/>
            <a:ext cx="11890109" cy="9694962"/>
          </a:xfrm>
          <a:prstGeom prst="rect">
            <a:avLst/>
          </a:prstGeom>
          <a:noFill/>
        </p:spPr>
        <p:txBody>
          <a:bodyPr wrap="square" rtlCol="0">
            <a:spAutoFit/>
          </a:bodyPr>
          <a:lstStyle/>
          <a:p>
            <a:r>
              <a:rPr lang="en-US" sz="2400" dirty="0"/>
              <a:t>[INFO] Building image </a:t>
            </a:r>
            <a:r>
              <a:rPr lang="en-US" sz="2400" b="1" dirty="0" err="1" smtClean="0"/>
              <a:t>luigibennardis</a:t>
            </a:r>
            <a:r>
              <a:rPr lang="en-US" sz="2400" b="1" dirty="0" smtClean="0"/>
              <a:t>/00dloc-bookabattery-service</a:t>
            </a:r>
          </a:p>
          <a:p>
            <a:endParaRPr lang="it-IT" sz="2400" b="1" dirty="0"/>
          </a:p>
          <a:p>
            <a:r>
              <a:rPr lang="en-US" sz="2400" dirty="0">
                <a:solidFill>
                  <a:srgbClr val="0070C0"/>
                </a:solidFill>
              </a:rPr>
              <a:t>Step 0 : </a:t>
            </a:r>
            <a:r>
              <a:rPr lang="en-US" sz="2400" b="1" dirty="0">
                <a:solidFill>
                  <a:srgbClr val="0070C0"/>
                </a:solidFill>
              </a:rPr>
              <a:t>FROM</a:t>
            </a:r>
            <a:r>
              <a:rPr lang="en-US" sz="2400" dirty="0">
                <a:solidFill>
                  <a:srgbClr val="0070C0"/>
                </a:solidFill>
              </a:rPr>
              <a:t> java:8</a:t>
            </a:r>
            <a:endParaRPr lang="it-IT" sz="2400" dirty="0">
              <a:solidFill>
                <a:srgbClr val="0070C0"/>
              </a:solidFill>
            </a:endParaRPr>
          </a:p>
          <a:p>
            <a:r>
              <a:rPr lang="en-US" sz="2400" dirty="0">
                <a:solidFill>
                  <a:srgbClr val="0070C0"/>
                </a:solidFill>
              </a:rPr>
              <a:t>---&gt; </a:t>
            </a:r>
            <a:r>
              <a:rPr lang="en-US" sz="2400" dirty="0" smtClean="0">
                <a:solidFill>
                  <a:srgbClr val="0070C0"/>
                </a:solidFill>
              </a:rPr>
              <a:t>9a7221d5adb5</a:t>
            </a:r>
          </a:p>
          <a:p>
            <a:endParaRPr lang="it-IT" sz="2400" dirty="0"/>
          </a:p>
          <a:p>
            <a:r>
              <a:rPr lang="en-US" sz="2400" dirty="0"/>
              <a:t>Step 1 : </a:t>
            </a:r>
            <a:r>
              <a:rPr lang="en-US" sz="2400" b="1" dirty="0"/>
              <a:t>VOLUME</a:t>
            </a:r>
            <a:r>
              <a:rPr lang="en-US" sz="2400" dirty="0"/>
              <a:t> /</a:t>
            </a:r>
            <a:r>
              <a:rPr lang="en-US" sz="2400" dirty="0" err="1"/>
              <a:t>tmp</a:t>
            </a:r>
            <a:endParaRPr lang="it-IT" sz="2400" dirty="0"/>
          </a:p>
          <a:p>
            <a:r>
              <a:rPr lang="en-US" sz="2400" b="1" dirty="0">
                <a:solidFill>
                  <a:srgbClr val="0070C0"/>
                </a:solidFill>
              </a:rPr>
              <a:t>---&gt; Using cache</a:t>
            </a:r>
            <a:endParaRPr lang="it-IT" sz="2400" b="1" dirty="0">
              <a:solidFill>
                <a:srgbClr val="0070C0"/>
              </a:solidFill>
            </a:endParaRPr>
          </a:p>
          <a:p>
            <a:r>
              <a:rPr lang="en-US" sz="2400" dirty="0"/>
              <a:t>---&gt; </a:t>
            </a:r>
            <a:r>
              <a:rPr lang="en-US" sz="2400" dirty="0" smtClean="0"/>
              <a:t>52e9b30dca40</a:t>
            </a:r>
          </a:p>
          <a:p>
            <a:endParaRPr lang="it-IT" sz="2400" dirty="0"/>
          </a:p>
          <a:p>
            <a:r>
              <a:rPr lang="en-US" sz="2400" dirty="0"/>
              <a:t>Step 2 : </a:t>
            </a:r>
            <a:r>
              <a:rPr lang="en-US" sz="2400" b="1" dirty="0"/>
              <a:t>ADD</a:t>
            </a:r>
            <a:r>
              <a:rPr lang="en-US" sz="2400" dirty="0"/>
              <a:t> /00dloc-bookabattery-service-release.jar app.jar</a:t>
            </a:r>
            <a:endParaRPr lang="it-IT" sz="2400" dirty="0"/>
          </a:p>
          <a:p>
            <a:r>
              <a:rPr lang="en-US" sz="2400" dirty="0"/>
              <a:t>---&gt; ac4489f8ba5b</a:t>
            </a:r>
            <a:endParaRPr lang="it-IT" sz="2400" dirty="0"/>
          </a:p>
          <a:p>
            <a:r>
              <a:rPr lang="en-US" sz="2400" dirty="0"/>
              <a:t>Removing intermediate container ec4d480719c5</a:t>
            </a:r>
            <a:endParaRPr lang="it-IT" sz="2400" dirty="0"/>
          </a:p>
          <a:p>
            <a:r>
              <a:rPr lang="en-US" sz="2400" dirty="0"/>
              <a:t>Step 3 : </a:t>
            </a:r>
            <a:r>
              <a:rPr lang="en-US" sz="2400" b="1" dirty="0"/>
              <a:t>RUN</a:t>
            </a:r>
            <a:r>
              <a:rPr lang="en-US" sz="2400" dirty="0"/>
              <a:t> bash -c 'touch /app.jar'</a:t>
            </a:r>
            <a:endParaRPr lang="it-IT" sz="2400" dirty="0"/>
          </a:p>
          <a:p>
            <a:r>
              <a:rPr lang="en-US" sz="2400" dirty="0"/>
              <a:t>---&gt; Run</a:t>
            </a:r>
            <a:r>
              <a:rPr lang="en-US" sz="2400" u="sng" dirty="0"/>
              <a:t>ning in 61262e1379a2</a:t>
            </a:r>
            <a:endParaRPr lang="it-IT" sz="2400" dirty="0"/>
          </a:p>
          <a:p>
            <a:r>
              <a:rPr lang="en-US" sz="2400" dirty="0"/>
              <a:t>---&gt; 78c5b5d831ce</a:t>
            </a:r>
            <a:endParaRPr lang="it-IT" sz="2400" dirty="0"/>
          </a:p>
          <a:p>
            <a:r>
              <a:rPr lang="en-US" sz="2400" dirty="0"/>
              <a:t>Removing intermediate container 61262e1379a2</a:t>
            </a:r>
            <a:endParaRPr lang="it-IT" sz="2400" dirty="0"/>
          </a:p>
          <a:p>
            <a:r>
              <a:rPr lang="en-US" sz="2400" dirty="0"/>
              <a:t>Step 4 : </a:t>
            </a:r>
            <a:r>
              <a:rPr lang="en-US" sz="2400" b="1" dirty="0"/>
              <a:t>ENTRYPOINT</a:t>
            </a:r>
            <a:r>
              <a:rPr lang="en-US" sz="2400" dirty="0"/>
              <a:t> java -</a:t>
            </a:r>
            <a:r>
              <a:rPr lang="en-US" sz="2400" dirty="0" err="1"/>
              <a:t>Djava.security.egd</a:t>
            </a:r>
            <a:r>
              <a:rPr lang="en-US" sz="2400" dirty="0"/>
              <a:t>=file:/dev/./urandom -jar /app.jar</a:t>
            </a:r>
            <a:endParaRPr lang="it-IT" sz="2400" dirty="0"/>
          </a:p>
          <a:p>
            <a:r>
              <a:rPr lang="en-US" sz="2400" dirty="0"/>
              <a:t>---&gt; Run</a:t>
            </a:r>
            <a:r>
              <a:rPr lang="en-US" sz="2400" u="sng" dirty="0"/>
              <a:t>ning in 50e9016f1701</a:t>
            </a:r>
            <a:endParaRPr lang="it-IT" sz="2400" dirty="0"/>
          </a:p>
          <a:p>
            <a:r>
              <a:rPr lang="en-US" sz="2400" dirty="0"/>
              <a:t>---&gt; 4f2e75b6d815</a:t>
            </a:r>
            <a:endParaRPr lang="it-IT" sz="2400" dirty="0"/>
          </a:p>
          <a:p>
            <a:r>
              <a:rPr lang="en-US" sz="2400" dirty="0"/>
              <a:t>Removing intermediate container 50e9016f1701</a:t>
            </a:r>
            <a:endParaRPr lang="it-IT" sz="2400" dirty="0"/>
          </a:p>
          <a:p>
            <a:r>
              <a:rPr lang="en-US" sz="2400" b="1" dirty="0">
                <a:solidFill>
                  <a:srgbClr val="FF0000"/>
                </a:solidFill>
              </a:rPr>
              <a:t>Successfully built 4f2e75b6d815</a:t>
            </a:r>
            <a:endParaRPr lang="it-IT" sz="2400" b="1" dirty="0">
              <a:solidFill>
                <a:srgbClr val="FF0000"/>
              </a:solidFill>
            </a:endParaRPr>
          </a:p>
          <a:p>
            <a:r>
              <a:rPr lang="en-US" sz="2400" dirty="0"/>
              <a:t>[INFO] </a:t>
            </a:r>
            <a:r>
              <a:rPr lang="en-US" sz="2400" b="1" dirty="0">
                <a:solidFill>
                  <a:schemeClr val="tx1"/>
                </a:solidFill>
              </a:rPr>
              <a:t>Built </a:t>
            </a:r>
            <a:r>
              <a:rPr lang="en-US" sz="2400" b="1" dirty="0" err="1">
                <a:solidFill>
                  <a:srgbClr val="FF0000"/>
                </a:solidFill>
              </a:rPr>
              <a:t>luigibennardis</a:t>
            </a:r>
            <a:r>
              <a:rPr lang="en-US" sz="2400" b="1" dirty="0">
                <a:solidFill>
                  <a:srgbClr val="FF0000"/>
                </a:solidFill>
              </a:rPr>
              <a:t>/00dloc-bookabattery-service</a:t>
            </a:r>
            <a:endParaRPr lang="it-IT" sz="2400" b="1" dirty="0">
              <a:solidFill>
                <a:srgbClr val="FF0000"/>
              </a:solidFill>
            </a:endParaRPr>
          </a:p>
          <a:p>
            <a:r>
              <a:rPr lang="en-US" sz="2400" dirty="0"/>
              <a:t>[INFO] ------------------------------------------------------------------------</a:t>
            </a:r>
            <a:endParaRPr lang="it-IT" sz="2400" dirty="0"/>
          </a:p>
          <a:p>
            <a:r>
              <a:rPr lang="en-US" sz="2400" dirty="0"/>
              <a:t>[INFO] BUILD SUCCESS</a:t>
            </a:r>
            <a:endParaRPr lang="it-IT" sz="2400" dirty="0"/>
          </a:p>
          <a:p>
            <a:r>
              <a:rPr lang="en-US" sz="2400" dirty="0"/>
              <a:t>[INFO] ------------------------------------------------------------------------</a:t>
            </a:r>
            <a:endParaRPr lang="it-IT" sz="2400" dirty="0"/>
          </a:p>
          <a:p>
            <a:r>
              <a:rPr lang="en-US" sz="2400" dirty="0"/>
              <a:t>[INFO] Total time: 01:13 </a:t>
            </a:r>
            <a:r>
              <a:rPr lang="en-US" sz="2400" dirty="0" smtClean="0"/>
              <a:t>min</a:t>
            </a:r>
            <a:endParaRPr lang="it-IT" sz="2400" dirty="0"/>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6743" y="1577373"/>
            <a:ext cx="8036093"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5061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docker</a:t>
            </a:r>
            <a:r>
              <a:rPr lang="it-IT" sz="3600" b="1" dirty="0" smtClean="0"/>
              <a:t>: build </a:t>
            </a:r>
            <a:r>
              <a:rPr lang="it-IT" sz="3600" b="1" dirty="0" err="1" smtClean="0"/>
              <a:t>evidences</a:t>
            </a:r>
            <a:endParaRPr lang="it-IT" sz="3600" b="1" dirty="0" smtClean="0"/>
          </a:p>
          <a:p>
            <a:pPr lvl="1"/>
            <a:r>
              <a:rPr lang="it-IT" sz="3600" dirty="0" smtClean="0"/>
              <a:t>«package </a:t>
            </a:r>
            <a:r>
              <a:rPr lang="it-IT" sz="3600" dirty="0" err="1" smtClean="0"/>
              <a:t>docker:build</a:t>
            </a:r>
            <a:r>
              <a:rPr lang="it-IT" sz="3600" dirty="0" smtClean="0"/>
              <a:t>» </a:t>
            </a:r>
            <a:r>
              <a:rPr lang="it-IT" sz="3600" dirty="0" err="1" smtClean="0"/>
              <a:t>is</a:t>
            </a:r>
            <a:r>
              <a:rPr lang="it-IT" sz="3600" dirty="0" smtClean="0"/>
              <a:t> the </a:t>
            </a:r>
            <a:r>
              <a:rPr lang="it-IT" sz="3600" dirty="0" err="1" smtClean="0"/>
              <a:t>Maven</a:t>
            </a:r>
            <a:r>
              <a:rPr lang="it-IT" sz="3600" dirty="0" smtClean="0"/>
              <a:t> goal for building a </a:t>
            </a:r>
            <a:r>
              <a:rPr lang="it-IT" sz="3600" dirty="0" err="1" smtClean="0"/>
              <a:t>Docker</a:t>
            </a:r>
            <a:r>
              <a:rPr lang="it-IT" sz="3600" dirty="0" smtClean="0"/>
              <a:t> image</a:t>
            </a:r>
          </a:p>
          <a:p>
            <a:pPr lvl="1"/>
            <a:r>
              <a:rPr lang="it-IT" sz="3600" dirty="0" smtClean="0"/>
              <a:t>«</a:t>
            </a:r>
            <a:r>
              <a:rPr lang="it-IT" sz="3600" dirty="0" err="1" smtClean="0"/>
              <a:t>Layering</a:t>
            </a:r>
            <a:r>
              <a:rPr lang="it-IT" sz="3600" dirty="0" smtClean="0"/>
              <a:t>» </a:t>
            </a:r>
            <a:r>
              <a:rPr lang="it-IT" sz="3600" dirty="0" err="1" smtClean="0"/>
              <a:t>features</a:t>
            </a:r>
            <a:r>
              <a:rPr lang="it-IT" sz="3600" dirty="0" smtClean="0"/>
              <a:t> </a:t>
            </a:r>
            <a:r>
              <a:rPr lang="it-IT" sz="3600" dirty="0" err="1" smtClean="0"/>
              <a:t>corrisponding</a:t>
            </a:r>
            <a:r>
              <a:rPr lang="it-IT" sz="3600" dirty="0" smtClean="0"/>
              <a:t> to </a:t>
            </a:r>
            <a:r>
              <a:rPr lang="it-IT" sz="3600" dirty="0" err="1" smtClean="0"/>
              <a:t>each</a:t>
            </a:r>
            <a:r>
              <a:rPr lang="it-IT" sz="3600" dirty="0" smtClean="0"/>
              <a:t> </a:t>
            </a:r>
            <a:r>
              <a:rPr lang="it-IT" sz="3600" dirty="0" err="1" smtClean="0"/>
              <a:t>command</a:t>
            </a:r>
            <a:endParaRPr lang="it-IT" sz="3600" dirty="0" smtClean="0"/>
          </a:p>
        </p:txBody>
      </p:sp>
    </p:spTree>
    <p:extLst>
      <p:ext uri="{BB962C8B-B14F-4D97-AF65-F5344CB8AC3E}">
        <p14:creationId xmlns:p14="http://schemas.microsoft.com/office/powerpoint/2010/main" val="4266742985"/>
      </p:ext>
    </p:extLst>
  </p:cSld>
  <p:clrMapOvr>
    <a:masterClrMapping/>
  </p:clrMapOvr>
  <p:transition/>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50" name="CasellaDiTesto 49"/>
          <p:cNvSpPr txBox="1"/>
          <p:nvPr/>
        </p:nvSpPr>
        <p:spPr>
          <a:xfrm>
            <a:off x="833604" y="4035202"/>
            <a:ext cx="14335876" cy="3416320"/>
          </a:xfrm>
          <a:prstGeom prst="rect">
            <a:avLst/>
          </a:prstGeom>
          <a:noFill/>
        </p:spPr>
        <p:txBody>
          <a:bodyPr wrap="square" rtlCol="0">
            <a:spAutoFit/>
          </a:bodyPr>
          <a:lstStyle/>
          <a:p>
            <a:r>
              <a:rPr lang="en-US" sz="2400" b="1" dirty="0" smtClean="0"/>
              <a:t>RUNNING THE DATABASE CONTAINER:</a:t>
            </a:r>
          </a:p>
          <a:p>
            <a:endParaRPr lang="it-IT" sz="2400" b="1" dirty="0"/>
          </a:p>
          <a:p>
            <a:r>
              <a:rPr lang="en-US" sz="2400" dirty="0" err="1"/>
              <a:t>docker</a:t>
            </a:r>
            <a:r>
              <a:rPr lang="en-US" sz="2400" dirty="0"/>
              <a:t> run --</a:t>
            </a:r>
            <a:r>
              <a:rPr lang="en-US" sz="2400" b="1" dirty="0"/>
              <a:t>name</a:t>
            </a:r>
            <a:r>
              <a:rPr lang="en-US" sz="2400" dirty="0"/>
              <a:t> </a:t>
            </a:r>
            <a:r>
              <a:rPr lang="en-US" sz="2400" dirty="0" err="1"/>
              <a:t>mysqldb</a:t>
            </a:r>
            <a:r>
              <a:rPr lang="en-US" sz="2400" dirty="0"/>
              <a:t> </a:t>
            </a:r>
            <a:endParaRPr lang="en-US" sz="2400" dirty="0" smtClean="0"/>
          </a:p>
          <a:p>
            <a:r>
              <a:rPr lang="en-US" sz="2400" dirty="0"/>
              <a:t>	</a:t>
            </a:r>
            <a:r>
              <a:rPr lang="en-US" sz="2400" dirty="0" smtClean="0"/>
              <a:t>	-</a:t>
            </a:r>
            <a:r>
              <a:rPr lang="en-US" sz="2400" dirty="0"/>
              <a:t>e MYSQL_USER=</a:t>
            </a:r>
            <a:r>
              <a:rPr lang="en-US" sz="2400" dirty="0" err="1"/>
              <a:t>bab_USER</a:t>
            </a:r>
            <a:r>
              <a:rPr lang="en-US" sz="2400" dirty="0"/>
              <a:t> </a:t>
            </a:r>
            <a:endParaRPr lang="en-US" sz="2400" dirty="0" smtClean="0"/>
          </a:p>
          <a:p>
            <a:r>
              <a:rPr lang="en-US" sz="2400" dirty="0"/>
              <a:t>	</a:t>
            </a:r>
            <a:r>
              <a:rPr lang="en-US" sz="2400" dirty="0" smtClean="0"/>
              <a:t>	-</a:t>
            </a:r>
            <a:r>
              <a:rPr lang="en-US" sz="2400" dirty="0"/>
              <a:t>e MYSQL_PASSWORD=</a:t>
            </a:r>
            <a:r>
              <a:rPr lang="en-US" sz="2400" dirty="0" err="1"/>
              <a:t>bab_USER</a:t>
            </a:r>
            <a:r>
              <a:rPr lang="en-US" sz="2400" dirty="0"/>
              <a:t> </a:t>
            </a:r>
            <a:endParaRPr lang="en-US" sz="2400" dirty="0" smtClean="0"/>
          </a:p>
          <a:p>
            <a:r>
              <a:rPr lang="en-US" sz="2400" dirty="0"/>
              <a:t>	</a:t>
            </a:r>
            <a:r>
              <a:rPr lang="en-US" sz="2400" dirty="0" smtClean="0"/>
              <a:t>	-</a:t>
            </a:r>
            <a:r>
              <a:rPr lang="en-US" sz="2400" dirty="0"/>
              <a:t>e MYSQL_DATABASE=</a:t>
            </a:r>
            <a:r>
              <a:rPr lang="en-US" sz="2400" dirty="0" err="1"/>
              <a:t>batteryService</a:t>
            </a:r>
            <a:r>
              <a:rPr lang="en-US" sz="2400" dirty="0"/>
              <a:t> </a:t>
            </a:r>
            <a:endParaRPr lang="en-US" sz="2400" dirty="0" smtClean="0"/>
          </a:p>
          <a:p>
            <a:r>
              <a:rPr lang="en-US" sz="2400" dirty="0"/>
              <a:t>	</a:t>
            </a:r>
            <a:r>
              <a:rPr lang="en-US" sz="2400" dirty="0" smtClean="0"/>
              <a:t>	-</a:t>
            </a:r>
            <a:r>
              <a:rPr lang="en-US" sz="2400" dirty="0"/>
              <a:t>e </a:t>
            </a:r>
            <a:r>
              <a:rPr lang="en-US" sz="2400" dirty="0" smtClean="0"/>
              <a:t>MYSQL_ROOT_PASSWORD=root </a:t>
            </a:r>
          </a:p>
          <a:p>
            <a:r>
              <a:rPr lang="en-US" sz="2400" b="1" dirty="0"/>
              <a:t>	</a:t>
            </a:r>
            <a:r>
              <a:rPr lang="en-US" sz="2400" b="1" dirty="0" smtClean="0"/>
              <a:t>	-</a:t>
            </a:r>
            <a:r>
              <a:rPr lang="en-US" sz="2400" b="1" dirty="0"/>
              <a:t>d</a:t>
            </a:r>
            <a:r>
              <a:rPr lang="en-US" sz="2400" dirty="0"/>
              <a:t> </a:t>
            </a:r>
            <a:endParaRPr lang="en-US" sz="2400" dirty="0" smtClean="0"/>
          </a:p>
          <a:p>
            <a:r>
              <a:rPr lang="en-US" sz="2400" b="1" dirty="0"/>
              <a:t>	</a:t>
            </a:r>
            <a:r>
              <a:rPr lang="en-US" sz="2400" b="1" dirty="0" smtClean="0"/>
              <a:t>	mysql:5.6</a:t>
            </a:r>
            <a:r>
              <a:rPr lang="en-US" sz="2400" dirty="0"/>
              <a:t> </a:t>
            </a:r>
            <a:endParaRPr lang="it-IT" sz="2400" dirty="0"/>
          </a:p>
        </p:txBody>
      </p:sp>
      <p:sp>
        <p:nvSpPr>
          <p:cNvPr id="14" name="Freccia a destra con strisce 13"/>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968" y="1553824"/>
            <a:ext cx="14410950" cy="2277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835886" y="7534573"/>
            <a:ext cx="14335876" cy="2677656"/>
          </a:xfrm>
          <a:prstGeom prst="rect">
            <a:avLst/>
          </a:prstGeom>
          <a:noFill/>
        </p:spPr>
        <p:txBody>
          <a:bodyPr wrap="square" rtlCol="0">
            <a:spAutoFit/>
          </a:bodyPr>
          <a:lstStyle/>
          <a:p>
            <a:r>
              <a:rPr lang="en-US" sz="2400" b="1" dirty="0" smtClean="0"/>
              <a:t>RUNNING THE MICROSERVICE CONTAINER:</a:t>
            </a:r>
          </a:p>
          <a:p>
            <a:endParaRPr lang="it-IT" sz="2400" b="1" dirty="0"/>
          </a:p>
          <a:p>
            <a:r>
              <a:rPr lang="en-US" sz="2400" dirty="0" err="1" smtClean="0"/>
              <a:t>docker</a:t>
            </a:r>
            <a:r>
              <a:rPr lang="en-US" sz="2400" dirty="0" smtClean="0"/>
              <a:t> run </a:t>
            </a:r>
            <a:r>
              <a:rPr lang="en-US" sz="2400" dirty="0"/>
              <a:t>--</a:t>
            </a:r>
            <a:r>
              <a:rPr lang="en-US" sz="2400" b="1" dirty="0"/>
              <a:t>name</a:t>
            </a:r>
            <a:r>
              <a:rPr lang="en-US" sz="2400" dirty="0"/>
              <a:t> </a:t>
            </a:r>
            <a:r>
              <a:rPr lang="en-US" sz="2400" dirty="0" err="1"/>
              <a:t>appdemo</a:t>
            </a:r>
            <a:r>
              <a:rPr lang="en-US" sz="2400" dirty="0"/>
              <a:t> </a:t>
            </a:r>
            <a:endParaRPr lang="en-US" sz="2400" dirty="0" smtClean="0"/>
          </a:p>
          <a:p>
            <a:r>
              <a:rPr lang="en-US" sz="2400" dirty="0"/>
              <a:t>	</a:t>
            </a:r>
            <a:r>
              <a:rPr lang="en-US" sz="2400" dirty="0" smtClean="0"/>
              <a:t>	--</a:t>
            </a:r>
            <a:r>
              <a:rPr lang="en-US" sz="2400" b="1" dirty="0"/>
              <a:t>link</a:t>
            </a:r>
            <a:r>
              <a:rPr lang="en-US" sz="2400" dirty="0"/>
              <a:t> </a:t>
            </a:r>
            <a:r>
              <a:rPr lang="en-US" sz="2400" dirty="0" err="1"/>
              <a:t>mysqldb:mysql</a:t>
            </a:r>
            <a:r>
              <a:rPr lang="en-US" sz="2400" dirty="0"/>
              <a:t> </a:t>
            </a:r>
            <a:r>
              <a:rPr lang="en-US" sz="2400" dirty="0" smtClean="0"/>
              <a:t> </a:t>
            </a:r>
          </a:p>
          <a:p>
            <a:r>
              <a:rPr lang="en-US" sz="2400" dirty="0"/>
              <a:t>	</a:t>
            </a:r>
            <a:r>
              <a:rPr lang="en-US" sz="2400" dirty="0" smtClean="0"/>
              <a:t>	-</a:t>
            </a:r>
            <a:r>
              <a:rPr lang="en-US" sz="2400" b="1" dirty="0"/>
              <a:t>p</a:t>
            </a:r>
            <a:r>
              <a:rPr lang="en-US" sz="2400" dirty="0"/>
              <a:t> 7111:7111 </a:t>
            </a:r>
            <a:endParaRPr lang="en-US" sz="2400" dirty="0" smtClean="0"/>
          </a:p>
          <a:p>
            <a:r>
              <a:rPr lang="en-US" sz="2400" dirty="0"/>
              <a:t>	</a:t>
            </a:r>
            <a:r>
              <a:rPr lang="en-US" sz="2400" dirty="0" smtClean="0"/>
              <a:t>	-</a:t>
            </a:r>
            <a:r>
              <a:rPr lang="en-US" sz="2400" dirty="0"/>
              <a:t>t </a:t>
            </a:r>
            <a:endParaRPr lang="en-US" sz="2400" dirty="0" smtClean="0"/>
          </a:p>
          <a:p>
            <a:r>
              <a:rPr lang="en-US" sz="2400" dirty="0"/>
              <a:t>	</a:t>
            </a:r>
            <a:r>
              <a:rPr lang="en-US" sz="2400" dirty="0" smtClean="0"/>
              <a:t>	</a:t>
            </a:r>
            <a:r>
              <a:rPr lang="en-US" sz="2400" b="1" dirty="0" err="1" smtClean="0"/>
              <a:t>luigibennardis</a:t>
            </a:r>
            <a:r>
              <a:rPr lang="en-US" sz="2400" b="1" dirty="0" smtClean="0"/>
              <a:t>/00dloc-bookabattery-service</a:t>
            </a:r>
          </a:p>
        </p:txBody>
      </p:sp>
      <p:sp>
        <p:nvSpPr>
          <p:cNvPr id="12" name="CasellaDiTesto 11"/>
          <p:cNvSpPr txBox="1"/>
          <p:nvPr/>
        </p:nvSpPr>
        <p:spPr>
          <a:xfrm>
            <a:off x="912368" y="10635837"/>
            <a:ext cx="3862808" cy="1938992"/>
          </a:xfrm>
          <a:prstGeom prst="rect">
            <a:avLst/>
          </a:prstGeom>
          <a:noFill/>
        </p:spPr>
        <p:txBody>
          <a:bodyPr wrap="square" rtlCol="0">
            <a:spAutoFit/>
          </a:bodyPr>
          <a:lstStyle/>
          <a:p>
            <a:r>
              <a:rPr lang="en-US" sz="2400" b="1" dirty="0" smtClean="0"/>
              <a:t>OBTAINING THE LIST OF IMAGES:</a:t>
            </a:r>
          </a:p>
          <a:p>
            <a:endParaRPr lang="it-IT" sz="2400" b="1" dirty="0"/>
          </a:p>
          <a:p>
            <a:r>
              <a:rPr lang="en-US" sz="2400" dirty="0" err="1" smtClean="0"/>
              <a:t>docker</a:t>
            </a:r>
            <a:r>
              <a:rPr lang="en-US" sz="2400" dirty="0" smtClean="0"/>
              <a:t> images</a:t>
            </a:r>
          </a:p>
          <a:p>
            <a:endParaRPr lang="en-US" sz="2400" b="1" dirty="0"/>
          </a:p>
        </p:txBody>
      </p:sp>
      <p:sp>
        <p:nvSpPr>
          <p:cNvPr id="13"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a:t>
            </a:r>
            <a:r>
              <a:rPr lang="it-IT" sz="3600" b="1" dirty="0" smtClean="0"/>
              <a:t> </a:t>
            </a:r>
            <a:r>
              <a:rPr lang="it-IT" sz="3600" b="1" dirty="0" err="1" smtClean="0"/>
              <a:t>instance</a:t>
            </a:r>
            <a:r>
              <a:rPr lang="it-IT" sz="3600" b="1" dirty="0" smtClean="0"/>
              <a:t> </a:t>
            </a:r>
            <a:r>
              <a:rPr lang="it-IT" sz="3600" b="1" dirty="0" err="1" smtClean="0"/>
              <a:t>details</a:t>
            </a:r>
            <a:r>
              <a:rPr lang="it-IT" sz="3600" b="1" dirty="0" smtClean="0"/>
              <a:t> </a:t>
            </a:r>
          </a:p>
          <a:p>
            <a:pPr lvl="1"/>
            <a:r>
              <a:rPr lang="it-IT" sz="3600" dirty="0" smtClean="0"/>
              <a:t>List of </a:t>
            </a:r>
            <a:r>
              <a:rPr lang="it-IT" sz="3600" dirty="0" err="1" smtClean="0"/>
              <a:t>available</a:t>
            </a:r>
            <a:r>
              <a:rPr lang="it-IT" sz="3600" dirty="0" smtClean="0"/>
              <a:t> images </a:t>
            </a:r>
            <a:r>
              <a:rPr lang="it-IT" sz="3600" dirty="0" err="1" smtClean="0"/>
              <a:t>available</a:t>
            </a:r>
            <a:r>
              <a:rPr lang="it-IT" sz="3600" dirty="0" smtClean="0"/>
              <a:t> </a:t>
            </a:r>
            <a:r>
              <a:rPr lang="it-IT" sz="3600" dirty="0" err="1" smtClean="0"/>
              <a:t>within</a:t>
            </a:r>
            <a:r>
              <a:rPr lang="it-IT" sz="3600" dirty="0" smtClean="0"/>
              <a:t> the </a:t>
            </a:r>
            <a:r>
              <a:rPr lang="it-IT" sz="3600" dirty="0" err="1" smtClean="0"/>
              <a:t>docker</a:t>
            </a:r>
            <a:r>
              <a:rPr lang="it-IT" sz="3600" dirty="0" smtClean="0"/>
              <a:t> </a:t>
            </a:r>
            <a:r>
              <a:rPr lang="it-IT" sz="3600" dirty="0" err="1" smtClean="0"/>
              <a:t>registry</a:t>
            </a:r>
            <a:endParaRPr lang="it-IT" sz="3600" dirty="0" smtClean="0"/>
          </a:p>
          <a:p>
            <a:pPr lvl="1"/>
            <a:r>
              <a:rPr lang="it-IT" sz="3600" dirty="0" err="1" smtClean="0"/>
              <a:t>Docker</a:t>
            </a:r>
            <a:r>
              <a:rPr lang="it-IT" sz="3600" dirty="0" smtClean="0"/>
              <a:t> run </a:t>
            </a:r>
            <a:r>
              <a:rPr lang="it-IT" sz="3600" dirty="0" err="1" smtClean="0"/>
              <a:t>commands</a:t>
            </a:r>
            <a:r>
              <a:rPr lang="it-IT" sz="3600" dirty="0" smtClean="0"/>
              <a:t> </a:t>
            </a:r>
            <a:r>
              <a:rPr lang="it-IT" sz="3600" dirty="0" err="1" smtClean="0"/>
              <a:t>details</a:t>
            </a:r>
            <a:r>
              <a:rPr lang="it-IT" sz="3600" dirty="0" smtClean="0"/>
              <a:t>  </a:t>
            </a:r>
          </a:p>
          <a:p>
            <a:pPr lvl="1"/>
            <a:r>
              <a:rPr lang="en-US" sz="3600" dirty="0" err="1" smtClean="0"/>
              <a:t>MySql</a:t>
            </a:r>
            <a:r>
              <a:rPr lang="en-US" sz="3600" dirty="0" smtClean="0"/>
              <a:t> instance data will </a:t>
            </a:r>
            <a:r>
              <a:rPr lang="en-US" sz="3600" dirty="0"/>
              <a:t>be load from scratch by </a:t>
            </a:r>
            <a:r>
              <a:rPr lang="en-US" sz="3600" dirty="0" smtClean="0"/>
              <a:t>means of the sql statements provided </a:t>
            </a:r>
            <a:r>
              <a:rPr lang="en-US" sz="3600" dirty="0"/>
              <a:t>in the </a:t>
            </a:r>
            <a:r>
              <a:rPr lang="en-US" sz="3600" dirty="0" smtClean="0"/>
              <a:t>application’s package</a:t>
            </a:r>
          </a:p>
          <a:p>
            <a:pPr lvl="1"/>
            <a:r>
              <a:rPr lang="en-US" sz="3600" dirty="0" smtClean="0"/>
              <a:t>For specific test purposes it will be possible to build and run database images with test-distinguishing data</a:t>
            </a:r>
            <a:endParaRPr lang="it-IT" sz="3600" dirty="0"/>
          </a:p>
          <a:p>
            <a:pPr marL="419100" lvl="1" indent="0">
              <a:buNone/>
            </a:pPr>
            <a:endParaRPr lang="it-IT" sz="3600" dirty="0" smtClean="0"/>
          </a:p>
        </p:txBody>
      </p:sp>
      <p:sp>
        <p:nvSpPr>
          <p:cNvPr id="16" name="CasellaDiTesto 15"/>
          <p:cNvSpPr txBox="1"/>
          <p:nvPr/>
        </p:nvSpPr>
        <p:spPr>
          <a:xfrm>
            <a:off x="5337995" y="10635836"/>
            <a:ext cx="3862808" cy="1938992"/>
          </a:xfrm>
          <a:prstGeom prst="rect">
            <a:avLst/>
          </a:prstGeom>
          <a:noFill/>
        </p:spPr>
        <p:txBody>
          <a:bodyPr wrap="square" rtlCol="0">
            <a:spAutoFit/>
          </a:bodyPr>
          <a:lstStyle/>
          <a:p>
            <a:r>
              <a:rPr lang="en-US" sz="2400" b="1" dirty="0" smtClean="0"/>
              <a:t>OBTAINING </a:t>
            </a:r>
            <a:r>
              <a:rPr lang="en-US" sz="2400" b="1" dirty="0"/>
              <a:t>THE LIST OF </a:t>
            </a:r>
            <a:r>
              <a:rPr lang="en-US" sz="2400" b="1" dirty="0" smtClean="0"/>
              <a:t>CONTAINERS:</a:t>
            </a:r>
          </a:p>
          <a:p>
            <a:endParaRPr lang="it-IT" sz="2400" b="1" dirty="0"/>
          </a:p>
          <a:p>
            <a:r>
              <a:rPr lang="en-US" sz="2400" dirty="0" err="1"/>
              <a:t>docker</a:t>
            </a:r>
            <a:r>
              <a:rPr lang="en-US" sz="2400" dirty="0"/>
              <a:t> </a:t>
            </a:r>
            <a:r>
              <a:rPr lang="en-US" sz="2400" dirty="0" err="1"/>
              <a:t>ps</a:t>
            </a:r>
            <a:r>
              <a:rPr lang="en-US" sz="2400" dirty="0"/>
              <a:t> –a </a:t>
            </a:r>
            <a:endParaRPr lang="en-US" sz="2400" dirty="0" smtClean="0"/>
          </a:p>
          <a:p>
            <a:endParaRPr lang="en-US" sz="2400" b="1" dirty="0"/>
          </a:p>
        </p:txBody>
      </p:sp>
      <p:sp>
        <p:nvSpPr>
          <p:cNvPr id="17" name="CasellaDiTesto 16"/>
          <p:cNvSpPr txBox="1"/>
          <p:nvPr/>
        </p:nvSpPr>
        <p:spPr>
          <a:xfrm>
            <a:off x="10018812" y="10635835"/>
            <a:ext cx="5569768" cy="1938992"/>
          </a:xfrm>
          <a:prstGeom prst="rect">
            <a:avLst/>
          </a:prstGeom>
          <a:noFill/>
        </p:spPr>
        <p:txBody>
          <a:bodyPr wrap="square" rtlCol="0">
            <a:spAutoFit/>
          </a:bodyPr>
          <a:lstStyle/>
          <a:p>
            <a:r>
              <a:rPr lang="en-US" sz="2400" b="1" dirty="0" smtClean="0"/>
              <a:t>STOPPING AND REMOVING CONTAINERS:</a:t>
            </a:r>
          </a:p>
          <a:p>
            <a:endParaRPr lang="it-IT" sz="2400" b="1" dirty="0"/>
          </a:p>
          <a:p>
            <a:r>
              <a:rPr lang="en-US" sz="2400" dirty="0" err="1"/>
              <a:t>Docker</a:t>
            </a:r>
            <a:r>
              <a:rPr lang="en-US" sz="2400" dirty="0"/>
              <a:t> stop/</a:t>
            </a:r>
            <a:r>
              <a:rPr lang="en-US" sz="2400" dirty="0" err="1"/>
              <a:t>rm</a:t>
            </a:r>
            <a:r>
              <a:rPr lang="en-US" sz="2400" dirty="0"/>
              <a:t> </a:t>
            </a:r>
            <a:r>
              <a:rPr lang="en-US" sz="2400" dirty="0" smtClean="0"/>
              <a:t>&lt;container-id&gt;</a:t>
            </a:r>
            <a:endParaRPr lang="it-IT" sz="2400" dirty="0"/>
          </a:p>
          <a:p>
            <a:endParaRPr lang="en-US" sz="2400" b="1" dirty="0"/>
          </a:p>
        </p:txBody>
      </p:sp>
    </p:spTree>
    <p:extLst>
      <p:ext uri="{BB962C8B-B14F-4D97-AF65-F5344CB8AC3E}">
        <p14:creationId xmlns:p14="http://schemas.microsoft.com/office/powerpoint/2010/main" val="243035156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8" y="2209800"/>
            <a:ext cx="14554223" cy="3784104"/>
          </a:xfrm>
        </p:spPr>
        <p:txBody>
          <a:bodyPr/>
          <a:lstStyle/>
          <a:p>
            <a:r>
              <a:rPr lang="en-US" sz="4400" b="1" dirty="0" err="1"/>
              <a:t>Docker</a:t>
            </a:r>
            <a:r>
              <a:rPr lang="en-US" sz="4400" b="1" dirty="0"/>
              <a:t> Hub </a:t>
            </a:r>
            <a:r>
              <a:rPr lang="en-US" sz="4400" dirty="0"/>
              <a:t>is the cloud-based registry service of </a:t>
            </a:r>
            <a:r>
              <a:rPr lang="en-US" sz="4400" dirty="0" err="1"/>
              <a:t>Docker</a:t>
            </a:r>
            <a:r>
              <a:rPr lang="en-US" sz="4400" dirty="0"/>
              <a:t> images. It provides:</a:t>
            </a:r>
          </a:p>
          <a:p>
            <a:pPr lvl="1"/>
            <a:r>
              <a:rPr lang="en-US" sz="4400" u="sng" dirty="0"/>
              <a:t>Official and private image repositories</a:t>
            </a:r>
            <a:r>
              <a:rPr lang="en-US" sz="4400" dirty="0"/>
              <a:t>: finding, managing, pushing and pulling images </a:t>
            </a:r>
            <a:r>
              <a:rPr lang="en-US" sz="4400" dirty="0" smtClean="0"/>
              <a:t>from the </a:t>
            </a:r>
            <a:r>
              <a:rPr lang="en-US" sz="4400" dirty="0" err="1"/>
              <a:t>Docker</a:t>
            </a:r>
            <a:r>
              <a:rPr lang="en-US" sz="4400" dirty="0"/>
              <a:t> command </a:t>
            </a:r>
            <a:r>
              <a:rPr lang="en-US" sz="4400" dirty="0" smtClean="0"/>
              <a:t>line</a:t>
            </a:r>
            <a:endParaRPr lang="en-US" sz="4400"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Segnaposto contenuto 2"/>
          <p:cNvSpPr txBox="1">
            <a:spLocks/>
          </p:cNvSpPr>
          <p:nvPr/>
        </p:nvSpPr>
        <p:spPr bwMode="auto">
          <a:xfrm>
            <a:off x="606723" y="5761112"/>
            <a:ext cx="22458485" cy="606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lvl="1"/>
            <a:r>
              <a:rPr lang="en-US" sz="4400" u="sng" dirty="0" smtClean="0"/>
              <a:t>Automated builds</a:t>
            </a:r>
            <a:r>
              <a:rPr lang="en-US" sz="4400" dirty="0" smtClean="0"/>
              <a:t>: creating new images, either manually triggered or as a result of  changes detected in the source code </a:t>
            </a:r>
            <a:r>
              <a:rPr lang="en-US" sz="4400" dirty="0" smtClean="0"/>
              <a:t>repository</a:t>
            </a:r>
            <a:endParaRPr lang="en-US" sz="4400" dirty="0" smtClean="0"/>
          </a:p>
          <a:p>
            <a:pPr lvl="1"/>
            <a:r>
              <a:rPr lang="en-US" sz="4400" u="sng" dirty="0" err="1" smtClean="0"/>
              <a:t>Webhooks</a:t>
            </a:r>
            <a:r>
              <a:rPr lang="en-US" sz="4400" dirty="0" smtClean="0"/>
              <a:t> features: triggering actions after a successful push to a </a:t>
            </a:r>
            <a:r>
              <a:rPr lang="en-US" sz="4400" dirty="0" smtClean="0"/>
              <a:t>repository</a:t>
            </a:r>
            <a:endParaRPr lang="en-US" sz="4400" dirty="0" smtClean="0"/>
          </a:p>
          <a:p>
            <a:pPr lvl="1"/>
            <a:r>
              <a:rPr lang="en-US" sz="4400" dirty="0" smtClean="0"/>
              <a:t>Team collaboration and workflow </a:t>
            </a:r>
            <a:r>
              <a:rPr lang="en-US" sz="4400" dirty="0" smtClean="0"/>
              <a:t>automation</a:t>
            </a:r>
            <a:endParaRPr lang="en-US" sz="4400" dirty="0" smtClean="0"/>
          </a:p>
          <a:p>
            <a:r>
              <a:rPr lang="en-US" sz="4400" b="1" dirty="0" err="1" smtClean="0"/>
              <a:t>OpenShift</a:t>
            </a:r>
            <a:r>
              <a:rPr lang="en-US" sz="4400" dirty="0" smtClean="0"/>
              <a:t> is Red Hat's Platform-as-a-Service cloud environment, where for this project a </a:t>
            </a:r>
            <a:r>
              <a:rPr lang="en-US" sz="4400" b="1" dirty="0" smtClean="0"/>
              <a:t>Jenkins</a:t>
            </a:r>
            <a:r>
              <a:rPr lang="en-US" sz="4400" dirty="0" smtClean="0"/>
              <a:t> instance will provide the features of Continuous Integration</a:t>
            </a:r>
          </a:p>
          <a:p>
            <a:r>
              <a:rPr lang="en-US" sz="4400" b="1" dirty="0" err="1"/>
              <a:t>Docker</a:t>
            </a:r>
            <a:r>
              <a:rPr lang="en-US" sz="4400" b="1" dirty="0"/>
              <a:t> Hub </a:t>
            </a:r>
            <a:r>
              <a:rPr lang="en-US" sz="4400" b="1" dirty="0" smtClean="0"/>
              <a:t>and Jenkins</a:t>
            </a:r>
            <a:r>
              <a:rPr lang="en-US" sz="4400" dirty="0" smtClean="0"/>
              <a:t> are both integrated with the </a:t>
            </a:r>
            <a:r>
              <a:rPr lang="en-US" sz="4400" b="1" dirty="0" err="1" smtClean="0"/>
              <a:t>GitHub</a:t>
            </a:r>
            <a:r>
              <a:rPr lang="en-US" sz="4400" dirty="0" smtClean="0"/>
              <a:t> repository</a:t>
            </a:r>
            <a:endParaRPr lang="en-US" sz="4400" dirty="0"/>
          </a:p>
          <a:p>
            <a:endParaRPr lang="it-IT" sz="4400" dirty="0"/>
          </a:p>
        </p:txBody>
      </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794424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a:off x="5791200" y="1905001"/>
              <a:ext cx="0" cy="794424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7948728"/>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smtClean="0"/>
                <a:t>DOCKER HUB</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6" name="Freccia a destra 105"/>
          <p:cNvSpPr>
            <a:spLocks noChangeArrowheads="1"/>
          </p:cNvSpPr>
          <p:nvPr/>
        </p:nvSpPr>
        <p:spPr bwMode="auto">
          <a:xfrm>
            <a:off x="6024563" y="2949576"/>
            <a:ext cx="8920189" cy="304799"/>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err="1" smtClean="0"/>
                <a:t>Jar</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err="1" smtClean="0"/>
                <a:t>Jar</a:t>
              </a:r>
              <a:endParaRPr lang="it-IT" sz="2800" b="1" dirty="0" smtClean="0"/>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8" name="Gruppo 7"/>
          <p:cNvGrpSpPr/>
          <p:nvPr/>
        </p:nvGrpSpPr>
        <p:grpSpPr>
          <a:xfrm>
            <a:off x="28378" y="1666875"/>
            <a:ext cx="14924313" cy="6464048"/>
            <a:chOff x="28378" y="1666875"/>
            <a:chExt cx="14924313" cy="6464048"/>
          </a:xfrm>
        </p:grpSpPr>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576" y="2519591"/>
              <a:ext cx="25442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sp>
          <p:nvSpPr>
            <p:cNvPr id="11269" name="Rettangolo 106"/>
            <p:cNvSpPr>
              <a:spLocks noChangeArrowheads="1"/>
            </p:cNvSpPr>
            <p:nvPr/>
          </p:nvSpPr>
          <p:spPr bwMode="auto">
            <a:xfrm>
              <a:off x="8696325" y="4150319"/>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180887"/>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sp>
          <p:nvSpPr>
            <p:cNvPr id="11308" name="Freccia a destra 28"/>
            <p:cNvSpPr>
              <a:spLocks noChangeArrowheads="1"/>
            </p:cNvSpPr>
            <p:nvPr/>
          </p:nvSpPr>
          <p:spPr bwMode="auto">
            <a:xfrm>
              <a:off x="3048000" y="2271887"/>
              <a:ext cx="11904691" cy="304617"/>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102" y="1841494"/>
              <a:ext cx="25587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1" name="Fumetto 2 70"/>
          <p:cNvSpPr/>
          <p:nvPr/>
        </p:nvSpPr>
        <p:spPr bwMode="auto">
          <a:xfrm flipH="1">
            <a:off x="21208093" y="9072656"/>
            <a:ext cx="3048054" cy="1259008"/>
          </a:xfrm>
          <a:prstGeom prst="wedgeRoundRectCallout">
            <a:avLst>
              <a:gd name="adj1" fmla="val 55752"/>
              <a:gd name="adj2" fmla="val 191571"/>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QA</a:t>
            </a:r>
            <a:r>
              <a:rPr kumimoji="0" lang="it-IT" sz="3200" b="0" i="0" u="none" strike="noStrike" cap="none" normalizeH="0" dirty="0" smtClean="0">
                <a:ln>
                  <a:noFill/>
                </a:ln>
                <a:solidFill>
                  <a:srgbClr val="000000"/>
                </a:solidFill>
                <a:effectLst/>
                <a:latin typeface="Gill Sans" charset="0"/>
                <a:ea typeface="ヒラギノ角ゴ ProN W3" charset="0"/>
                <a:cs typeface="ヒラギノ角ゴ ProN W3" charset="0"/>
                <a:sym typeface="Gill Sans" charset="0"/>
              </a:rPr>
              <a:t> Test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4" name="Titolo 1"/>
          <p:cNvSpPr>
            <a:spLocks noGrp="1"/>
          </p:cNvSpPr>
          <p:nvPr>
            <p:ph type="title"/>
          </p:nvPr>
        </p:nvSpPr>
        <p:spPr>
          <a:xfrm>
            <a:off x="1161122" y="9607257"/>
            <a:ext cx="10521306" cy="2353650"/>
          </a:xfrm>
        </p:spPr>
        <p:txBody>
          <a:bodyPr/>
          <a:lstStyle/>
          <a:p>
            <a:r>
              <a:rPr lang="it-IT" dirty="0" smtClean="0"/>
              <a:t>QUALITY ASSURANCE</a:t>
            </a:r>
            <a:endParaRPr lang="it-IT" dirty="0"/>
          </a:p>
        </p:txBody>
      </p:sp>
    </p:spTree>
    <p:extLst>
      <p:ext uri="{BB962C8B-B14F-4D97-AF65-F5344CB8AC3E}">
        <p14:creationId xmlns:p14="http://schemas.microsoft.com/office/powerpoint/2010/main" val="153218640"/>
      </p:ext>
    </p:extLst>
  </p:cSld>
  <p:clrMapOvr>
    <a:masterClrMapping/>
  </p:clrMapOvr>
  <p:transition/>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3" name="CasellaDiTesto 12"/>
          <p:cNvSpPr txBox="1"/>
          <p:nvPr/>
        </p:nvSpPr>
        <p:spPr>
          <a:xfrm>
            <a:off x="364431" y="2393504"/>
            <a:ext cx="23780218" cy="4154984"/>
          </a:xfrm>
          <a:prstGeom prst="rect">
            <a:avLst/>
          </a:prstGeom>
          <a:noFill/>
        </p:spPr>
        <p:txBody>
          <a:bodyPr wrap="square" rtlCol="0">
            <a:spAutoFit/>
          </a:bodyPr>
          <a:lstStyle/>
          <a:p>
            <a:endParaRPr lang="it-IT" sz="2400" b="1" dirty="0" smtClean="0"/>
          </a:p>
          <a:p>
            <a:r>
              <a:rPr lang="it-IT" sz="2400" b="1" dirty="0" smtClean="0"/>
              <a:t>FROM</a:t>
            </a:r>
            <a:r>
              <a:rPr lang="it-IT" sz="2400" dirty="0" smtClean="0"/>
              <a:t> </a:t>
            </a:r>
            <a:r>
              <a:rPr lang="it-IT" sz="2400" dirty="0"/>
              <a:t>java:8</a:t>
            </a:r>
          </a:p>
          <a:p>
            <a:r>
              <a:rPr lang="it-IT" sz="2400" b="1" dirty="0"/>
              <a:t>MAINTAINER</a:t>
            </a:r>
            <a:r>
              <a:rPr lang="it-IT" sz="2400" dirty="0"/>
              <a:t> l.bennardis</a:t>
            </a:r>
            <a:r>
              <a:rPr lang="it-IT" sz="2400" u="sng" dirty="0"/>
              <a:t>@email.it</a:t>
            </a:r>
          </a:p>
          <a:p>
            <a:r>
              <a:rPr lang="it-IT" sz="2400" b="1" dirty="0"/>
              <a:t>VOLUME</a:t>
            </a:r>
            <a:r>
              <a:rPr lang="it-IT" sz="2400" dirty="0"/>
              <a:t> /</a:t>
            </a:r>
            <a:r>
              <a:rPr lang="it-IT" sz="2400" u="sng" dirty="0" err="1"/>
              <a:t>tmp</a:t>
            </a:r>
            <a:endParaRPr lang="it-IT" sz="2400" u="sng" dirty="0"/>
          </a:p>
          <a:p>
            <a:r>
              <a:rPr lang="it-IT" sz="2400" b="1" dirty="0"/>
              <a:t>RUN</a:t>
            </a:r>
            <a:r>
              <a:rPr lang="it-IT" sz="2400" dirty="0"/>
              <a:t> </a:t>
            </a:r>
            <a:r>
              <a:rPr lang="it-IT" sz="2400" u="sng" dirty="0" err="1"/>
              <a:t>mkdir</a:t>
            </a:r>
            <a:r>
              <a:rPr lang="it-IT" sz="2400" u="sng" dirty="0"/>
              <a:t> /</a:t>
            </a:r>
            <a:r>
              <a:rPr lang="it-IT" sz="2400" u="sng" dirty="0" err="1" smtClean="0"/>
              <a:t>temp</a:t>
            </a:r>
            <a:endParaRPr lang="it-IT" sz="2400" u="sng" dirty="0" smtClean="0"/>
          </a:p>
          <a:p>
            <a:endParaRPr lang="it-IT" sz="2400" u="sng" dirty="0"/>
          </a:p>
          <a:p>
            <a:r>
              <a:rPr lang="it-IT" sz="2400" b="1" dirty="0"/>
              <a:t>RUN</a:t>
            </a:r>
            <a:r>
              <a:rPr lang="it-IT" sz="2400" dirty="0"/>
              <a:t> </a:t>
            </a:r>
            <a:r>
              <a:rPr lang="it-IT" sz="2400" u="sng" dirty="0" err="1">
                <a:solidFill>
                  <a:srgbClr val="FF0000"/>
                </a:solidFill>
              </a:rPr>
              <a:t>git</a:t>
            </a:r>
            <a:r>
              <a:rPr lang="it-IT" sz="2400" u="sng" dirty="0">
                <a:solidFill>
                  <a:srgbClr val="FF0000"/>
                </a:solidFill>
              </a:rPr>
              <a:t> clone -b </a:t>
            </a:r>
            <a:r>
              <a:rPr lang="it-IT" sz="2400" u="sng" dirty="0" err="1">
                <a:solidFill>
                  <a:srgbClr val="FF0000"/>
                </a:solidFill>
              </a:rPr>
              <a:t>qualityassurance</a:t>
            </a:r>
            <a:r>
              <a:rPr lang="it-IT" sz="2400" u="sng" dirty="0">
                <a:solidFill>
                  <a:srgbClr val="FF0000"/>
                </a:solidFill>
              </a:rPr>
              <a:t> https://github.com/lbennardis/bookabatteryservice.git /</a:t>
            </a:r>
            <a:r>
              <a:rPr lang="it-IT" sz="2400" u="sng" dirty="0" err="1">
                <a:solidFill>
                  <a:srgbClr val="FF0000"/>
                </a:solidFill>
              </a:rPr>
              <a:t>temp</a:t>
            </a:r>
            <a:r>
              <a:rPr lang="it-IT" sz="2400" u="sng" dirty="0">
                <a:solidFill>
                  <a:srgbClr val="FF0000"/>
                </a:solidFill>
              </a:rPr>
              <a:t> </a:t>
            </a:r>
            <a:endParaRPr lang="it-IT" sz="2400" u="sng" dirty="0" smtClean="0">
              <a:solidFill>
                <a:srgbClr val="FF0000"/>
              </a:solidFill>
            </a:endParaRPr>
          </a:p>
          <a:p>
            <a:endParaRPr lang="it-IT" sz="2400" u="sng" dirty="0">
              <a:solidFill>
                <a:srgbClr val="FF0000"/>
              </a:solidFill>
            </a:endParaRPr>
          </a:p>
          <a:p>
            <a:r>
              <a:rPr lang="en-US" sz="2400" b="1" dirty="0"/>
              <a:t>RUN</a:t>
            </a:r>
            <a:r>
              <a:rPr lang="en-US" sz="2400" dirty="0"/>
              <a:t> bash -c 'touch </a:t>
            </a:r>
            <a:r>
              <a:rPr lang="en-US" sz="2400" dirty="0">
                <a:hlinkClick r:id="rId3"/>
              </a:rPr>
              <a:t>/</a:t>
            </a:r>
            <a:r>
              <a:rPr lang="en-US" sz="2400" u="sng" dirty="0">
                <a:hlinkClick r:id="rId3"/>
              </a:rPr>
              <a:t>temp/it/</a:t>
            </a:r>
            <a:r>
              <a:rPr lang="en-US" sz="2400" u="sng" dirty="0" err="1">
                <a:hlinkClick r:id="rId3"/>
              </a:rPr>
              <a:t>luigibennardis</a:t>
            </a:r>
            <a:r>
              <a:rPr lang="en-US" sz="2400" u="sng" dirty="0">
                <a:hlinkClick r:id="rId3"/>
              </a:rPr>
              <a:t>/00D-bookABattery_SERVICE</a:t>
            </a:r>
            <a:r>
              <a:rPr lang="en-US" sz="2400" b="1" u="sng" dirty="0">
                <a:solidFill>
                  <a:srgbClr val="FF0000"/>
                </a:solidFill>
                <a:hlinkClick r:id="rId3"/>
              </a:rPr>
              <a:t>/@version@/@</a:t>
            </a:r>
            <a:r>
              <a:rPr lang="en-US" sz="2400" b="1" u="sng" dirty="0" err="1">
                <a:solidFill>
                  <a:srgbClr val="FF0000"/>
                </a:solidFill>
                <a:hlinkClick r:id="rId3"/>
              </a:rPr>
              <a:t>jar_name</a:t>
            </a:r>
            <a:r>
              <a:rPr lang="en-US" sz="2400" b="1" u="sng" dirty="0">
                <a:solidFill>
                  <a:srgbClr val="FF0000"/>
                </a:solidFill>
                <a:hlinkClick r:id="rId3"/>
              </a:rPr>
              <a:t>@-@version@.</a:t>
            </a:r>
            <a:r>
              <a:rPr lang="en-US" sz="2400" u="sng" dirty="0" smtClean="0">
                <a:hlinkClick r:id="rId3"/>
              </a:rPr>
              <a:t>jar</a:t>
            </a:r>
            <a:r>
              <a:rPr lang="en-US" sz="2400" u="sng" dirty="0" smtClean="0"/>
              <a:t>‘</a:t>
            </a:r>
          </a:p>
          <a:p>
            <a:endParaRPr lang="en-US" sz="2400" u="sng" dirty="0"/>
          </a:p>
          <a:p>
            <a:r>
              <a:rPr lang="it-IT" sz="2400" b="1" dirty="0"/>
              <a:t>ENTRYPOINT</a:t>
            </a:r>
            <a:r>
              <a:rPr lang="it-IT" sz="2400" dirty="0"/>
              <a:t> ["java","-</a:t>
            </a:r>
            <a:r>
              <a:rPr lang="it-IT" sz="2400" dirty="0" err="1"/>
              <a:t>Djava.security.egd</a:t>
            </a:r>
            <a:r>
              <a:rPr lang="it-IT" sz="2400" dirty="0"/>
              <a:t>=file:/</a:t>
            </a:r>
            <a:r>
              <a:rPr lang="it-IT" sz="2400" u="sng" dirty="0"/>
              <a:t>dev/./urandom","-jar","/temp/it/luigibennardis/00D-bookABattery_SERVICE</a:t>
            </a:r>
            <a:r>
              <a:rPr lang="it-IT" sz="2400" b="1" u="sng" dirty="0">
                <a:solidFill>
                  <a:srgbClr val="FF0000"/>
                </a:solidFill>
              </a:rPr>
              <a:t>/@version@/@jar_name@-@version@.</a:t>
            </a:r>
            <a:r>
              <a:rPr lang="it-IT" sz="2400" u="sng" dirty="0"/>
              <a:t>jar</a:t>
            </a:r>
            <a:r>
              <a:rPr lang="it-IT" sz="2400" u="sng" dirty="0" smtClean="0"/>
              <a:t>"]</a:t>
            </a:r>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Segnaposto contenuto 2"/>
          <p:cNvSpPr txBox="1">
            <a:spLocks/>
          </p:cNvSpPr>
          <p:nvPr/>
        </p:nvSpPr>
        <p:spPr bwMode="auto">
          <a:xfrm>
            <a:off x="15171762" y="6785992"/>
            <a:ext cx="8901558" cy="33123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Dockerfile</a:t>
            </a:r>
            <a:r>
              <a:rPr lang="it-IT" sz="3600" b="1" dirty="0" smtClean="0"/>
              <a:t> </a:t>
            </a:r>
            <a:r>
              <a:rPr lang="it-IT" sz="3600" b="1" dirty="0" err="1" smtClean="0"/>
              <a:t>template</a:t>
            </a:r>
            <a:r>
              <a:rPr lang="it-IT" sz="3600" b="1" dirty="0" smtClean="0"/>
              <a:t> </a:t>
            </a:r>
          </a:p>
          <a:p>
            <a:pPr lvl="1"/>
            <a:r>
              <a:rPr lang="it-IT" sz="3600" dirty="0" smtClean="0"/>
              <a:t>Directive of a </a:t>
            </a:r>
            <a:r>
              <a:rPr lang="it-IT" sz="3600" dirty="0" err="1" smtClean="0"/>
              <a:t>git</a:t>
            </a:r>
            <a:r>
              <a:rPr lang="it-IT" sz="3600" dirty="0" smtClean="0"/>
              <a:t> clone </a:t>
            </a:r>
            <a:r>
              <a:rPr lang="it-IT" sz="3600" dirty="0" err="1" smtClean="0"/>
              <a:t>command</a:t>
            </a:r>
            <a:endParaRPr lang="it-IT" sz="3600" dirty="0" smtClean="0"/>
          </a:p>
          <a:p>
            <a:pPr lvl="1"/>
            <a:r>
              <a:rPr lang="it-IT" sz="3600" dirty="0" err="1" smtClean="0"/>
              <a:t>Entrypoint</a:t>
            </a:r>
            <a:r>
              <a:rPr lang="it-IT" sz="3600" dirty="0" smtClean="0"/>
              <a:t> of the </a:t>
            </a:r>
            <a:r>
              <a:rPr lang="it-IT" sz="3600" dirty="0" err="1" smtClean="0"/>
              <a:t>Docker</a:t>
            </a:r>
            <a:r>
              <a:rPr lang="it-IT" sz="3600" dirty="0" smtClean="0"/>
              <a:t> image</a:t>
            </a:r>
          </a:p>
        </p:txBody>
      </p:sp>
    </p:spTree>
    <p:extLst>
      <p:ext uri="{BB962C8B-B14F-4D97-AF65-F5344CB8AC3E}">
        <p14:creationId xmlns:p14="http://schemas.microsoft.com/office/powerpoint/2010/main" val="2432962011"/>
      </p:ext>
    </p:extLst>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2" name="Segnaposto contenuto 2"/>
          <p:cNvSpPr>
            <a:spLocks noGrp="1"/>
          </p:cNvSpPr>
          <p:nvPr>
            <p:ph idx="1"/>
          </p:nvPr>
        </p:nvSpPr>
        <p:spPr>
          <a:xfrm>
            <a:off x="23857296" y="5852344"/>
            <a:ext cx="8685534" cy="4896544"/>
          </a:xfrm>
        </p:spPr>
        <p:txBody>
          <a:bodyPr/>
          <a:lstStyle/>
          <a:p>
            <a:endParaRPr lang="it-IT" dirty="0" smtClean="0"/>
          </a:p>
          <a:p>
            <a:endParaRPr lang="it-IT" dirty="0"/>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607277" y="1601416"/>
            <a:ext cx="14249019" cy="10864513"/>
          </a:xfrm>
          <a:prstGeom prst="rect">
            <a:avLst/>
          </a:prstGeom>
          <a:noFill/>
        </p:spPr>
        <p:txBody>
          <a:bodyPr wrap="square" rtlCol="0">
            <a:spAutoFit/>
          </a:bodyPr>
          <a:lstStyle/>
          <a:p>
            <a:r>
              <a:rPr lang="it-IT" sz="2800" dirty="0">
                <a:solidFill>
                  <a:srgbClr val="0000FF"/>
                </a:solidFill>
                <a:latin typeface="Consolas"/>
              </a:rPr>
              <a:t>&lt;</a:t>
            </a:r>
            <a:r>
              <a:rPr lang="it-IT" sz="2800" dirty="0" err="1">
                <a:solidFill>
                  <a:srgbClr val="800000"/>
                </a:solidFill>
                <a:latin typeface="Consolas"/>
              </a:rPr>
              <a:t>groupId</a:t>
            </a:r>
            <a:r>
              <a:rPr lang="it-IT" sz="2800" dirty="0">
                <a:solidFill>
                  <a:srgbClr val="0000FF"/>
                </a:solidFill>
                <a:latin typeface="Consolas"/>
              </a:rPr>
              <a:t>&gt;</a:t>
            </a:r>
            <a:r>
              <a:rPr lang="it-IT" sz="2800" dirty="0" err="1">
                <a:latin typeface="Consolas"/>
              </a:rPr>
              <a:t>com.google.code.maven-replacer-plugin</a:t>
            </a:r>
            <a:r>
              <a:rPr lang="it-IT" sz="2800" dirty="0">
                <a:solidFill>
                  <a:srgbClr val="0000FF"/>
                </a:solidFill>
                <a:latin typeface="Consolas"/>
              </a:rPr>
              <a:t>&lt;/</a:t>
            </a:r>
            <a:r>
              <a:rPr lang="it-IT" sz="2800" dirty="0" err="1">
                <a:solidFill>
                  <a:srgbClr val="800000"/>
                </a:solidFill>
                <a:latin typeface="Consolas"/>
              </a:rPr>
              <a:t>groupId</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artifactId</a:t>
            </a:r>
            <a:r>
              <a:rPr lang="it-IT" sz="2800" dirty="0">
                <a:solidFill>
                  <a:srgbClr val="0000FF"/>
                </a:solidFill>
                <a:latin typeface="Consolas"/>
              </a:rPr>
              <a:t>&gt;</a:t>
            </a:r>
            <a:r>
              <a:rPr lang="it-IT" sz="2800" dirty="0" err="1">
                <a:latin typeface="Consolas"/>
              </a:rPr>
              <a:t>replacer</a:t>
            </a:r>
            <a:r>
              <a:rPr lang="it-IT" sz="2800" dirty="0">
                <a:solidFill>
                  <a:srgbClr val="0000FF"/>
                </a:solidFill>
                <a:latin typeface="Consolas"/>
              </a:rPr>
              <a:t>&lt;/</a:t>
            </a:r>
            <a:r>
              <a:rPr lang="it-IT" sz="2800" dirty="0">
                <a:solidFill>
                  <a:srgbClr val="800000"/>
                </a:solidFill>
                <a:latin typeface="Consolas"/>
              </a:rPr>
              <a:t>artifactId</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version</a:t>
            </a:r>
            <a:r>
              <a:rPr lang="it-IT" sz="2800" dirty="0">
                <a:solidFill>
                  <a:srgbClr val="0000FF"/>
                </a:solidFill>
                <a:latin typeface="Consolas"/>
              </a:rPr>
              <a:t>&gt;</a:t>
            </a:r>
            <a:r>
              <a:rPr lang="it-IT" sz="2800" dirty="0">
                <a:latin typeface="Consolas"/>
              </a:rPr>
              <a:t>1.5.3</a:t>
            </a:r>
            <a:r>
              <a:rPr lang="it-IT" sz="2800" dirty="0">
                <a:solidFill>
                  <a:srgbClr val="0000FF"/>
                </a:solidFill>
                <a:latin typeface="Consolas"/>
              </a:rPr>
              <a:t>&lt;/</a:t>
            </a:r>
            <a:r>
              <a:rPr lang="it-IT" sz="2800" dirty="0">
                <a:solidFill>
                  <a:srgbClr val="800000"/>
                </a:solidFill>
                <a:latin typeface="Consolas"/>
              </a:rPr>
              <a:t>version</a:t>
            </a:r>
            <a:r>
              <a:rPr lang="it-IT" sz="2800" dirty="0">
                <a:solidFill>
                  <a:srgbClr val="0000FF"/>
                </a:solidFill>
                <a:latin typeface="Consolas"/>
              </a:rPr>
              <a:t>&gt;</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solidFill>
                  <a:srgbClr val="008000"/>
                </a:solidFill>
                <a:latin typeface="Consolas"/>
              </a:rPr>
              <a:t>&lt;!–- DELETED FRAGMENTS FOR DEMO </a:t>
            </a:r>
            <a:r>
              <a:rPr lang="it-IT" sz="2800" dirty="0" smtClean="0">
                <a:solidFill>
                  <a:srgbClr val="008000"/>
                </a:solidFill>
                <a:latin typeface="Consolas"/>
              </a:rPr>
              <a:t>PURPOSE  </a:t>
            </a:r>
            <a:r>
              <a:rPr lang="it-IT" sz="2800" dirty="0">
                <a:solidFill>
                  <a:srgbClr val="008000"/>
                </a:solidFill>
                <a:latin typeface="Consolas"/>
              </a:rPr>
              <a:t>--&gt;</a:t>
            </a:r>
          </a:p>
          <a:p>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configuration</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solidFill>
                  <a:srgbClr val="0000FF"/>
                </a:solidFill>
                <a:latin typeface="Consolas"/>
              </a:rPr>
              <a:t>&lt;</a:t>
            </a:r>
            <a:r>
              <a:rPr lang="it-IT" sz="2800" dirty="0">
                <a:solidFill>
                  <a:srgbClr val="800000"/>
                </a:solidFill>
                <a:latin typeface="Consolas"/>
              </a:rPr>
              <a:t>file</a:t>
            </a:r>
            <a:r>
              <a:rPr lang="it-IT" sz="2800" dirty="0">
                <a:solidFill>
                  <a:srgbClr val="0000FF"/>
                </a:solidFill>
                <a:latin typeface="Consolas"/>
              </a:rPr>
              <a:t>&gt;</a:t>
            </a:r>
            <a:r>
              <a:rPr lang="it-IT" sz="2800" dirty="0" err="1">
                <a:latin typeface="Consolas"/>
              </a:rPr>
              <a:t>src</a:t>
            </a:r>
            <a:r>
              <a:rPr lang="it-IT" sz="2800" dirty="0">
                <a:latin typeface="Consolas"/>
              </a:rPr>
              <a:t>/</a:t>
            </a:r>
            <a:r>
              <a:rPr lang="it-IT" sz="2800" dirty="0" err="1">
                <a:latin typeface="Consolas"/>
              </a:rPr>
              <a:t>main</a:t>
            </a:r>
            <a:r>
              <a:rPr lang="it-IT" sz="2800" dirty="0">
                <a:latin typeface="Consolas"/>
              </a:rPr>
              <a:t>/</a:t>
            </a:r>
            <a:r>
              <a:rPr lang="it-IT" sz="2800" dirty="0" err="1">
                <a:latin typeface="Consolas"/>
              </a:rPr>
              <a:t>docker</a:t>
            </a:r>
            <a:r>
              <a:rPr lang="it-IT" sz="2800" dirty="0">
                <a:latin typeface="Consolas"/>
              </a:rPr>
              <a:t>/</a:t>
            </a:r>
            <a:r>
              <a:rPr lang="it-IT" sz="2800" dirty="0" err="1">
                <a:latin typeface="Consolas"/>
              </a:rPr>
              <a:t>dockerfileTemplate</a:t>
            </a:r>
            <a:r>
              <a:rPr lang="it-IT" sz="2800" dirty="0">
                <a:solidFill>
                  <a:srgbClr val="0000FF"/>
                </a:solidFill>
                <a:latin typeface="Consolas"/>
              </a:rPr>
              <a:t>&lt;/</a:t>
            </a:r>
            <a:r>
              <a:rPr lang="it-IT" sz="2800" dirty="0">
                <a:solidFill>
                  <a:srgbClr val="800000"/>
                </a:solidFill>
                <a:latin typeface="Consolas"/>
              </a:rPr>
              <a:t>file</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&lt;!--</a:t>
            </a:r>
            <a:r>
              <a:rPr lang="it-IT" sz="2800" dirty="0">
                <a:solidFill>
                  <a:srgbClr val="008000"/>
                </a:solidFill>
                <a:latin typeface="Consolas"/>
              </a:rPr>
              <a:t>PATH_TO_REPO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8000"/>
                </a:solidFill>
                <a:latin typeface="Consolas"/>
              </a:rPr>
              <a:t>/</a:t>
            </a:r>
            <a:r>
              <a:rPr lang="it-IT" sz="2800" dirty="0" err="1">
                <a:solidFill>
                  <a:srgbClr val="008000"/>
                </a:solidFill>
                <a:latin typeface="Consolas"/>
              </a:rPr>
              <a:t>var</a:t>
            </a:r>
            <a:r>
              <a:rPr lang="it-IT" sz="2800" dirty="0">
                <a:solidFill>
                  <a:srgbClr val="008000"/>
                </a:solidFill>
                <a:latin typeface="Consolas"/>
              </a:rPr>
              <a:t>/</a:t>
            </a:r>
            <a:r>
              <a:rPr lang="it-IT" sz="2800" dirty="0" err="1">
                <a:solidFill>
                  <a:srgbClr val="008000"/>
                </a:solidFill>
                <a:latin typeface="Consolas"/>
              </a:rPr>
              <a:t>lib</a:t>
            </a:r>
            <a:r>
              <a:rPr lang="it-IT" sz="2800" dirty="0">
                <a:solidFill>
                  <a:srgbClr val="008000"/>
                </a:solidFill>
                <a:latin typeface="Consolas"/>
              </a:rPr>
              <a:t>/</a:t>
            </a:r>
            <a:r>
              <a:rPr lang="it-IT" sz="2800" dirty="0" err="1">
                <a:solidFill>
                  <a:srgbClr val="008000"/>
                </a:solidFill>
                <a:latin typeface="Consolas"/>
              </a:rPr>
              <a:t>openshift</a:t>
            </a:r>
            <a:r>
              <a:rPr lang="it-IT" sz="2800" dirty="0">
                <a:solidFill>
                  <a:srgbClr val="008000"/>
                </a:solidFill>
                <a:latin typeface="Consolas"/>
              </a:rPr>
              <a:t>/566ae57d0c1e6629760000cd</a:t>
            </a:r>
            <a:r>
              <a:rPr lang="it-IT" sz="2800" dirty="0" smtClean="0">
                <a:solidFill>
                  <a:srgbClr val="008000"/>
                </a:solidFill>
                <a:latin typeface="Consolas"/>
              </a:rPr>
              <a:t>/</a:t>
            </a:r>
          </a:p>
          <a:p>
            <a:r>
              <a:rPr lang="it-IT" sz="2800" dirty="0" smtClean="0">
                <a:solidFill>
                  <a:srgbClr val="008000"/>
                </a:solidFill>
                <a:latin typeface="Consolas"/>
              </a:rPr>
              <a:t>	</a:t>
            </a:r>
            <a:r>
              <a:rPr lang="it-IT" sz="2800" dirty="0" err="1" smtClean="0">
                <a:solidFill>
                  <a:srgbClr val="008000"/>
                </a:solidFill>
                <a:latin typeface="Consolas"/>
              </a:rPr>
              <a:t>app-root</a:t>
            </a:r>
            <a:r>
              <a:rPr lang="it-IT" sz="2800" dirty="0" smtClean="0">
                <a:solidFill>
                  <a:srgbClr val="008000"/>
                </a:solidFill>
                <a:latin typeface="Consolas"/>
              </a:rPr>
              <a:t>/data/</a:t>
            </a:r>
            <a:r>
              <a:rPr lang="it-IT" sz="2800" dirty="0" err="1" smtClean="0">
                <a:solidFill>
                  <a:srgbClr val="008000"/>
                </a:solidFill>
                <a:latin typeface="Consolas"/>
              </a:rPr>
              <a:t>buildjenkins</a:t>
            </a:r>
            <a:r>
              <a:rPr lang="it-IT" sz="2800" dirty="0" smtClean="0">
                <a:solidFill>
                  <a:srgbClr val="008000"/>
                </a:solidFill>
                <a:latin typeface="Consolas"/>
              </a:rPr>
              <a:t>/</a:t>
            </a:r>
            <a:r>
              <a:rPr lang="it-IT" sz="2800" dirty="0" err="1" smtClean="0">
                <a:solidFill>
                  <a:srgbClr val="008000"/>
                </a:solidFill>
                <a:latin typeface="Consolas"/>
              </a:rPr>
              <a:t>qualityassurance</a:t>
            </a:r>
            <a:r>
              <a:rPr lang="it-IT" sz="2800" dirty="0" smtClean="0">
                <a:solidFill>
                  <a:srgbClr val="008000"/>
                </a:solidFill>
                <a:latin typeface="Consolas"/>
              </a:rPr>
              <a:t> --&gt;</a:t>
            </a:r>
            <a:r>
              <a:rPr lang="it-IT" sz="2800" dirty="0">
                <a:latin typeface="Consolas"/>
              </a:rPr>
              <a:t/>
            </a:r>
            <a:br>
              <a:rPr lang="it-IT" sz="2800" dirty="0">
                <a:latin typeface="Consolas"/>
              </a:rPr>
            </a:br>
            <a:r>
              <a:rPr lang="it-IT" sz="2800" dirty="0" smtClean="0">
                <a:latin typeface="Consolas"/>
              </a:rPr>
              <a:t>	</a:t>
            </a:r>
          </a:p>
          <a:p>
            <a:r>
              <a:rPr lang="it-IT" sz="2800" dirty="0">
                <a:solidFill>
                  <a:srgbClr val="0000FF"/>
                </a:solidFill>
                <a:latin typeface="Consolas"/>
              </a:rPr>
              <a:t>	</a:t>
            </a:r>
            <a:r>
              <a:rPr lang="it-IT" sz="2800" dirty="0" smtClean="0">
                <a:solidFill>
                  <a:srgbClr val="0000FF"/>
                </a:solidFill>
                <a:latin typeface="Consolas"/>
              </a:rPr>
              <a:t>&lt;</a:t>
            </a:r>
            <a:r>
              <a:rPr lang="it-IT" sz="2800" dirty="0" err="1">
                <a:solidFill>
                  <a:srgbClr val="800000"/>
                </a:solidFill>
                <a:latin typeface="Consolas"/>
              </a:rPr>
              <a:t>outputFile</a:t>
            </a:r>
            <a:r>
              <a:rPr lang="it-IT" sz="2800" dirty="0">
                <a:solidFill>
                  <a:srgbClr val="0000FF"/>
                </a:solidFill>
                <a:latin typeface="Consolas"/>
              </a:rPr>
              <a:t>&gt;</a:t>
            </a:r>
            <a:r>
              <a:rPr lang="it-IT" sz="2800" dirty="0">
                <a:latin typeface="Consolas"/>
              </a:rPr>
              <a:t>${PATH_TO_REPO}/</a:t>
            </a:r>
            <a:r>
              <a:rPr lang="it-IT" sz="2800" b="1" dirty="0" err="1">
                <a:solidFill>
                  <a:srgbClr val="7030A0"/>
                </a:solidFill>
                <a:latin typeface="Consolas"/>
              </a:rPr>
              <a:t>Dockerfile</a:t>
            </a:r>
            <a:r>
              <a:rPr lang="it-IT" sz="2800" dirty="0">
                <a:solidFill>
                  <a:srgbClr val="0000FF"/>
                </a:solidFill>
                <a:latin typeface="Consolas"/>
              </a:rPr>
              <a:t>&lt;/</a:t>
            </a:r>
            <a:r>
              <a:rPr lang="it-IT" sz="2800" dirty="0" err="1">
                <a:solidFill>
                  <a:srgbClr val="800000"/>
                </a:solidFill>
                <a:latin typeface="Consolas"/>
              </a:rPr>
              <a:t>outputFile</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a:solidFill>
                  <a:srgbClr val="800000"/>
                </a:solidFill>
                <a:latin typeface="Consolas"/>
              </a:rPr>
              <a:t>replacements</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a:solidFill>
                  <a:srgbClr val="800000"/>
                </a:solidFill>
                <a:latin typeface="Consolas"/>
              </a:rPr>
              <a:t>replacement</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b="1" dirty="0" smtClean="0">
                <a:solidFill>
                  <a:srgbClr val="7030A0"/>
                </a:solidFill>
                <a:latin typeface="Consolas"/>
              </a:rPr>
              <a:t>&gt;@</a:t>
            </a:r>
            <a:r>
              <a:rPr lang="it-IT" sz="2800" b="1" dirty="0" err="1" smtClean="0">
                <a:solidFill>
                  <a:srgbClr val="7030A0"/>
                </a:solidFill>
                <a:latin typeface="Consolas"/>
              </a:rPr>
              <a:t>jar_name</a:t>
            </a:r>
            <a:r>
              <a:rPr lang="it-IT" sz="2800" b="1" dirty="0" smtClean="0">
                <a:solidFill>
                  <a:srgbClr val="7030A0"/>
                </a:solidFill>
                <a:latin typeface="Consolas"/>
              </a:rPr>
              <a:t>@</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00D-bookABattery_SERVICE</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b="1" dirty="0" smtClean="0">
                <a:solidFill>
                  <a:srgbClr val="7030A0"/>
                </a:solidFill>
                <a:latin typeface="Consolas"/>
              </a:rPr>
              <a:t>@version@</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a:t>
            </a:r>
            <a:r>
              <a:rPr lang="it-IT" sz="2800" dirty="0" err="1" smtClean="0">
                <a:latin typeface="Consolas"/>
              </a:rPr>
              <a:t>project.version</a:t>
            </a:r>
            <a:r>
              <a:rPr lang="it-IT" sz="2800" dirty="0" smtClean="0">
                <a:latin typeface="Consolas"/>
              </a:rPr>
              <a:t>}</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8000"/>
                </a:solidFill>
                <a:latin typeface="Consolas"/>
              </a:rPr>
              <a:t>&lt;!–- DELETED FRAGMENTS FOR DEMO PURPOSE  --&gt;</a:t>
            </a:r>
            <a:endParaRPr lang="it-IT" sz="2800" dirty="0">
              <a:solidFill>
                <a:srgbClr val="008000"/>
              </a:solidFill>
              <a:latin typeface="Consolas"/>
            </a:endParaRPr>
          </a:p>
        </p:txBody>
      </p:sp>
      <p:sp>
        <p:nvSpPr>
          <p:cNvPr id="9" name="Segnaposto contenuto 2"/>
          <p:cNvSpPr txBox="1">
            <a:spLocks/>
          </p:cNvSpPr>
          <p:nvPr/>
        </p:nvSpPr>
        <p:spPr bwMode="auto">
          <a:xfrm>
            <a:off x="15171762" y="4964746"/>
            <a:ext cx="8901558" cy="5493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Replacer</a:t>
            </a:r>
            <a:r>
              <a:rPr lang="it-IT" sz="3600" b="1" dirty="0" smtClean="0"/>
              <a:t> Plug </a:t>
            </a:r>
          </a:p>
          <a:p>
            <a:pPr lvl="1"/>
            <a:r>
              <a:rPr lang="it-IT" sz="3600" dirty="0" err="1" smtClean="0"/>
              <a:t>Updates</a:t>
            </a:r>
            <a:r>
              <a:rPr lang="it-IT" sz="3600" dirty="0" smtClean="0"/>
              <a:t> the @...@ </a:t>
            </a:r>
            <a:r>
              <a:rPr lang="it-IT" sz="3600" dirty="0" err="1" smtClean="0"/>
              <a:t>tags</a:t>
            </a:r>
            <a:r>
              <a:rPr lang="it-IT" sz="3600" dirty="0" smtClean="0"/>
              <a:t> in the </a:t>
            </a:r>
            <a:r>
              <a:rPr lang="it-IT" sz="3600" dirty="0" err="1" smtClean="0"/>
              <a:t>dockerfile</a:t>
            </a:r>
            <a:r>
              <a:rPr lang="it-IT" sz="3600" dirty="0" smtClean="0"/>
              <a:t> </a:t>
            </a:r>
            <a:r>
              <a:rPr lang="it-IT" sz="3600" dirty="0" err="1" smtClean="0"/>
              <a:t>template</a:t>
            </a:r>
            <a:r>
              <a:rPr lang="it-IT" sz="3600" dirty="0" smtClean="0"/>
              <a:t> file  </a:t>
            </a:r>
          </a:p>
        </p:txBody>
      </p:sp>
    </p:spTree>
    <p:extLst>
      <p:ext uri="{BB962C8B-B14F-4D97-AF65-F5344CB8AC3E}">
        <p14:creationId xmlns:p14="http://schemas.microsoft.com/office/powerpoint/2010/main" val="612094878"/>
      </p:ext>
    </p:extLst>
  </p:cSld>
  <p:clrMapOvr>
    <a:masterClrMapping/>
  </p:clrMapOvr>
  <p:transition/>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604649" y="1905447"/>
            <a:ext cx="14567113" cy="9571851"/>
          </a:xfrm>
          <a:prstGeom prst="rect">
            <a:avLst/>
          </a:prstGeom>
          <a:noFill/>
        </p:spPr>
        <p:txBody>
          <a:bodyPr wrap="square" rtlCol="0">
            <a:spAutoFit/>
          </a:bodyPr>
          <a:lstStyle/>
          <a:p>
            <a:r>
              <a:rPr lang="it-IT" sz="2800" dirty="0" smtClean="0">
                <a:solidFill>
                  <a:srgbClr val="0000FF"/>
                </a:solidFill>
                <a:latin typeface="Consolas"/>
              </a:rPr>
              <a:t>&lt;</a:t>
            </a:r>
            <a:r>
              <a:rPr lang="it-IT" sz="2800" dirty="0" err="1" smtClean="0">
                <a:solidFill>
                  <a:srgbClr val="800000"/>
                </a:solidFill>
                <a:latin typeface="Consolas"/>
              </a:rPr>
              <a:t>groupId</a:t>
            </a:r>
            <a:r>
              <a:rPr lang="it-IT" sz="2800" dirty="0" smtClean="0">
                <a:solidFill>
                  <a:srgbClr val="0000FF"/>
                </a:solidFill>
                <a:latin typeface="Consolas"/>
              </a:rPr>
              <a:t>&gt;</a:t>
            </a:r>
            <a:r>
              <a:rPr lang="it-IT" sz="2800" dirty="0" err="1" smtClean="0">
                <a:latin typeface="Consolas"/>
              </a:rPr>
              <a:t>com.github.github</a:t>
            </a:r>
            <a:r>
              <a:rPr lang="it-IT" sz="2800" dirty="0" smtClean="0">
                <a:solidFill>
                  <a:srgbClr val="0000FF"/>
                </a:solidFill>
                <a:latin typeface="Consolas"/>
              </a:rPr>
              <a:t>&lt;/</a:t>
            </a:r>
            <a:r>
              <a:rPr lang="it-IT" sz="2800" dirty="0" err="1" smtClean="0">
                <a:solidFill>
                  <a:srgbClr val="800000"/>
                </a:solidFill>
                <a:latin typeface="Consolas"/>
              </a:rPr>
              <a:t>groupId</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artifactId</a:t>
            </a:r>
            <a:r>
              <a:rPr lang="it-IT" sz="2800" dirty="0" smtClean="0">
                <a:solidFill>
                  <a:srgbClr val="0000FF"/>
                </a:solidFill>
                <a:latin typeface="Consolas"/>
              </a:rPr>
              <a:t>&gt;</a:t>
            </a:r>
            <a:r>
              <a:rPr lang="it-IT" sz="2800" dirty="0" smtClean="0">
                <a:latin typeface="Consolas"/>
              </a:rPr>
              <a:t>site-</a:t>
            </a:r>
            <a:r>
              <a:rPr lang="it-IT" sz="2800" dirty="0" err="1" smtClean="0">
                <a:latin typeface="Consolas"/>
              </a:rPr>
              <a:t>maven</a:t>
            </a:r>
            <a:r>
              <a:rPr lang="it-IT" sz="2800" dirty="0" smtClean="0">
                <a:latin typeface="Consolas"/>
              </a:rPr>
              <a:t>-</a:t>
            </a:r>
            <a:r>
              <a:rPr lang="it-IT" sz="2800" dirty="0" err="1" smtClean="0">
                <a:latin typeface="Consolas"/>
              </a:rPr>
              <a:t>plugin</a:t>
            </a:r>
            <a:r>
              <a:rPr lang="it-IT" sz="2800" dirty="0" smtClean="0">
                <a:solidFill>
                  <a:srgbClr val="0000FF"/>
                </a:solidFill>
                <a:latin typeface="Consolas"/>
              </a:rPr>
              <a:t>&lt;/</a:t>
            </a:r>
            <a:r>
              <a:rPr lang="it-IT" sz="2800" dirty="0" smtClean="0">
                <a:solidFill>
                  <a:srgbClr val="800000"/>
                </a:solidFill>
                <a:latin typeface="Consolas"/>
              </a:rPr>
              <a:t>artifactId</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version</a:t>
            </a:r>
            <a:r>
              <a:rPr lang="it-IT" sz="2800" dirty="0" smtClean="0">
                <a:solidFill>
                  <a:srgbClr val="0000FF"/>
                </a:solidFill>
                <a:latin typeface="Consolas"/>
              </a:rPr>
              <a:t>&gt;</a:t>
            </a:r>
            <a:r>
              <a:rPr lang="it-IT" sz="2800" dirty="0" smtClean="0">
                <a:latin typeface="Consolas"/>
              </a:rPr>
              <a:t>0.12</a:t>
            </a:r>
            <a:r>
              <a:rPr lang="it-IT" sz="2800" dirty="0" smtClean="0">
                <a:solidFill>
                  <a:srgbClr val="0000FF"/>
                </a:solidFill>
                <a:latin typeface="Consolas"/>
              </a:rPr>
              <a:t>&lt;/</a:t>
            </a:r>
            <a:r>
              <a:rPr lang="it-IT" sz="2800" dirty="0" smtClean="0">
                <a:solidFill>
                  <a:srgbClr val="800000"/>
                </a:solidFill>
                <a:latin typeface="Consolas"/>
              </a:rPr>
              <a:t>version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configuration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smtClean="0">
                <a:solidFill>
                  <a:srgbClr val="800000"/>
                </a:solidFill>
                <a:latin typeface="Consolas"/>
              </a:rPr>
              <a:t>message</a:t>
            </a:r>
            <a:r>
              <a:rPr lang="it-IT" sz="2800" dirty="0" smtClean="0">
                <a:solidFill>
                  <a:srgbClr val="0000FF"/>
                </a:solidFill>
                <a:latin typeface="Consolas"/>
              </a:rPr>
              <a:t>&gt;</a:t>
            </a:r>
            <a:r>
              <a:rPr lang="it-IT" sz="2800" dirty="0" err="1" smtClean="0">
                <a:latin typeface="Consolas"/>
              </a:rPr>
              <a:t>Maven</a:t>
            </a:r>
            <a:r>
              <a:rPr lang="it-IT" sz="2800" dirty="0" smtClean="0">
                <a:latin typeface="Consolas"/>
              </a:rPr>
              <a:t> </a:t>
            </a:r>
            <a:r>
              <a:rPr lang="it-IT" sz="2800" dirty="0" err="1" smtClean="0">
                <a:latin typeface="Consolas"/>
              </a:rPr>
              <a:t>artifacts</a:t>
            </a:r>
            <a:r>
              <a:rPr lang="it-IT" sz="2800" dirty="0" smtClean="0">
                <a:latin typeface="Consolas"/>
              </a:rPr>
              <a:t> for ${</a:t>
            </a:r>
            <a:r>
              <a:rPr lang="it-IT" sz="2800" dirty="0" err="1" smtClean="0">
                <a:latin typeface="Consolas"/>
              </a:rPr>
              <a:t>project.version</a:t>
            </a:r>
            <a:r>
              <a:rPr lang="it-IT" sz="2800" dirty="0" smtClean="0">
                <a:latin typeface="Consolas"/>
              </a:rPr>
              <a:t>}</a:t>
            </a:r>
            <a:r>
              <a:rPr lang="it-IT" sz="2800" dirty="0" smtClean="0">
                <a:solidFill>
                  <a:srgbClr val="0000FF"/>
                </a:solidFill>
                <a:latin typeface="Consolas"/>
              </a:rPr>
              <a:t>&lt;/</a:t>
            </a:r>
            <a:r>
              <a:rPr lang="it-IT" sz="2800" dirty="0" smtClean="0">
                <a:solidFill>
                  <a:srgbClr val="800000"/>
                </a:solidFill>
                <a:latin typeface="Consolas"/>
              </a:rPr>
              <a:t>message</a:t>
            </a:r>
            <a:r>
              <a:rPr lang="it-IT" sz="2800" dirty="0" smtClean="0">
                <a:solidFill>
                  <a:srgbClr val="0000FF"/>
                </a:solidFill>
                <a:latin typeface="Consolas"/>
              </a:rPr>
              <a:t>&gt;</a:t>
            </a: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noJekyll</a:t>
            </a:r>
            <a:r>
              <a:rPr lang="it-IT" sz="2800" dirty="0" smtClean="0">
                <a:solidFill>
                  <a:srgbClr val="0000FF"/>
                </a:solidFill>
                <a:latin typeface="Consolas"/>
              </a:rPr>
              <a:t>&gt;</a:t>
            </a:r>
            <a:r>
              <a:rPr lang="it-IT" sz="2800" dirty="0" err="1" smtClean="0">
                <a:latin typeface="Consolas"/>
              </a:rPr>
              <a:t>true</a:t>
            </a:r>
            <a:r>
              <a:rPr lang="it-IT" sz="2800" dirty="0" smtClean="0">
                <a:solidFill>
                  <a:srgbClr val="0000FF"/>
                </a:solidFill>
                <a:latin typeface="Consolas"/>
              </a:rPr>
              <a:t>&lt;/</a:t>
            </a:r>
            <a:r>
              <a:rPr lang="it-IT" sz="2800" dirty="0" err="1" smtClean="0">
                <a:solidFill>
                  <a:srgbClr val="800000"/>
                </a:solidFill>
                <a:latin typeface="Consolas"/>
              </a:rPr>
              <a:t>noJekyll</a:t>
            </a:r>
            <a:r>
              <a:rPr lang="it-IT" sz="2800" dirty="0" smtClean="0">
                <a:solidFill>
                  <a:srgbClr val="0000FF"/>
                </a:solidFill>
                <a:latin typeface="Consolas"/>
              </a:rPr>
              <a:t>&gt;</a:t>
            </a:r>
            <a:r>
              <a:rPr lang="it-IT" sz="2800" dirty="0" smtClean="0">
                <a:latin typeface="Consolas"/>
              </a:rPr>
              <a:t> </a:t>
            </a:r>
            <a:r>
              <a:rPr lang="it-IT" sz="2800" dirty="0" smtClean="0">
                <a:solidFill>
                  <a:srgbClr val="008000"/>
                </a:solidFill>
                <a:latin typeface="Consolas"/>
              </a:rPr>
              <a:t> </a:t>
            </a: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outputDirectory</a:t>
            </a:r>
            <a:r>
              <a:rPr lang="it-IT" sz="2800" dirty="0" smtClean="0">
                <a:solidFill>
                  <a:srgbClr val="0000FF"/>
                </a:solidFill>
                <a:latin typeface="Consolas"/>
              </a:rPr>
              <a:t>&gt;</a:t>
            </a:r>
            <a:r>
              <a:rPr lang="it-IT" sz="2800" dirty="0" smtClean="0">
                <a:latin typeface="Consolas"/>
              </a:rPr>
              <a:t>${PATH_TO_REPO}</a:t>
            </a:r>
            <a:r>
              <a:rPr lang="it-IT" sz="2800" dirty="0" smtClean="0">
                <a:solidFill>
                  <a:srgbClr val="0000FF"/>
                </a:solidFill>
                <a:latin typeface="Consolas"/>
              </a:rPr>
              <a:t>&lt;/</a:t>
            </a:r>
            <a:r>
              <a:rPr lang="it-IT" sz="2800" dirty="0" err="1" smtClean="0">
                <a:solidFill>
                  <a:srgbClr val="800000"/>
                </a:solidFill>
                <a:latin typeface="Consolas"/>
              </a:rPr>
              <a:t>outputDirectory</a:t>
            </a:r>
            <a:r>
              <a:rPr lang="it-IT" sz="2800" dirty="0" smtClean="0">
                <a:solidFill>
                  <a:srgbClr val="0000FF"/>
                </a:solidFill>
                <a:latin typeface="Consolas"/>
              </a:rPr>
              <a:t>&gt;</a:t>
            </a:r>
          </a:p>
          <a:p>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8000"/>
                </a:solidFill>
                <a:latin typeface="Consolas"/>
              </a:rPr>
              <a:t>&lt;!-- </a:t>
            </a:r>
            <a:r>
              <a:rPr lang="it-IT" sz="2800" dirty="0">
                <a:solidFill>
                  <a:srgbClr val="008000"/>
                </a:solidFill>
                <a:latin typeface="Consolas"/>
              </a:rPr>
              <a:t>REMOTE BRANCH NAME--&gt; </a:t>
            </a:r>
            <a:r>
              <a:rPr lang="it-IT" sz="2800" dirty="0">
                <a:latin typeface="Consolas"/>
              </a:rPr>
              <a:t/>
            </a:r>
            <a:br>
              <a:rPr lang="it-IT" sz="2800" dirty="0">
                <a:latin typeface="Consolas"/>
              </a:rPr>
            </a:br>
            <a:r>
              <a:rPr lang="it-IT" sz="2800" dirty="0">
                <a:latin typeface="Consolas"/>
              </a:rPr>
              <a:t>	</a:t>
            </a:r>
            <a:r>
              <a:rPr lang="it-IT" sz="2800" dirty="0" smtClean="0">
                <a:solidFill>
                  <a:srgbClr val="0000FF"/>
                </a:solidFill>
                <a:latin typeface="Consolas"/>
              </a:rPr>
              <a:t>&lt;</a:t>
            </a:r>
            <a:r>
              <a:rPr lang="it-IT" sz="2800" dirty="0" smtClean="0">
                <a:solidFill>
                  <a:srgbClr val="800000"/>
                </a:solidFill>
                <a:latin typeface="Consolas"/>
              </a:rPr>
              <a:t>branch</a:t>
            </a:r>
            <a:r>
              <a:rPr lang="it-IT" sz="2800" dirty="0" smtClean="0">
                <a:solidFill>
                  <a:srgbClr val="0000FF"/>
                </a:solidFill>
                <a:latin typeface="Consolas"/>
              </a:rPr>
              <a:t>&gt;</a:t>
            </a:r>
            <a:r>
              <a:rPr lang="it-IT" sz="2800" dirty="0" err="1" smtClean="0">
                <a:latin typeface="Consolas"/>
              </a:rPr>
              <a:t>refs</a:t>
            </a:r>
            <a:r>
              <a:rPr lang="it-IT" sz="2800" dirty="0" smtClean="0">
                <a:latin typeface="Consolas"/>
              </a:rPr>
              <a:t>/heads/</a:t>
            </a:r>
            <a:r>
              <a:rPr lang="it-IT" sz="2800" dirty="0" err="1" smtClean="0">
                <a:latin typeface="Consolas"/>
              </a:rPr>
              <a:t>qualityassurance</a:t>
            </a:r>
            <a:r>
              <a:rPr lang="it-IT" sz="2800" dirty="0" smtClean="0">
                <a:solidFill>
                  <a:srgbClr val="0000FF"/>
                </a:solidFill>
                <a:latin typeface="Consolas"/>
              </a:rPr>
              <a:t>&lt;/</a:t>
            </a:r>
            <a:r>
              <a:rPr lang="it-IT" sz="2800" dirty="0" smtClean="0">
                <a:solidFill>
                  <a:srgbClr val="800000"/>
                </a:solidFill>
                <a:latin typeface="Consolas"/>
              </a:rPr>
              <a:t>branch</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includes</a:t>
            </a:r>
            <a:r>
              <a:rPr lang="it-IT" sz="2800" dirty="0" smtClean="0">
                <a:solidFill>
                  <a:srgbClr val="0000FF"/>
                </a:solidFill>
                <a:latin typeface="Consolas"/>
              </a:rPr>
              <a:t>&gt;&lt;</a:t>
            </a:r>
            <a:r>
              <a:rPr lang="it-IT" sz="2800" dirty="0" smtClean="0">
                <a:solidFill>
                  <a:srgbClr val="800000"/>
                </a:solidFill>
                <a:latin typeface="Consolas"/>
              </a:rPr>
              <a:t>include</a:t>
            </a:r>
            <a:r>
              <a:rPr lang="it-IT" sz="2800" dirty="0" smtClean="0">
                <a:solidFill>
                  <a:srgbClr val="0000FF"/>
                </a:solidFill>
                <a:latin typeface="Consolas"/>
              </a:rPr>
              <a:t>&gt;</a:t>
            </a:r>
            <a:r>
              <a:rPr lang="it-IT" sz="2800" dirty="0" smtClean="0">
                <a:latin typeface="Consolas"/>
              </a:rPr>
              <a:t>**/*</a:t>
            </a:r>
            <a:r>
              <a:rPr lang="it-IT" sz="2800" dirty="0" smtClean="0">
                <a:solidFill>
                  <a:srgbClr val="0000FF"/>
                </a:solidFill>
                <a:latin typeface="Consolas"/>
              </a:rPr>
              <a:t>&lt;/</a:t>
            </a:r>
            <a:r>
              <a:rPr lang="it-IT" sz="2800" dirty="0" smtClean="0">
                <a:solidFill>
                  <a:srgbClr val="800000"/>
                </a:solidFill>
                <a:latin typeface="Consolas"/>
              </a:rPr>
              <a:t>include</a:t>
            </a:r>
            <a:r>
              <a:rPr lang="it-IT" sz="2800" dirty="0" smtClean="0">
                <a:solidFill>
                  <a:srgbClr val="0000FF"/>
                </a:solidFill>
                <a:latin typeface="Consolas"/>
              </a:rPr>
              <a:t>&gt;&lt;/</a:t>
            </a:r>
            <a:r>
              <a:rPr lang="it-IT" sz="2800" dirty="0" err="1" smtClean="0">
                <a:solidFill>
                  <a:srgbClr val="800000"/>
                </a:solidFill>
                <a:latin typeface="Consolas"/>
              </a:rPr>
              <a:t>includes</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smtClean="0">
                <a:solidFill>
                  <a:srgbClr val="800000"/>
                </a:solidFill>
                <a:latin typeface="Consolas"/>
              </a:rPr>
              <a:t>merge</a:t>
            </a:r>
            <a:r>
              <a:rPr lang="it-IT" sz="2800" dirty="0" smtClean="0">
                <a:solidFill>
                  <a:srgbClr val="0000FF"/>
                </a:solidFill>
                <a:latin typeface="Consolas"/>
              </a:rPr>
              <a:t>&gt;</a:t>
            </a:r>
            <a:r>
              <a:rPr lang="it-IT" sz="2800" dirty="0" err="1" smtClean="0">
                <a:latin typeface="Consolas"/>
              </a:rPr>
              <a:t>true</a:t>
            </a:r>
            <a:r>
              <a:rPr lang="it-IT" sz="2800" dirty="0" smtClean="0">
                <a:solidFill>
                  <a:srgbClr val="0000FF"/>
                </a:solidFill>
                <a:latin typeface="Consolas"/>
              </a:rPr>
              <a:t>&lt;/</a:t>
            </a:r>
            <a:r>
              <a:rPr lang="it-IT" sz="2800" dirty="0" smtClean="0">
                <a:solidFill>
                  <a:srgbClr val="800000"/>
                </a:solidFill>
                <a:latin typeface="Consolas"/>
              </a:rPr>
              <a:t>merge</a:t>
            </a:r>
            <a:r>
              <a:rPr lang="it-IT" sz="2800" dirty="0" smtClean="0">
                <a:solidFill>
                  <a:srgbClr val="0000FF"/>
                </a:solidFill>
                <a:latin typeface="Consolas"/>
              </a:rPr>
              <a:t>&gt;</a:t>
            </a:r>
            <a:r>
              <a:rPr lang="it-IT" sz="2800" dirty="0" smtClean="0">
                <a:latin typeface="Consolas"/>
              </a:rPr>
              <a:t> </a:t>
            </a:r>
            <a:r>
              <a:rPr lang="it-IT" sz="2800" dirty="0" smtClean="0">
                <a:solidFill>
                  <a:srgbClr val="008000"/>
                </a:solidFill>
                <a:latin typeface="Consolas"/>
              </a:rPr>
              <a:t> </a:t>
            </a:r>
          </a:p>
          <a:p>
            <a:r>
              <a:rPr lang="it-IT" sz="2800" dirty="0">
                <a:solidFill>
                  <a:srgbClr val="008000"/>
                </a:solidFill>
                <a:latin typeface="Consolas"/>
              </a:rPr>
              <a:t>							</a:t>
            </a:r>
            <a:r>
              <a:rPr lang="it-IT" sz="2800" dirty="0" smtClean="0">
                <a:latin typeface="Consolas"/>
              </a:rPr>
              <a:t>	</a:t>
            </a:r>
          </a:p>
          <a:p>
            <a:r>
              <a:rPr lang="it-IT" sz="2800" dirty="0">
                <a:solidFill>
                  <a:srgbClr val="0000FF"/>
                </a:solidFill>
                <a:latin typeface="Consolas"/>
              </a:rPr>
              <a:t>	</a:t>
            </a:r>
            <a:r>
              <a:rPr lang="it-IT" sz="2800" dirty="0" smtClean="0">
                <a:solidFill>
                  <a:srgbClr val="008000"/>
                </a:solidFill>
                <a:latin typeface="Consolas"/>
              </a:rPr>
              <a:t>&lt;!-- </a:t>
            </a:r>
            <a:r>
              <a:rPr lang="it-IT" sz="2800" dirty="0">
                <a:solidFill>
                  <a:srgbClr val="008000"/>
                </a:solidFill>
                <a:latin typeface="Consolas"/>
              </a:rPr>
              <a:t>GITHUB REPOSITORY NAME--&gt; </a:t>
            </a:r>
            <a:endParaRPr lang="it-IT" sz="2800" dirty="0" smtClean="0">
              <a:solidFill>
                <a:srgbClr val="0000FF"/>
              </a:solidFill>
              <a:latin typeface="Consolas"/>
            </a:endParaRPr>
          </a:p>
          <a:p>
            <a:r>
              <a:rPr lang="it-IT" sz="2800" dirty="0">
                <a:solidFill>
                  <a:srgbClr val="0000FF"/>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repositoryName</a:t>
            </a:r>
            <a:r>
              <a:rPr lang="it-IT" sz="2800" dirty="0" smtClean="0">
                <a:solidFill>
                  <a:srgbClr val="0000FF"/>
                </a:solidFill>
                <a:latin typeface="Consolas"/>
              </a:rPr>
              <a:t>&gt;</a:t>
            </a:r>
            <a:r>
              <a:rPr lang="it-IT" sz="2800" dirty="0" err="1" smtClean="0">
                <a:latin typeface="Consolas"/>
              </a:rPr>
              <a:t>bookabatteryservice</a:t>
            </a:r>
            <a:r>
              <a:rPr lang="it-IT" sz="2800" dirty="0" smtClean="0">
                <a:solidFill>
                  <a:srgbClr val="0000FF"/>
                </a:solidFill>
                <a:latin typeface="Consolas"/>
              </a:rPr>
              <a:t>&lt;/</a:t>
            </a:r>
            <a:r>
              <a:rPr lang="it-IT" sz="2800" dirty="0" err="1" smtClean="0">
                <a:solidFill>
                  <a:srgbClr val="800000"/>
                </a:solidFill>
                <a:latin typeface="Consolas"/>
              </a:rPr>
              <a:t>repositoryName</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latin typeface="Consolas"/>
              </a:rPr>
              <a:t>	</a:t>
            </a:r>
            <a:r>
              <a:rPr lang="it-IT" sz="2800" dirty="0">
                <a:solidFill>
                  <a:srgbClr val="008000"/>
                </a:solidFill>
                <a:latin typeface="Consolas"/>
              </a:rPr>
              <a:t> &lt;!-- USERNAME--&gt;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repositoryOwner</a:t>
            </a:r>
            <a:r>
              <a:rPr lang="it-IT" sz="2800" dirty="0" smtClean="0">
                <a:solidFill>
                  <a:srgbClr val="0000FF"/>
                </a:solidFill>
                <a:latin typeface="Consolas"/>
              </a:rPr>
              <a:t>&gt;</a:t>
            </a:r>
            <a:r>
              <a:rPr lang="it-IT" sz="2800" dirty="0" err="1" smtClean="0">
                <a:latin typeface="Consolas"/>
              </a:rPr>
              <a:t>lbennardis</a:t>
            </a:r>
            <a:r>
              <a:rPr lang="it-IT" sz="2800" dirty="0" smtClean="0">
                <a:solidFill>
                  <a:srgbClr val="0000FF"/>
                </a:solidFill>
                <a:latin typeface="Consolas"/>
              </a:rPr>
              <a:t>&lt;/</a:t>
            </a:r>
            <a:r>
              <a:rPr lang="it-IT" sz="2800" dirty="0" err="1" smtClean="0">
                <a:solidFill>
                  <a:srgbClr val="800000"/>
                </a:solidFill>
                <a:latin typeface="Consolas"/>
              </a:rPr>
              <a:t>repositoryOwner</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solidFill>
                  <a:srgbClr val="0000FF"/>
                </a:solidFill>
                <a:latin typeface="Consolas"/>
              </a:rPr>
              <a:t>&lt;/</a:t>
            </a:r>
            <a:r>
              <a:rPr lang="it-IT" sz="2800" dirty="0" smtClean="0">
                <a:solidFill>
                  <a:srgbClr val="800000"/>
                </a:solidFill>
                <a:latin typeface="Consolas"/>
              </a:rPr>
              <a:t>configuration</a:t>
            </a:r>
            <a:r>
              <a:rPr lang="it-IT" sz="2800" dirty="0" smtClean="0">
                <a:solidFill>
                  <a:srgbClr val="0000FF"/>
                </a:solidFill>
                <a:latin typeface="Consolas"/>
              </a:rPr>
              <a:t>&gt;</a:t>
            </a:r>
            <a:r>
              <a:rPr lang="it-IT" sz="2800" dirty="0" smtClean="0">
                <a:latin typeface="Consolas"/>
              </a:rPr>
              <a:t> </a:t>
            </a:r>
            <a:endParaRPr lang="it-IT" sz="2400" dirty="0">
              <a:latin typeface="Consolas"/>
            </a:endParaRPr>
          </a:p>
        </p:txBody>
      </p:sp>
      <p:sp>
        <p:nvSpPr>
          <p:cNvPr id="9" name="Segnaposto contenuto 2"/>
          <p:cNvSpPr txBox="1">
            <a:spLocks/>
          </p:cNvSpPr>
          <p:nvPr/>
        </p:nvSpPr>
        <p:spPr bwMode="auto">
          <a:xfrm>
            <a:off x="15171762" y="4964746"/>
            <a:ext cx="8901558" cy="3189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GitHub</a:t>
            </a:r>
            <a:r>
              <a:rPr lang="it-IT" sz="3600" b="1" dirty="0" smtClean="0"/>
              <a:t> Plug-in</a:t>
            </a:r>
          </a:p>
          <a:p>
            <a:pPr lvl="1"/>
            <a:r>
              <a:rPr lang="it-IT" sz="3600" dirty="0" err="1" smtClean="0"/>
              <a:t>Promotes</a:t>
            </a:r>
            <a:r>
              <a:rPr lang="it-IT" sz="3600" dirty="0" smtClean="0"/>
              <a:t> </a:t>
            </a:r>
            <a:r>
              <a:rPr lang="it-IT" sz="3600" dirty="0" err="1" smtClean="0"/>
              <a:t>built</a:t>
            </a:r>
            <a:r>
              <a:rPr lang="it-IT" sz="3600" dirty="0" smtClean="0"/>
              <a:t> </a:t>
            </a:r>
            <a:r>
              <a:rPr lang="it-IT" sz="3600" dirty="0" err="1" smtClean="0"/>
              <a:t>artifacts</a:t>
            </a:r>
            <a:r>
              <a:rPr lang="it-IT" sz="3600" dirty="0" smtClean="0"/>
              <a:t> </a:t>
            </a:r>
            <a:r>
              <a:rPr lang="it-IT" sz="3600" dirty="0" err="1" smtClean="0"/>
              <a:t>within</a:t>
            </a:r>
            <a:r>
              <a:rPr lang="it-IT" sz="3600" dirty="0" smtClean="0"/>
              <a:t> GITHUB, </a:t>
            </a:r>
            <a:r>
              <a:rPr lang="it-IT" sz="3600" dirty="0" err="1"/>
              <a:t>according</a:t>
            </a:r>
            <a:r>
              <a:rPr lang="it-IT" sz="3600" dirty="0"/>
              <a:t> </a:t>
            </a:r>
            <a:r>
              <a:rPr lang="it-IT" sz="3600" dirty="0" smtClean="0"/>
              <a:t>to the </a:t>
            </a:r>
            <a:r>
              <a:rPr lang="it-IT" sz="3600" dirty="0" err="1" smtClean="0"/>
              <a:t>Maven</a:t>
            </a:r>
            <a:r>
              <a:rPr lang="it-IT" sz="3600" dirty="0" smtClean="0"/>
              <a:t> repository model.</a:t>
            </a:r>
          </a:p>
        </p:txBody>
      </p:sp>
    </p:spTree>
    <p:extLst>
      <p:ext uri="{BB962C8B-B14F-4D97-AF65-F5344CB8AC3E}">
        <p14:creationId xmlns:p14="http://schemas.microsoft.com/office/powerpoint/2010/main" val="2987397639"/>
      </p:ext>
    </p:extLst>
  </p:cSld>
  <p:clrMapOvr>
    <a:masterClrMapping/>
  </p:clrMapOvr>
  <p:transition/>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736" y="9158213"/>
            <a:ext cx="13697750" cy="2308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736" y="1864862"/>
            <a:ext cx="14157760" cy="6649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Segnaposto contenuto 2"/>
          <p:cNvSpPr txBox="1">
            <a:spLocks/>
          </p:cNvSpPr>
          <p:nvPr/>
        </p:nvSpPr>
        <p:spPr bwMode="auto">
          <a:xfrm>
            <a:off x="15171762" y="4964746"/>
            <a:ext cx="8901558" cy="4193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Jenkins’ build </a:t>
            </a:r>
            <a:r>
              <a:rPr lang="it-IT" sz="3600" b="1" dirty="0" err="1" smtClean="0"/>
              <a:t>project</a:t>
            </a:r>
            <a:endParaRPr lang="it-IT" sz="3600" b="1" dirty="0" smtClean="0"/>
          </a:p>
          <a:p>
            <a:pPr lvl="1"/>
            <a:r>
              <a:rPr lang="it-IT" sz="3600" dirty="0" smtClean="0"/>
              <a:t>Project dashboard</a:t>
            </a:r>
          </a:p>
          <a:p>
            <a:pPr lvl="2"/>
            <a:r>
              <a:rPr lang="it-IT" sz="3600" dirty="0" err="1" smtClean="0"/>
              <a:t>Features</a:t>
            </a:r>
            <a:r>
              <a:rPr lang="it-IT" sz="3600" dirty="0" smtClean="0"/>
              <a:t> </a:t>
            </a:r>
            <a:r>
              <a:rPr lang="it-IT" sz="3600" dirty="0" err="1" smtClean="0"/>
              <a:t>manual</a:t>
            </a:r>
            <a:r>
              <a:rPr lang="it-IT" sz="3600" dirty="0" smtClean="0"/>
              <a:t> </a:t>
            </a:r>
            <a:r>
              <a:rPr lang="it-IT" sz="3600" dirty="0" err="1" smtClean="0"/>
              <a:t>build</a:t>
            </a:r>
            <a:r>
              <a:rPr lang="it-IT" sz="3600" dirty="0" smtClean="0"/>
              <a:t> </a:t>
            </a:r>
            <a:r>
              <a:rPr lang="it-IT" sz="3600" dirty="0" err="1" smtClean="0"/>
              <a:t>capabilities</a:t>
            </a:r>
            <a:endParaRPr lang="it-IT" sz="3600" dirty="0" smtClean="0"/>
          </a:p>
          <a:p>
            <a:pPr lvl="2"/>
            <a:r>
              <a:rPr lang="it-IT" sz="3600" dirty="0" smtClean="0"/>
              <a:t>Build </a:t>
            </a:r>
            <a:r>
              <a:rPr lang="it-IT" sz="3600" dirty="0" err="1" smtClean="0"/>
              <a:t>history</a:t>
            </a:r>
            <a:endParaRPr lang="it-IT" sz="3600" dirty="0" smtClean="0"/>
          </a:p>
          <a:p>
            <a:pPr lvl="1"/>
            <a:r>
              <a:rPr lang="it-IT" sz="3600" dirty="0" smtClean="0"/>
              <a:t>GITHUB configuration </a:t>
            </a:r>
            <a:r>
              <a:rPr lang="it-IT" sz="3600" dirty="0" err="1" smtClean="0"/>
              <a:t>details</a:t>
            </a:r>
            <a:endParaRPr lang="it-IT" sz="3600" dirty="0" smtClean="0"/>
          </a:p>
          <a:p>
            <a:pPr lvl="1"/>
            <a:endParaRPr lang="it-IT" sz="3600" dirty="0" smtClean="0"/>
          </a:p>
        </p:txBody>
      </p:sp>
      <p:sp>
        <p:nvSpPr>
          <p:cNvPr id="14" name="Freccia a destra con strisce 13"/>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0" name="Rettangolo 9"/>
          <p:cNvSpPr/>
          <p:nvPr/>
        </p:nvSpPr>
        <p:spPr bwMode="auto">
          <a:xfrm>
            <a:off x="870632" y="4270421"/>
            <a:ext cx="1600288" cy="407708"/>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2623320" y="10833740"/>
            <a:ext cx="11889166" cy="594671"/>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66420335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1529408"/>
            <a:ext cx="13969552" cy="7825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25369464" y="6886310"/>
            <a:ext cx="7599735" cy="3862578"/>
          </a:xfrm>
        </p:spPr>
        <p:txBody>
          <a:bodyPr/>
          <a:lstStyle/>
          <a:p>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Rettangolo 10"/>
          <p:cNvSpPr/>
          <p:nvPr/>
        </p:nvSpPr>
        <p:spPr bwMode="auto">
          <a:xfrm>
            <a:off x="988024" y="6569968"/>
            <a:ext cx="13652248" cy="493327"/>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988024" y="4582588"/>
            <a:ext cx="13652248" cy="493327"/>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Segnaposto contenuto 2"/>
          <p:cNvSpPr txBox="1">
            <a:spLocks/>
          </p:cNvSpPr>
          <p:nvPr/>
        </p:nvSpPr>
        <p:spPr bwMode="auto">
          <a:xfrm>
            <a:off x="15171762" y="4964746"/>
            <a:ext cx="8901558" cy="5061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GitHub</a:t>
            </a:r>
            <a:r>
              <a:rPr lang="it-IT" sz="3600" b="1" dirty="0" smtClean="0"/>
              <a:t> </a:t>
            </a:r>
            <a:r>
              <a:rPr lang="it-IT" sz="3600" b="1" dirty="0" err="1" smtClean="0"/>
              <a:t>Maven</a:t>
            </a:r>
            <a:r>
              <a:rPr lang="it-IT" sz="3600" b="1" dirty="0" smtClean="0"/>
              <a:t> repository</a:t>
            </a:r>
          </a:p>
          <a:p>
            <a:pPr lvl="1"/>
            <a:r>
              <a:rPr lang="it-IT" sz="3600" dirty="0" err="1" smtClean="0"/>
              <a:t>Executable</a:t>
            </a:r>
            <a:r>
              <a:rPr lang="it-IT" sz="3600" dirty="0" smtClean="0"/>
              <a:t> </a:t>
            </a:r>
            <a:r>
              <a:rPr lang="it-IT" sz="3600" dirty="0" err="1" smtClean="0"/>
              <a:t>artifacts</a:t>
            </a:r>
            <a:r>
              <a:rPr lang="it-IT" sz="3600" dirty="0" smtClean="0"/>
              <a:t> </a:t>
            </a:r>
            <a:r>
              <a:rPr lang="it-IT" sz="3600" dirty="0" err="1" smtClean="0"/>
              <a:t>stored</a:t>
            </a:r>
            <a:r>
              <a:rPr lang="it-IT" sz="3600" dirty="0" smtClean="0"/>
              <a:t> inside </a:t>
            </a:r>
            <a:r>
              <a:rPr lang="it-IT" sz="3600" dirty="0"/>
              <a:t>GITHUB </a:t>
            </a:r>
            <a:r>
              <a:rPr lang="it-IT" sz="3600" dirty="0" err="1"/>
              <a:t>according</a:t>
            </a:r>
            <a:r>
              <a:rPr lang="it-IT" sz="3600" dirty="0"/>
              <a:t> to the </a:t>
            </a:r>
            <a:r>
              <a:rPr lang="it-IT" sz="3600" dirty="0" err="1"/>
              <a:t>Maven</a:t>
            </a:r>
            <a:r>
              <a:rPr lang="it-IT" sz="3600" dirty="0"/>
              <a:t> repository </a:t>
            </a:r>
            <a:r>
              <a:rPr lang="it-IT" sz="3600" dirty="0" err="1"/>
              <a:t>specifications</a:t>
            </a:r>
            <a:endParaRPr lang="it-IT" sz="3600" dirty="0" smtClean="0"/>
          </a:p>
        </p:txBody>
      </p:sp>
    </p:spTree>
    <p:extLst>
      <p:ext uri="{BB962C8B-B14F-4D97-AF65-F5344CB8AC3E}">
        <p14:creationId xmlns:p14="http://schemas.microsoft.com/office/powerpoint/2010/main" val="432635492"/>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414" y="1532979"/>
            <a:ext cx="14347340" cy="7773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25297456" y="6281935"/>
            <a:ext cx="7599735" cy="7461047"/>
          </a:xfrm>
        </p:spPr>
        <p:txBody>
          <a:bodyPr/>
          <a:lstStyle/>
          <a:p>
            <a:endParaRPr lang="it-IT" dirty="0" smtClean="0"/>
          </a:p>
          <a:p>
            <a:pPr marL="0" indent="0">
              <a:buNone/>
            </a:pP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Rettangolo 10"/>
          <p:cNvSpPr/>
          <p:nvPr/>
        </p:nvSpPr>
        <p:spPr bwMode="auto">
          <a:xfrm>
            <a:off x="1102768" y="5761316"/>
            <a:ext cx="1872208" cy="1672747"/>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Segnaposto contenuto 2"/>
          <p:cNvSpPr txBox="1">
            <a:spLocks/>
          </p:cNvSpPr>
          <p:nvPr/>
        </p:nvSpPr>
        <p:spPr bwMode="auto">
          <a:xfrm>
            <a:off x="15171762" y="4964746"/>
            <a:ext cx="8901558" cy="4341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configuration </a:t>
            </a:r>
            <a:r>
              <a:rPr lang="it-IT" sz="3600" b="1" dirty="0" err="1" smtClean="0"/>
              <a:t>details</a:t>
            </a:r>
            <a:endParaRPr lang="it-IT" sz="3600" b="1" dirty="0" smtClean="0"/>
          </a:p>
          <a:p>
            <a:pPr lvl="1"/>
            <a:r>
              <a:rPr lang="it-IT" sz="3600" dirty="0" smtClean="0"/>
              <a:t>Source GITHUB repository </a:t>
            </a:r>
          </a:p>
          <a:p>
            <a:pPr lvl="1"/>
            <a:r>
              <a:rPr lang="it-IT" sz="3600" dirty="0" smtClean="0"/>
              <a:t>Branch or Tag </a:t>
            </a:r>
            <a:r>
              <a:rPr lang="it-IT" sz="3600" dirty="0" err="1" smtClean="0"/>
              <a:t>references</a:t>
            </a:r>
            <a:endParaRPr lang="it-IT" sz="3600" dirty="0" smtClean="0"/>
          </a:p>
          <a:p>
            <a:pPr lvl="1"/>
            <a:r>
              <a:rPr lang="it-IT" sz="3600" dirty="0" err="1" smtClean="0"/>
              <a:t>Tagname</a:t>
            </a:r>
            <a:r>
              <a:rPr lang="it-IT" sz="3600" dirty="0" smtClean="0"/>
              <a:t> of the </a:t>
            </a:r>
            <a:r>
              <a:rPr lang="it-IT" sz="3600" dirty="0" err="1" smtClean="0"/>
              <a:t>Docker</a:t>
            </a:r>
            <a:r>
              <a:rPr lang="it-IT" sz="3600" dirty="0" smtClean="0"/>
              <a:t> image</a:t>
            </a:r>
          </a:p>
        </p:txBody>
      </p:sp>
      <p:sp>
        <p:nvSpPr>
          <p:cNvPr id="16" name="Rettangolo 15"/>
          <p:cNvSpPr/>
          <p:nvPr/>
        </p:nvSpPr>
        <p:spPr bwMode="auto">
          <a:xfrm>
            <a:off x="9455696" y="5761316"/>
            <a:ext cx="2880320" cy="1374193"/>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Rettangolo 16"/>
          <p:cNvSpPr/>
          <p:nvPr/>
        </p:nvSpPr>
        <p:spPr bwMode="auto">
          <a:xfrm>
            <a:off x="11399912" y="4288582"/>
            <a:ext cx="3612842" cy="1131044"/>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Rettangolo 17"/>
          <p:cNvSpPr/>
          <p:nvPr/>
        </p:nvSpPr>
        <p:spPr bwMode="auto">
          <a:xfrm>
            <a:off x="13488144" y="5761316"/>
            <a:ext cx="1489686" cy="1374193"/>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1852161725"/>
      </p:ext>
    </p:extLst>
  </p:cSld>
  <p:clrMapOvr>
    <a:masterClrMapping/>
  </p:clrMapOvr>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454696" y="241299"/>
            <a:ext cx="8050285" cy="3736381"/>
          </a:xfrm>
        </p:spPr>
        <p:txBody>
          <a:bodyPr anchor="t"/>
          <a:lstStyle/>
          <a:p>
            <a:r>
              <a:rPr lang="it-IT" sz="5400" dirty="0" smtClean="0"/>
              <a:t>A microservice-</a:t>
            </a:r>
            <a:r>
              <a:rPr lang="it-IT" sz="5400" dirty="0" err="1" smtClean="0"/>
              <a:t>based</a:t>
            </a:r>
            <a:r>
              <a:rPr lang="it-IT" sz="5400" dirty="0" smtClean="0"/>
              <a:t>  </a:t>
            </a:r>
            <a:r>
              <a:rPr lang="it-IT" sz="5400" dirty="0" err="1" smtClean="0"/>
              <a:t>digital</a:t>
            </a:r>
            <a:r>
              <a:rPr lang="it-IT" sz="5400" dirty="0" smtClean="0"/>
              <a:t> </a:t>
            </a:r>
            <a:r>
              <a:rPr lang="it-IT" sz="5400" dirty="0" err="1" smtClean="0"/>
              <a:t>platform</a:t>
            </a:r>
            <a:r>
              <a:rPr lang="it-IT" sz="5400" dirty="0" smtClean="0"/>
              <a:t> for a </a:t>
            </a:r>
            <a:r>
              <a:rPr lang="it-IT" sz="5400" dirty="0" err="1" smtClean="0"/>
              <a:t>sustainable</a:t>
            </a:r>
            <a:r>
              <a:rPr lang="it-IT" sz="5400" dirty="0" smtClean="0"/>
              <a:t> </a:t>
            </a:r>
            <a:r>
              <a:rPr lang="it-IT" sz="5400" dirty="0" err="1" smtClean="0"/>
              <a:t>mobility</a:t>
            </a:r>
            <a:endParaRPr lang="it-IT" sz="5400" dirty="0"/>
          </a:p>
        </p:txBody>
      </p:sp>
      <p:pic>
        <p:nvPicPr>
          <p:cNvPr id="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C:\development\microS_code2016_DOCS\VEHICLE\CAMIONCINO_NO_BATTE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13656" y="809328"/>
            <a:ext cx="17857983" cy="1339348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17512" y="4121696"/>
            <a:ext cx="1181100" cy="142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7" name="Gruppo 6"/>
          <p:cNvGrpSpPr/>
          <p:nvPr/>
        </p:nvGrpSpPr>
        <p:grpSpPr>
          <a:xfrm>
            <a:off x="-2713655" y="422759"/>
            <a:ext cx="26426935" cy="13780056"/>
            <a:chOff x="-2713655" y="422759"/>
            <a:chExt cx="26426935" cy="13780056"/>
          </a:xfrm>
        </p:grpSpPr>
        <p:pic>
          <p:nvPicPr>
            <p:cNvPr id="8"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Connettore 2 8"/>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0"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75985" y="422759"/>
              <a:ext cx="3371999" cy="4091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4" descr="C:\development\microS_code2016_DOCS\VEHICLE\CAMIONCINO_01-sec_frame.gif"/>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713655" y="783377"/>
              <a:ext cx="17892582" cy="1341943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460280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3" name="Rettangolo 12"/>
          <p:cNvSpPr/>
          <p:nvPr/>
        </p:nvSpPr>
        <p:spPr bwMode="auto">
          <a:xfrm>
            <a:off x="11151734" y="464129"/>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0127" y="7650088"/>
            <a:ext cx="14165265"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8934" y="9869411"/>
            <a:ext cx="14103220" cy="2053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6613" y="2033464"/>
            <a:ext cx="14175541" cy="52565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Segnaposto contenuto 2"/>
          <p:cNvSpPr txBox="1">
            <a:spLocks/>
          </p:cNvSpPr>
          <p:nvPr/>
        </p:nvSpPr>
        <p:spPr bwMode="auto">
          <a:xfrm>
            <a:off x="15171762" y="4964746"/>
            <a:ext cx="8901558" cy="4701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a:t>
            </a:r>
            <a:r>
              <a:rPr lang="it-IT" sz="3600" b="1" dirty="0" err="1" smtClean="0"/>
              <a:t>build</a:t>
            </a:r>
            <a:r>
              <a:rPr lang="it-IT" sz="3600" b="1" dirty="0" smtClean="0"/>
              <a:t> status</a:t>
            </a:r>
          </a:p>
          <a:p>
            <a:pPr lvl="1"/>
            <a:r>
              <a:rPr lang="it-IT" sz="3600" dirty="0" err="1" smtClean="0"/>
              <a:t>Moves</a:t>
            </a:r>
            <a:r>
              <a:rPr lang="it-IT" sz="3600" dirty="0" smtClean="0"/>
              <a:t> from «</a:t>
            </a:r>
            <a:r>
              <a:rPr lang="it-IT" sz="3600" dirty="0" err="1" smtClean="0"/>
              <a:t>queue</a:t>
            </a:r>
            <a:r>
              <a:rPr lang="it-IT" sz="3600" dirty="0" smtClean="0"/>
              <a:t>» status to «</a:t>
            </a:r>
            <a:r>
              <a:rPr lang="it-IT" sz="3600" dirty="0" err="1" smtClean="0"/>
              <a:t>completed</a:t>
            </a:r>
            <a:r>
              <a:rPr lang="it-IT" sz="3600" dirty="0" smtClean="0"/>
              <a:t>» status</a:t>
            </a:r>
          </a:p>
          <a:p>
            <a:pPr lvl="1"/>
            <a:endParaRPr lang="it-IT" sz="3600" dirty="0" smtClean="0"/>
          </a:p>
        </p:txBody>
      </p:sp>
      <p:sp>
        <p:nvSpPr>
          <p:cNvPr id="11" name="Freccia a destra con strisce 10"/>
          <p:cNvSpPr/>
          <p:nvPr/>
        </p:nvSpPr>
        <p:spPr bwMode="auto">
          <a:xfrm>
            <a:off x="22201112" y="10748888"/>
            <a:ext cx="1656184" cy="1077664"/>
          </a:xfrm>
          <a:prstGeom prst="stripedRightArrow">
            <a:avLst/>
          </a:prstGeom>
          <a:solidFill>
            <a:srgbClr val="FF99FF">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8886195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pic>
        <p:nvPicPr>
          <p:cNvPr id="205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6376" y="5273824"/>
            <a:ext cx="20877805" cy="5475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0" name="Segnaposto contenuto 2"/>
          <p:cNvSpPr txBox="1">
            <a:spLocks/>
          </p:cNvSpPr>
          <p:nvPr/>
        </p:nvSpPr>
        <p:spPr bwMode="auto">
          <a:xfrm>
            <a:off x="446376" y="2044254"/>
            <a:ext cx="8901558" cy="1677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build </a:t>
            </a:r>
            <a:r>
              <a:rPr lang="it-IT" sz="3600" b="1" dirty="0" err="1" smtClean="0"/>
              <a:t>evidences</a:t>
            </a:r>
            <a:endParaRPr lang="it-IT" sz="3600" b="1" dirty="0" smtClean="0"/>
          </a:p>
          <a:p>
            <a:pPr lvl="1"/>
            <a:r>
              <a:rPr lang="it-IT" sz="3600" dirty="0" err="1" smtClean="0"/>
              <a:t>Dockerfile</a:t>
            </a:r>
            <a:r>
              <a:rPr lang="it-IT" sz="3600" dirty="0" smtClean="0"/>
              <a:t>  </a:t>
            </a:r>
          </a:p>
          <a:p>
            <a:pPr lvl="1"/>
            <a:endParaRPr lang="it-IT" sz="3600" dirty="0" smtClean="0"/>
          </a:p>
        </p:txBody>
      </p:sp>
    </p:spTree>
    <p:extLst>
      <p:ext uri="{BB962C8B-B14F-4D97-AF65-F5344CB8AC3E}">
        <p14:creationId xmlns:p14="http://schemas.microsoft.com/office/powerpoint/2010/main" val="78396565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688" y="1457400"/>
            <a:ext cx="9789498" cy="6245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888" y="8118996"/>
            <a:ext cx="9789498"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874524" y="5867995"/>
            <a:ext cx="4171950" cy="604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Freccia a destra con strisce 11"/>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Segnaposto contenuto 2"/>
          <p:cNvSpPr txBox="1">
            <a:spLocks/>
          </p:cNvSpPr>
          <p:nvPr/>
        </p:nvSpPr>
        <p:spPr bwMode="auto">
          <a:xfrm>
            <a:off x="15171762" y="4964746"/>
            <a:ext cx="8901558" cy="3927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Pivotal</a:t>
            </a:r>
            <a:r>
              <a:rPr lang="it-IT" sz="3600" b="1" dirty="0" smtClean="0"/>
              <a:t> web service console</a:t>
            </a:r>
          </a:p>
          <a:p>
            <a:pPr lvl="1"/>
            <a:r>
              <a:rPr lang="it-IT" sz="3600" dirty="0" err="1" smtClean="0"/>
              <a:t>Developmnet</a:t>
            </a:r>
            <a:r>
              <a:rPr lang="it-IT" sz="3600" dirty="0" smtClean="0"/>
              <a:t> </a:t>
            </a:r>
            <a:r>
              <a:rPr lang="it-IT" sz="3600" dirty="0" err="1" smtClean="0"/>
              <a:t>space</a:t>
            </a:r>
            <a:endParaRPr lang="it-IT" sz="3600" dirty="0" smtClean="0"/>
          </a:p>
          <a:p>
            <a:pPr lvl="1"/>
            <a:r>
              <a:rPr lang="it-IT" sz="3600" dirty="0" err="1" smtClean="0"/>
              <a:t>Deployed</a:t>
            </a:r>
            <a:r>
              <a:rPr lang="it-IT" sz="3600" dirty="0" smtClean="0"/>
              <a:t> </a:t>
            </a:r>
            <a:r>
              <a:rPr lang="it-IT" sz="3600" dirty="0" err="1" smtClean="0"/>
              <a:t>application</a:t>
            </a:r>
            <a:endParaRPr lang="it-IT" sz="3600" dirty="0" smtClean="0"/>
          </a:p>
          <a:p>
            <a:pPr lvl="1"/>
            <a:r>
              <a:rPr lang="it-IT" sz="3600" dirty="0" err="1" smtClean="0"/>
              <a:t>Available</a:t>
            </a:r>
            <a:r>
              <a:rPr lang="it-IT" sz="3600" dirty="0" smtClean="0"/>
              <a:t> </a:t>
            </a:r>
            <a:r>
              <a:rPr lang="it-IT" sz="3600" dirty="0" err="1" smtClean="0"/>
              <a:t>services</a:t>
            </a:r>
            <a:endParaRPr lang="it-IT" sz="3600" dirty="0" smtClean="0"/>
          </a:p>
          <a:p>
            <a:pPr lvl="1"/>
            <a:r>
              <a:rPr lang="it-IT" sz="3600" dirty="0" err="1" smtClean="0"/>
              <a:t>Marketplace</a:t>
            </a:r>
            <a:endParaRPr lang="it-IT" sz="3600" dirty="0" smtClean="0"/>
          </a:p>
        </p:txBody>
      </p:sp>
      <p:sp>
        <p:nvSpPr>
          <p:cNvPr id="13" name="Rettangolo 12"/>
          <p:cNvSpPr/>
          <p:nvPr/>
        </p:nvSpPr>
        <p:spPr bwMode="auto">
          <a:xfrm>
            <a:off x="2686944" y="2249488"/>
            <a:ext cx="3456384" cy="836373"/>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828056" y="4020923"/>
            <a:ext cx="6483623" cy="3681900"/>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695836" y="9679359"/>
            <a:ext cx="6239580" cy="2256061"/>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0874524" y="5867995"/>
            <a:ext cx="4171950" cy="5419725"/>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19991644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689" y="1686426"/>
            <a:ext cx="14610073" cy="6035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42" name="Rettangolo 41"/>
          <p:cNvSpPr/>
          <p:nvPr/>
        </p:nvSpPr>
        <p:spPr bwMode="auto">
          <a:xfrm>
            <a:off x="1496716" y="2948049"/>
            <a:ext cx="13636946" cy="2341131"/>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327435" y="6774808"/>
            <a:ext cx="5922839" cy="693148"/>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Segnaposto contenuto 2"/>
          <p:cNvSpPr txBox="1">
            <a:spLocks/>
          </p:cNvSpPr>
          <p:nvPr/>
        </p:nvSpPr>
        <p:spPr bwMode="auto">
          <a:xfrm>
            <a:off x="24354681" y="4592935"/>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endParaRPr lang="it-IT" sz="3600" dirty="0" smtClean="0"/>
          </a:p>
        </p:txBody>
      </p:sp>
      <p:grpSp>
        <p:nvGrpSpPr>
          <p:cNvPr id="9" name="Gruppo 8"/>
          <p:cNvGrpSpPr/>
          <p:nvPr/>
        </p:nvGrpSpPr>
        <p:grpSpPr>
          <a:xfrm>
            <a:off x="15171762" y="56309"/>
            <a:ext cx="9135160" cy="4872333"/>
            <a:chOff x="11543928" y="4205005"/>
            <a:chExt cx="9135160" cy="4872333"/>
          </a:xfrm>
        </p:grpSpPr>
        <p:pic>
          <p:nvPicPr>
            <p:cNvPr id="1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Freccia in giù 11"/>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3" name="Segnaposto contenuto 2"/>
          <p:cNvSpPr txBox="1">
            <a:spLocks/>
          </p:cNvSpPr>
          <p:nvPr/>
        </p:nvSpPr>
        <p:spPr bwMode="auto">
          <a:xfrm>
            <a:off x="15171762" y="4964746"/>
            <a:ext cx="8901558" cy="502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t>PWS </a:t>
            </a:r>
            <a:r>
              <a:rPr lang="it-IT" sz="3600" b="1" dirty="0" err="1"/>
              <a:t>environment</a:t>
            </a:r>
            <a:r>
              <a:rPr lang="it-IT" sz="3600" b="1" dirty="0"/>
              <a:t> </a:t>
            </a:r>
            <a:r>
              <a:rPr lang="it-IT" sz="3600" b="1" dirty="0" err="1"/>
              <a:t>variable</a:t>
            </a:r>
            <a:endParaRPr lang="it-IT" sz="3600" b="1" dirty="0"/>
          </a:p>
          <a:p>
            <a:pPr lvl="1"/>
            <a:r>
              <a:rPr lang="it-IT" sz="3600" dirty="0" err="1"/>
              <a:t>ClearDB</a:t>
            </a:r>
            <a:r>
              <a:rPr lang="it-IT" sz="3600" dirty="0"/>
              <a:t> </a:t>
            </a:r>
            <a:r>
              <a:rPr lang="it-IT" sz="3600" dirty="0" err="1"/>
              <a:t>backing</a:t>
            </a:r>
            <a:r>
              <a:rPr lang="it-IT" sz="3600" dirty="0"/>
              <a:t> service </a:t>
            </a:r>
            <a:r>
              <a:rPr lang="it-IT" sz="3600" dirty="0" err="1"/>
              <a:t>details</a:t>
            </a:r>
            <a:endParaRPr lang="it-IT" sz="3600" dirty="0"/>
          </a:p>
        </p:txBody>
      </p:sp>
    </p:spTree>
    <p:extLst>
      <p:ext uri="{BB962C8B-B14F-4D97-AF65-F5344CB8AC3E}">
        <p14:creationId xmlns:p14="http://schemas.microsoft.com/office/powerpoint/2010/main" val="1537576801"/>
      </p:ext>
    </p:extLst>
  </p:cSld>
  <p:clrMapOvr>
    <a:masterClrMapping/>
  </p:clrMapOvr>
  <p:transition/>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11" name="CasellaDiTesto 10"/>
          <p:cNvSpPr txBox="1"/>
          <p:nvPr/>
        </p:nvSpPr>
        <p:spPr>
          <a:xfrm>
            <a:off x="-541500" y="1465318"/>
            <a:ext cx="16201800" cy="11295400"/>
          </a:xfrm>
          <a:prstGeom prst="rect">
            <a:avLst/>
          </a:prstGeom>
          <a:noFill/>
        </p:spPr>
        <p:txBody>
          <a:bodyPr wrap="square" rtlCol="0">
            <a:spAutoFit/>
          </a:bodyPr>
          <a:lstStyle/>
          <a:p>
            <a:r>
              <a:rPr lang="it-IT" sz="2800" dirty="0">
                <a:latin typeface="Consolas"/>
              </a:rPr>
              <a:t>    @Bean </a:t>
            </a:r>
            <a:br>
              <a:rPr lang="it-IT" sz="2800" dirty="0">
                <a:latin typeface="Consolas"/>
              </a:rPr>
            </a:br>
            <a:r>
              <a:rPr lang="it-IT" sz="2800" dirty="0">
                <a:latin typeface="Consolas"/>
              </a:rPr>
              <a:t>    @</a:t>
            </a:r>
            <a:r>
              <a:rPr lang="it-IT" sz="2800" dirty="0" err="1">
                <a:latin typeface="Consolas"/>
              </a:rPr>
              <a:t>Profile</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cloudfoundry</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DataSource</a:t>
            </a:r>
            <a:r>
              <a:rPr lang="it-IT" sz="2800" dirty="0">
                <a:latin typeface="Consolas"/>
              </a:rPr>
              <a:t> </a:t>
            </a:r>
            <a:r>
              <a:rPr lang="it-IT" sz="2800" dirty="0" err="1" smtClean="0">
                <a:latin typeface="Consolas"/>
              </a:rPr>
              <a:t>dataSource</a:t>
            </a:r>
            <a:endParaRPr lang="it-IT" sz="2800" dirty="0" smtClean="0">
              <a:latin typeface="Consolas"/>
            </a:endParaRPr>
          </a:p>
          <a:p>
            <a:r>
              <a:rPr lang="it-IT" sz="2800" dirty="0">
                <a:latin typeface="Consolas"/>
              </a:rPr>
              <a:t>	</a:t>
            </a:r>
            <a:r>
              <a:rPr lang="it-IT" sz="2800" dirty="0" smtClean="0">
                <a:latin typeface="Consolas"/>
              </a:rPr>
              <a:t>(@</a:t>
            </a:r>
            <a:r>
              <a:rPr lang="it-IT" sz="2800" dirty="0">
                <a:latin typeface="Consolas"/>
              </a:rPr>
              <a:t>Value(</a:t>
            </a:r>
            <a:r>
              <a:rPr lang="it-IT" sz="2800" dirty="0">
                <a:solidFill>
                  <a:srgbClr val="800000"/>
                </a:solidFill>
                <a:latin typeface="Consolas"/>
              </a:rPr>
              <a:t>"${</a:t>
            </a:r>
            <a:r>
              <a:rPr lang="it-IT" sz="2800" dirty="0" err="1">
                <a:solidFill>
                  <a:srgbClr val="800000"/>
                </a:solidFill>
                <a:latin typeface="Consolas"/>
              </a:rPr>
              <a:t>cloud.services.mySqlBackingServices.connection.jdbcurl</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a:t>
            </a:r>
            <a:r>
              <a:rPr lang="it-IT" sz="2800" dirty="0" err="1" smtClean="0">
                <a:latin typeface="Consolas"/>
              </a:rPr>
              <a:t>String</a:t>
            </a:r>
            <a:r>
              <a:rPr lang="it-IT" sz="2800" dirty="0" smtClean="0">
                <a:latin typeface="Consolas"/>
              </a:rPr>
              <a:t> 	</a:t>
            </a:r>
            <a:r>
              <a:rPr lang="it-IT" sz="2800" dirty="0" err="1" smtClean="0">
                <a:latin typeface="Consolas"/>
              </a:rPr>
              <a:t>jdbcUrl</a:t>
            </a: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solidFill>
                  <a:srgbClr val="0000FF"/>
                </a:solidFill>
                <a:latin typeface="Consolas"/>
              </a:rPr>
              <a:t>try</a:t>
            </a:r>
            <a:r>
              <a:rPr lang="it-IT" sz="2800" dirty="0">
                <a:latin typeface="Consolas"/>
              </a:rPr>
              <a:t> </a:t>
            </a:r>
            <a:r>
              <a:rPr lang="it-IT" sz="2800" dirty="0" smtClean="0">
                <a:latin typeface="Consolas"/>
              </a:rPr>
              <a:t>{</a:t>
            </a: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SimpleDriverDataSource</a:t>
            </a:r>
            <a:r>
              <a:rPr lang="it-IT" sz="2800" dirty="0">
                <a:latin typeface="Consolas"/>
              </a:rPr>
              <a:t>( </a:t>
            </a:r>
            <a:br>
              <a:rPr lang="it-IT" sz="2800" dirty="0">
                <a:latin typeface="Consolas"/>
              </a:rPr>
            </a:br>
            <a:r>
              <a:rPr lang="it-IT" sz="2800" dirty="0">
                <a:latin typeface="Consolas"/>
              </a:rPr>
              <a:t>            </a:t>
            </a:r>
            <a:r>
              <a:rPr lang="it-IT" sz="2800" dirty="0" err="1">
                <a:latin typeface="Consolas"/>
              </a:rPr>
              <a:t>com.mysql.jdbc.Driver.</a:t>
            </a:r>
            <a:r>
              <a:rPr lang="it-IT" sz="2800" dirty="0" err="1">
                <a:solidFill>
                  <a:srgbClr val="0000FF"/>
                </a:solidFill>
                <a:latin typeface="Consolas"/>
              </a:rPr>
              <a:t>class</a:t>
            </a:r>
            <a:r>
              <a:rPr lang="it-IT" sz="2800" dirty="0" err="1">
                <a:latin typeface="Consolas"/>
              </a:rPr>
              <a:t>.newInstance</a:t>
            </a:r>
            <a:r>
              <a:rPr lang="it-IT" sz="2800" dirty="0">
                <a:latin typeface="Consolas"/>
              </a:rPr>
              <a:t>() , </a:t>
            </a:r>
            <a:r>
              <a:rPr lang="it-IT" sz="2800" dirty="0" err="1">
                <a:latin typeface="Consolas"/>
              </a:rPr>
              <a:t>jdbcUrl</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endParaRPr lang="it-IT" sz="2800" dirty="0" smtClean="0">
              <a:latin typeface="Consolas"/>
            </a:endParaRPr>
          </a:p>
          <a:p>
            <a:r>
              <a:rPr lang="it-IT" sz="2800" dirty="0">
                <a:solidFill>
                  <a:srgbClr val="0000FF"/>
                </a:solidFill>
                <a:latin typeface="Consolas"/>
              </a:rPr>
              <a:t>	</a:t>
            </a:r>
            <a:r>
              <a:rPr lang="it-IT" sz="2800" dirty="0" smtClean="0">
                <a:solidFill>
                  <a:srgbClr val="0000FF"/>
                </a:solidFill>
                <a:latin typeface="Consolas"/>
              </a:rPr>
              <a:t>catch</a:t>
            </a:r>
            <a:r>
              <a:rPr lang="it-IT" sz="2800" dirty="0" smtClean="0">
                <a:latin typeface="Consolas"/>
              </a:rPr>
              <a:t> </a:t>
            </a:r>
            <a:r>
              <a:rPr lang="it-IT" sz="2800" dirty="0">
                <a:latin typeface="Consolas"/>
              </a:rPr>
              <a:t>(</a:t>
            </a:r>
            <a:r>
              <a:rPr lang="it-IT" sz="2800" dirty="0" err="1">
                <a:latin typeface="Consolas"/>
              </a:rPr>
              <a:t>Exception</a:t>
            </a:r>
            <a:r>
              <a:rPr lang="it-IT" sz="2800" dirty="0">
                <a:latin typeface="Consolas"/>
              </a:rPr>
              <a:t> e) { </a:t>
            </a:r>
            <a:br>
              <a:rPr lang="it-IT" sz="2800" dirty="0">
                <a:latin typeface="Consolas"/>
              </a:rPr>
            </a:br>
            <a:r>
              <a:rPr lang="it-IT" sz="2800" dirty="0">
                <a:latin typeface="Consolas"/>
              </a:rPr>
              <a:t>            </a:t>
            </a:r>
            <a:r>
              <a:rPr lang="it-IT" sz="2800" dirty="0" err="1">
                <a:solidFill>
                  <a:srgbClr val="0000FF"/>
                </a:solidFill>
                <a:latin typeface="Consolas"/>
              </a:rPr>
              <a:t>throw</a:t>
            </a:r>
            <a:r>
              <a:rPr lang="it-IT" sz="2800" dirty="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RuntimeException</a:t>
            </a:r>
            <a:r>
              <a:rPr lang="it-IT" sz="2800" dirty="0">
                <a:latin typeface="Consolas"/>
              </a:rPr>
              <a:t>(e) ;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a:latin typeface="Consolas"/>
              </a:rPr>
              <a:t>Bean </a:t>
            </a:r>
            <a:br>
              <a:rPr lang="it-IT" sz="2800" dirty="0">
                <a:latin typeface="Consolas"/>
              </a:rPr>
            </a:br>
            <a:r>
              <a:rPr lang="it-IT" sz="2800" dirty="0">
                <a:latin typeface="Consolas"/>
              </a:rPr>
              <a:t>    </a:t>
            </a:r>
            <a:r>
              <a:rPr lang="it-IT" sz="2800" dirty="0" err="1">
                <a:latin typeface="Consolas"/>
              </a:rPr>
              <a:t>CommandLineRunner</a:t>
            </a:r>
            <a:r>
              <a:rPr lang="it-IT" sz="2800" dirty="0">
                <a:latin typeface="Consolas"/>
              </a:rPr>
              <a:t> </a:t>
            </a:r>
            <a:r>
              <a:rPr lang="it-IT" sz="2800" dirty="0" err="1">
                <a:latin typeface="Consolas"/>
              </a:rPr>
              <a:t>checkDatasource</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	</a:t>
            </a:r>
            <a:r>
              <a:rPr lang="it-IT" sz="2800" dirty="0" err="1" smtClean="0">
                <a:latin typeface="Consolas"/>
              </a:rPr>
              <a:t>DataSourceProperties</a:t>
            </a:r>
            <a:r>
              <a:rPr lang="it-IT" sz="2800" dirty="0" smtClean="0">
                <a:latin typeface="Consolas"/>
              </a:rPr>
              <a:t> </a:t>
            </a:r>
            <a:r>
              <a:rPr lang="it-IT" sz="2800" dirty="0" err="1">
                <a:latin typeface="Consolas"/>
              </a:rPr>
              <a:t>dataSourceProps</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	@</a:t>
            </a:r>
            <a:r>
              <a:rPr lang="it-IT" sz="2800" dirty="0">
                <a:latin typeface="Consolas"/>
              </a:rPr>
              <a:t>Value(</a:t>
            </a:r>
            <a:r>
              <a:rPr lang="it-IT" sz="2800" dirty="0">
                <a:solidFill>
                  <a:srgbClr val="800000"/>
                </a:solidFill>
                <a:latin typeface="Consolas"/>
              </a:rPr>
              <a:t>"${</a:t>
            </a:r>
            <a:r>
              <a:rPr lang="it-IT" sz="2800" dirty="0" err="1">
                <a:solidFill>
                  <a:srgbClr val="800000"/>
                </a:solidFill>
                <a:latin typeface="Consolas"/>
              </a:rPr>
              <a:t>cloud.services.mySqlBackingServices.connection.jdbcurl</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a:t>
            </a:r>
            <a:r>
              <a:rPr lang="it-IT" sz="2800" dirty="0" err="1" smtClean="0">
                <a:latin typeface="Consolas"/>
              </a:rPr>
              <a:t>String</a:t>
            </a:r>
            <a:r>
              <a:rPr lang="it-IT" sz="2800" dirty="0" smtClean="0">
                <a:latin typeface="Consolas"/>
              </a:rPr>
              <a:t> </a:t>
            </a:r>
            <a:r>
              <a:rPr lang="it-IT" sz="2800" dirty="0" err="1">
                <a:latin typeface="Consolas"/>
              </a:rPr>
              <a:t>jdbcUrl</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args</a:t>
            </a:r>
            <a:r>
              <a:rPr lang="it-IT" sz="2800" dirty="0">
                <a:latin typeface="Consolas"/>
              </a:rPr>
              <a:t> -&gt; </a:t>
            </a:r>
            <a:r>
              <a:rPr lang="it-IT" sz="2800" dirty="0" smtClean="0">
                <a:latin typeface="Consolas"/>
              </a:rPr>
              <a:t>	</a:t>
            </a:r>
            <a:r>
              <a:rPr lang="it-IT" sz="2800" dirty="0" err="1" smtClean="0">
                <a:latin typeface="Consolas"/>
              </a:rPr>
              <a:t>System.</a:t>
            </a:r>
            <a:r>
              <a:rPr lang="it-IT" sz="2800" dirty="0" err="1" smtClean="0">
                <a:solidFill>
                  <a:srgbClr val="0000FF"/>
                </a:solidFill>
                <a:latin typeface="Consolas"/>
              </a:rPr>
              <a:t>out</a:t>
            </a:r>
            <a:r>
              <a:rPr lang="it-IT" sz="2800" dirty="0" err="1" smtClean="0">
                <a:latin typeface="Consolas"/>
              </a:rPr>
              <a:t>.println</a:t>
            </a:r>
            <a:r>
              <a:rPr lang="it-IT" sz="2800" dirty="0" smtClean="0">
                <a:latin typeface="Consolas"/>
              </a:rPr>
              <a:t>(</a:t>
            </a:r>
          </a:p>
          <a:p>
            <a:r>
              <a:rPr lang="it-IT" sz="2800" dirty="0">
                <a:solidFill>
                  <a:srgbClr val="800000"/>
                </a:solidFill>
                <a:latin typeface="Consolas"/>
              </a:rPr>
              <a:t>	</a:t>
            </a:r>
            <a:r>
              <a:rPr lang="it-IT" sz="2800" dirty="0" smtClean="0">
                <a:solidFill>
                  <a:srgbClr val="800000"/>
                </a:solidFill>
                <a:latin typeface="Consolas"/>
              </a:rPr>
              <a:t>	"\</a:t>
            </a:r>
            <a:r>
              <a:rPr lang="it-IT" sz="2800" dirty="0">
                <a:solidFill>
                  <a:srgbClr val="800000"/>
                </a:solidFill>
                <a:latin typeface="Consolas"/>
              </a:rPr>
              <a:t>n\n </a:t>
            </a:r>
            <a:r>
              <a:rPr lang="it-IT" sz="2800" dirty="0" err="1">
                <a:solidFill>
                  <a:srgbClr val="800000"/>
                </a:solidFill>
                <a:latin typeface="Consolas"/>
              </a:rPr>
              <a:t>cloud.services.mySqlBackingServices.connection.jdbcurl</a:t>
            </a:r>
            <a:r>
              <a:rPr lang="it-IT" sz="2800" dirty="0">
                <a:solidFill>
                  <a:srgbClr val="800000"/>
                </a:solidFill>
                <a:latin typeface="Consolas"/>
              </a:rPr>
              <a:t> JDBC URL="</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 </a:t>
            </a:r>
            <a:r>
              <a:rPr lang="it-IT" sz="2800" dirty="0" err="1">
                <a:latin typeface="Consolas"/>
              </a:rPr>
              <a:t>jdbcUrl</a:t>
            </a:r>
            <a:r>
              <a:rPr lang="it-IT" sz="2800" dirty="0">
                <a:latin typeface="Consolas"/>
              </a:rPr>
              <a:t> </a:t>
            </a:r>
            <a:r>
              <a:rPr lang="it-IT" sz="2800" dirty="0" smtClean="0">
                <a:latin typeface="Consolas"/>
              </a:rPr>
              <a:t>+</a:t>
            </a:r>
            <a:r>
              <a:rPr lang="it-IT" sz="2800" dirty="0" smtClean="0">
                <a:solidFill>
                  <a:srgbClr val="800000"/>
                </a:solidFill>
                <a:latin typeface="Consolas"/>
              </a:rPr>
              <a:t>	" </a:t>
            </a:r>
            <a:r>
              <a:rPr lang="it-IT" sz="2800" dirty="0">
                <a:solidFill>
                  <a:srgbClr val="800000"/>
                </a:solidFill>
                <a:latin typeface="Consolas"/>
              </a:rPr>
              <a:t>\n\n the DATASOURCE URL="</a:t>
            </a:r>
            <a:r>
              <a:rPr lang="it-IT" sz="2800" dirty="0">
                <a:latin typeface="Consolas"/>
              </a:rPr>
              <a:t> + </a:t>
            </a:r>
            <a:r>
              <a:rPr lang="it-IT" sz="2800" dirty="0" err="1">
                <a:latin typeface="Consolas"/>
              </a:rPr>
              <a:t>dataSourceProps.getUrl</a:t>
            </a:r>
            <a:r>
              <a:rPr lang="it-IT" sz="2800" dirty="0">
                <a:latin typeface="Consolas"/>
              </a:rPr>
              <a:t>() + </a:t>
            </a:r>
            <a:r>
              <a:rPr lang="it-IT" sz="2800" dirty="0" smtClean="0">
                <a:latin typeface="Consolas"/>
              </a:rPr>
              <a:t>		</a:t>
            </a:r>
            <a:r>
              <a:rPr lang="it-IT" sz="2800" dirty="0" smtClean="0">
                <a:solidFill>
                  <a:srgbClr val="800000"/>
                </a:solidFill>
                <a:latin typeface="Consolas"/>
              </a:rPr>
              <a:t>".\</a:t>
            </a:r>
            <a:r>
              <a:rPr lang="it-IT" sz="2800" dirty="0">
                <a:solidFill>
                  <a:srgbClr val="800000"/>
                </a:solidFill>
                <a:latin typeface="Consolas"/>
              </a:rPr>
              <a:t>n\n"</a:t>
            </a:r>
            <a:r>
              <a:rPr lang="it-IT" sz="2800" dirty="0">
                <a:latin typeface="Consolas"/>
              </a:rPr>
              <a:t>);   </a:t>
            </a:r>
            <a:r>
              <a:rPr lang="it-IT" sz="2800" dirty="0" smtClean="0">
                <a:latin typeface="Consolas"/>
              </a:rPr>
              <a:t>}}</a:t>
            </a:r>
            <a:endParaRPr lang="it-IT" sz="2800" dirty="0">
              <a:latin typeface="Consolas"/>
            </a:endParaRPr>
          </a:p>
          <a:p>
            <a:endParaRPr lang="it-IT" sz="2800" dirty="0" smtClean="0">
              <a:latin typeface="Consolas"/>
            </a:endParaRPr>
          </a:p>
        </p:txBody>
      </p:sp>
      <p:sp>
        <p:nvSpPr>
          <p:cNvPr id="13" name="Rettangolo 12"/>
          <p:cNvSpPr/>
          <p:nvPr/>
        </p:nvSpPr>
        <p:spPr bwMode="auto">
          <a:xfrm>
            <a:off x="198662" y="1577461"/>
            <a:ext cx="14113568" cy="4056403"/>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Segnaposto contenuto 2"/>
          <p:cNvSpPr txBox="1">
            <a:spLocks/>
          </p:cNvSpPr>
          <p:nvPr/>
        </p:nvSpPr>
        <p:spPr bwMode="auto">
          <a:xfrm>
            <a:off x="15171762" y="4964746"/>
            <a:ext cx="8901558" cy="5493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Spring </a:t>
            </a:r>
            <a:r>
              <a:rPr lang="it-IT" sz="3600" b="1" dirty="0" err="1" smtClean="0"/>
              <a:t>profile</a:t>
            </a:r>
            <a:endParaRPr lang="it-IT" sz="3600" b="1" dirty="0" smtClean="0"/>
          </a:p>
          <a:p>
            <a:pPr lvl="1"/>
            <a:r>
              <a:rPr lang="it-IT" sz="3600" dirty="0" err="1" smtClean="0"/>
              <a:t>Define</a:t>
            </a:r>
            <a:r>
              <a:rPr lang="it-IT" sz="3600" dirty="0" smtClean="0"/>
              <a:t> the </a:t>
            </a:r>
            <a:r>
              <a:rPr lang="it-IT" sz="3600" dirty="0" err="1" smtClean="0"/>
              <a:t>coded</a:t>
            </a:r>
            <a:r>
              <a:rPr lang="it-IT" sz="3600" dirty="0" smtClean="0"/>
              <a:t> way for </a:t>
            </a:r>
            <a:r>
              <a:rPr lang="it-IT" sz="3600" dirty="0" err="1" smtClean="0"/>
              <a:t>datasource</a:t>
            </a:r>
            <a:r>
              <a:rPr lang="it-IT" sz="3600" dirty="0" smtClean="0"/>
              <a:t> binding </a:t>
            </a:r>
          </a:p>
          <a:p>
            <a:pPr lvl="1"/>
            <a:r>
              <a:rPr lang="it-IT" sz="3600" dirty="0" smtClean="0"/>
              <a:t>The «</a:t>
            </a:r>
            <a:r>
              <a:rPr lang="it-IT" sz="3600" dirty="0" err="1" smtClean="0"/>
              <a:t>cloudfoundry</a:t>
            </a:r>
            <a:r>
              <a:rPr lang="it-IT" sz="3600" dirty="0" smtClean="0"/>
              <a:t>» </a:t>
            </a:r>
            <a:r>
              <a:rPr lang="it-IT" sz="3600" dirty="0" err="1" smtClean="0"/>
              <a:t>profile</a:t>
            </a:r>
            <a:r>
              <a:rPr lang="it-IT" sz="3600" dirty="0" smtClean="0"/>
              <a:t> </a:t>
            </a:r>
            <a:r>
              <a:rPr lang="it-IT" sz="3600" dirty="0" err="1" smtClean="0"/>
              <a:t>will</a:t>
            </a:r>
            <a:r>
              <a:rPr lang="it-IT" sz="3600" dirty="0" smtClean="0"/>
              <a:t> be </a:t>
            </a:r>
            <a:r>
              <a:rPr lang="it-IT" sz="3600" dirty="0" err="1" smtClean="0"/>
              <a:t>provided</a:t>
            </a:r>
            <a:r>
              <a:rPr lang="it-IT" sz="3600" dirty="0" smtClean="0"/>
              <a:t> </a:t>
            </a:r>
            <a:r>
              <a:rPr lang="it-IT" sz="3600" dirty="0" err="1" smtClean="0"/>
              <a:t>at</a:t>
            </a:r>
            <a:r>
              <a:rPr lang="it-IT" sz="3600" dirty="0" smtClean="0"/>
              <a:t> deploy time</a:t>
            </a:r>
          </a:p>
          <a:p>
            <a:pPr lvl="1"/>
            <a:r>
              <a:rPr lang="it-IT" sz="3600" dirty="0" err="1" smtClean="0"/>
              <a:t>Useful</a:t>
            </a:r>
            <a:r>
              <a:rPr lang="it-IT" sz="3600" dirty="0" smtClean="0"/>
              <a:t> </a:t>
            </a:r>
            <a:r>
              <a:rPr lang="it-IT" sz="3600" dirty="0" err="1" smtClean="0"/>
              <a:t>bean</a:t>
            </a:r>
            <a:r>
              <a:rPr lang="it-IT" sz="3600" dirty="0" smtClean="0"/>
              <a:t> for database connection log </a:t>
            </a:r>
            <a:r>
              <a:rPr lang="it-IT" sz="3600" dirty="0" err="1" smtClean="0"/>
              <a:t>details</a:t>
            </a:r>
            <a:r>
              <a:rPr lang="it-IT" sz="3600" dirty="0" smtClean="0"/>
              <a:t> </a:t>
            </a:r>
          </a:p>
        </p:txBody>
      </p:sp>
      <p:sp>
        <p:nvSpPr>
          <p:cNvPr id="17" name="Rettangolo 16"/>
          <p:cNvSpPr/>
          <p:nvPr/>
        </p:nvSpPr>
        <p:spPr bwMode="auto">
          <a:xfrm>
            <a:off x="316410" y="7506072"/>
            <a:ext cx="14931924" cy="4734915"/>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886417493"/>
      </p:ext>
    </p:extLst>
  </p:cSld>
  <p:clrMapOvr>
    <a:masterClrMapping/>
  </p:clrMapOvr>
  <p:transition/>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29" name="CasellaDiTesto 28"/>
          <p:cNvSpPr txBox="1"/>
          <p:nvPr/>
        </p:nvSpPr>
        <p:spPr>
          <a:xfrm>
            <a:off x="908805" y="1612358"/>
            <a:ext cx="22382685" cy="6863417"/>
          </a:xfrm>
          <a:prstGeom prst="rect">
            <a:avLst/>
          </a:prstGeom>
          <a:noFill/>
        </p:spPr>
        <p:txBody>
          <a:bodyPr wrap="square" rtlCol="0">
            <a:spAutoFit/>
          </a:bodyPr>
          <a:lstStyle/>
          <a:p>
            <a:endParaRPr lang="it-IT" sz="2800" b="1" dirty="0" smtClean="0">
              <a:solidFill>
                <a:srgbClr val="00B050"/>
              </a:solidFill>
              <a:latin typeface="Consolas"/>
            </a:endParaRPr>
          </a:p>
          <a:p>
            <a:endParaRPr lang="it-IT" sz="2800" b="1" dirty="0" smtClean="0">
              <a:solidFill>
                <a:srgbClr val="00B050"/>
              </a:solidFill>
              <a:latin typeface="Consolas"/>
            </a:endParaRPr>
          </a:p>
          <a:p>
            <a:endParaRPr lang="it-IT" sz="2800" b="1" dirty="0" smtClean="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 the DS </a:t>
            </a:r>
            <a:r>
              <a:rPr lang="it-IT" sz="2800" b="1" dirty="0">
                <a:solidFill>
                  <a:srgbClr val="FF0000"/>
                </a:solidFill>
                <a:latin typeface="Consolas"/>
              </a:rPr>
              <a:t>URL=</a:t>
            </a:r>
            <a:r>
              <a:rPr lang="it-IT" sz="2800" b="1" dirty="0" err="1">
                <a:solidFill>
                  <a:srgbClr val="FF0000"/>
                </a:solidFill>
                <a:latin typeface="Consolas"/>
              </a:rPr>
              <a:t>jdbc:mysql</a:t>
            </a:r>
            <a:r>
              <a:rPr lang="it-IT" sz="2800" b="1" dirty="0">
                <a:solidFill>
                  <a:srgbClr val="FF0000"/>
                </a:solidFill>
                <a:latin typeface="Consolas"/>
              </a:rPr>
              <a:t>://</a:t>
            </a:r>
            <a:r>
              <a:rPr lang="it-IT" sz="2800" b="1" dirty="0" err="1" smtClean="0">
                <a:solidFill>
                  <a:srgbClr val="FF0000"/>
                </a:solidFill>
                <a:latin typeface="Consolas"/>
              </a:rPr>
              <a:t>localhost</a:t>
            </a:r>
            <a:r>
              <a:rPr lang="it-IT" sz="2800" b="1" dirty="0" smtClean="0">
                <a:solidFill>
                  <a:srgbClr val="FF0000"/>
                </a:solidFill>
                <a:latin typeface="Consolas"/>
              </a:rPr>
              <a:t>/</a:t>
            </a:r>
            <a:r>
              <a:rPr lang="it-IT" sz="2800" b="1" dirty="0" err="1" smtClean="0">
                <a:solidFill>
                  <a:srgbClr val="FF0000"/>
                </a:solidFill>
                <a:latin typeface="Consolas"/>
              </a:rPr>
              <a:t>bookabattery_db_pws</a:t>
            </a:r>
            <a:endParaRPr lang="it-IT" sz="2800" b="1" dirty="0" smtClean="0">
              <a:solidFill>
                <a:srgbClr val="FF0000"/>
              </a:solidFill>
              <a:latin typeface="Consolas"/>
            </a:endParaRPr>
          </a:p>
          <a:p>
            <a:endParaRPr lang="it-IT" sz="2800" b="1" dirty="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a:t>
            </a:r>
            <a:r>
              <a:rPr lang="it-IT" sz="2800" b="1" dirty="0" smtClean="0">
                <a:solidFill>
                  <a:srgbClr val="00B050"/>
                </a:solidFill>
                <a:latin typeface="Consolas"/>
              </a:rPr>
              <a:t>] </a:t>
            </a:r>
            <a:r>
              <a:rPr lang="it-IT" sz="2800" b="1" dirty="0" err="1" smtClean="0">
                <a:solidFill>
                  <a:srgbClr val="FF0000"/>
                </a:solidFill>
                <a:latin typeface="Consolas"/>
              </a:rPr>
              <a:t>cloud.services.mySqlBackingServices.connection.jdbcurl</a:t>
            </a:r>
            <a:endParaRPr lang="it-IT" sz="2800" b="1" dirty="0" smtClean="0">
              <a:solidFill>
                <a:srgbClr val="FF0000"/>
              </a:solidFill>
              <a:latin typeface="Consolas"/>
            </a:endParaRPr>
          </a:p>
          <a:p>
            <a:endParaRPr lang="it-IT" sz="2800" b="1" dirty="0" smtClean="0">
              <a:solidFill>
                <a:srgbClr val="00B050"/>
              </a:solidFill>
              <a:latin typeface="Consolas"/>
            </a:endParaRPr>
          </a:p>
          <a:p>
            <a:r>
              <a:rPr lang="it-IT" sz="2800" b="1" dirty="0">
                <a:solidFill>
                  <a:srgbClr val="00B050"/>
                </a:solidFill>
                <a:latin typeface="Consolas"/>
              </a:rPr>
              <a:t>[APP/0] [OUT] </a:t>
            </a:r>
          </a:p>
          <a:p>
            <a:r>
              <a:rPr lang="it-IT" sz="2800" b="1" dirty="0">
                <a:solidFill>
                  <a:srgbClr val="00B050"/>
                </a:solidFill>
                <a:latin typeface="Consolas"/>
              </a:rPr>
              <a:t>JDBC URL=</a:t>
            </a:r>
            <a:r>
              <a:rPr lang="it-IT" sz="2800" b="1" dirty="0" err="1">
                <a:solidFill>
                  <a:srgbClr val="00B050"/>
                </a:solidFill>
                <a:latin typeface="Consolas"/>
              </a:rPr>
              <a:t>jdbc:mysql</a:t>
            </a:r>
            <a:r>
              <a:rPr lang="it-IT" sz="2800" b="1" dirty="0">
                <a:solidFill>
                  <a:srgbClr val="00B050"/>
                </a:solidFill>
                <a:latin typeface="Consolas"/>
              </a:rPr>
              <a:t>://us-cdbr-iron-east-03.cleardb.net/ad_9eccf35d79407b7?user=b6feefbfb1e277&amp;password=bcSED4b6</a:t>
            </a:r>
          </a:p>
          <a:p>
            <a:r>
              <a:rPr lang="it-IT" sz="2800" b="1" dirty="0">
                <a:solidFill>
                  <a:srgbClr val="00B050"/>
                </a:solidFill>
                <a:latin typeface="Consolas"/>
              </a:rPr>
              <a:t>	</a:t>
            </a:r>
            <a:endParaRPr lang="it-IT" sz="2800" b="1" dirty="0" smtClean="0">
              <a:solidFill>
                <a:srgbClr val="00B050"/>
              </a:solidFill>
              <a:latin typeface="Consolas"/>
            </a:endParaRPr>
          </a:p>
          <a:p>
            <a:r>
              <a:rPr lang="it-IT" sz="2800" b="1" dirty="0">
                <a:solidFill>
                  <a:srgbClr val="00B050"/>
                </a:solidFill>
                <a:latin typeface="Consolas"/>
              </a:rPr>
              <a:t>	</a:t>
            </a:r>
            <a:r>
              <a:rPr lang="it-IT" sz="4000" b="1" dirty="0" smtClean="0">
                <a:solidFill>
                  <a:srgbClr val="FF0000"/>
                </a:solidFill>
                <a:latin typeface="Consolas"/>
              </a:rPr>
              <a:t>HOST </a:t>
            </a:r>
            <a:r>
              <a:rPr lang="it-IT" sz="4000" b="1" dirty="0">
                <a:solidFill>
                  <a:srgbClr val="FF0000"/>
                </a:solidFill>
                <a:latin typeface="Consolas"/>
              </a:rPr>
              <a:t>NAME</a:t>
            </a:r>
            <a:r>
              <a:rPr lang="it-IT" sz="4000" b="1" dirty="0" smtClean="0">
                <a:solidFill>
                  <a:srgbClr val="FF0000"/>
                </a:solidFill>
                <a:latin typeface="Consolas"/>
              </a:rPr>
              <a:t>= us-cdbr-iron-east-03.cleardb.net</a:t>
            </a:r>
            <a:endParaRPr lang="it-IT" sz="4000" b="1" dirty="0">
              <a:solidFill>
                <a:srgbClr val="FF0000"/>
              </a:solidFill>
              <a:latin typeface="Consolas"/>
            </a:endParaRPr>
          </a:p>
          <a:p>
            <a:r>
              <a:rPr lang="it-IT" sz="4000" b="1" dirty="0">
                <a:solidFill>
                  <a:srgbClr val="FF0000"/>
                </a:solidFill>
                <a:latin typeface="Consolas"/>
              </a:rPr>
              <a:t>	DATABASE </a:t>
            </a:r>
            <a:r>
              <a:rPr lang="it-IT" sz="4000" b="1" dirty="0" smtClean="0">
                <a:solidFill>
                  <a:srgbClr val="FF0000"/>
                </a:solidFill>
                <a:latin typeface="Consolas"/>
              </a:rPr>
              <a:t>NAME= as_9eccf35d79407b7</a:t>
            </a:r>
            <a:endParaRPr lang="it-IT" sz="4000" b="1" dirty="0">
              <a:solidFill>
                <a:srgbClr val="FF0000"/>
              </a:solidFill>
              <a:latin typeface="Consolas"/>
            </a:endParaRPr>
          </a:p>
          <a:p>
            <a:r>
              <a:rPr lang="it-IT" sz="4000" b="1" dirty="0">
                <a:solidFill>
                  <a:srgbClr val="FF0000"/>
                </a:solidFill>
                <a:latin typeface="Consolas"/>
              </a:rPr>
              <a:t>	USER NAME</a:t>
            </a:r>
            <a:r>
              <a:rPr lang="it-IT" sz="4000" b="1" dirty="0" smtClean="0">
                <a:solidFill>
                  <a:srgbClr val="FF0000"/>
                </a:solidFill>
                <a:latin typeface="Consolas"/>
              </a:rPr>
              <a:t>= bserefbfb1e277</a:t>
            </a:r>
            <a:endParaRPr lang="it-IT" sz="4000" b="1" dirty="0">
              <a:solidFill>
                <a:srgbClr val="FF0000"/>
              </a:solidFill>
              <a:latin typeface="Consolas"/>
            </a:endParaRPr>
          </a:p>
          <a:p>
            <a:r>
              <a:rPr lang="it-IT" sz="4000" b="1" dirty="0">
                <a:solidFill>
                  <a:srgbClr val="FF0000"/>
                </a:solidFill>
                <a:latin typeface="Consolas"/>
              </a:rPr>
              <a:t>	</a:t>
            </a:r>
            <a:r>
              <a:rPr lang="it-IT" sz="4000" b="1" dirty="0" smtClean="0">
                <a:solidFill>
                  <a:srgbClr val="FF0000"/>
                </a:solidFill>
                <a:latin typeface="Consolas"/>
              </a:rPr>
              <a:t>PASSWORD= AS1dD4b6</a:t>
            </a:r>
            <a:endParaRPr lang="it-IT" sz="4000" b="1" dirty="0">
              <a:solidFill>
                <a:srgbClr val="00B050"/>
              </a:solidFill>
              <a:latin typeface="Consolas"/>
            </a:endParaRPr>
          </a:p>
        </p:txBody>
      </p:sp>
      <p:grpSp>
        <p:nvGrpSpPr>
          <p:cNvPr id="6" name="Gruppo 5"/>
          <p:cNvGrpSpPr/>
          <p:nvPr/>
        </p:nvGrpSpPr>
        <p:grpSpPr>
          <a:xfrm>
            <a:off x="15171762" y="56309"/>
            <a:ext cx="9135160" cy="4872333"/>
            <a:chOff x="11543928" y="4205005"/>
            <a:chExt cx="9135160" cy="4872333"/>
          </a:xfrm>
        </p:grpSpPr>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Segnaposto contenuto 2"/>
          <p:cNvSpPr txBox="1">
            <a:spLocks/>
          </p:cNvSpPr>
          <p:nvPr/>
        </p:nvSpPr>
        <p:spPr bwMode="auto">
          <a:xfrm>
            <a:off x="15171762" y="6353944"/>
            <a:ext cx="8901558" cy="3960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Application start-up </a:t>
            </a:r>
            <a:r>
              <a:rPr lang="it-IT" sz="3600" b="1" dirty="0" err="1" smtClean="0"/>
              <a:t>evidence</a:t>
            </a:r>
            <a:endParaRPr lang="it-IT" sz="3600" b="1" dirty="0" smtClean="0"/>
          </a:p>
          <a:p>
            <a:pPr lvl="1"/>
            <a:r>
              <a:rPr lang="it-IT" sz="3600" dirty="0" smtClean="0"/>
              <a:t>JDBC URL</a:t>
            </a:r>
          </a:p>
          <a:p>
            <a:pPr lvl="1"/>
            <a:r>
              <a:rPr lang="it-IT" sz="3600" dirty="0" err="1" smtClean="0"/>
              <a:t>ClearDb</a:t>
            </a:r>
            <a:r>
              <a:rPr lang="it-IT" sz="3600" dirty="0" smtClean="0"/>
              <a:t> </a:t>
            </a:r>
            <a:r>
              <a:rPr lang="it-IT" sz="3600" dirty="0" err="1" smtClean="0"/>
              <a:t>instace</a:t>
            </a:r>
            <a:r>
              <a:rPr lang="it-IT" sz="3600" dirty="0" smtClean="0"/>
              <a:t> </a:t>
            </a:r>
            <a:r>
              <a:rPr lang="it-IT" sz="3600" dirty="0" err="1" smtClean="0"/>
              <a:t>parameters</a:t>
            </a:r>
            <a:endParaRPr lang="it-IT" sz="3600" dirty="0" smtClean="0"/>
          </a:p>
        </p:txBody>
      </p:sp>
    </p:spTree>
    <p:extLst>
      <p:ext uri="{BB962C8B-B14F-4D97-AF65-F5344CB8AC3E}">
        <p14:creationId xmlns:p14="http://schemas.microsoft.com/office/powerpoint/2010/main" val="1975048242"/>
      </p:ext>
    </p:extLst>
  </p:cSld>
  <p:clrMapOvr>
    <a:masterClrMapping/>
  </p:clrMapOvr>
  <p:transition/>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98712" y="1650821"/>
            <a:ext cx="13393488" cy="10433625"/>
          </a:xfrm>
          <a:prstGeom prst="rect">
            <a:avLst/>
          </a:prstGeom>
          <a:noFill/>
        </p:spPr>
        <p:txBody>
          <a:bodyPr wrap="square" rtlCol="0">
            <a:spAutoFit/>
          </a:bodyPr>
          <a:lstStyle/>
          <a:p>
            <a:r>
              <a:rPr lang="it-IT" sz="2800" dirty="0">
                <a:latin typeface="Consolas"/>
              </a:rPr>
              <a:t>--- </a:t>
            </a:r>
            <a:r>
              <a:rPr lang="it-IT" sz="2800" dirty="0" err="1" smtClean="0">
                <a:latin typeface="Consolas"/>
              </a:rPr>
              <a:t>manifest.yml</a:t>
            </a:r>
            <a:r>
              <a:rPr lang="it-IT" sz="2800" dirty="0" smtClean="0">
                <a:latin typeface="Consolas"/>
              </a:rPr>
              <a:t> </a:t>
            </a:r>
            <a:r>
              <a:rPr lang="it-IT" sz="2800" dirty="0">
                <a:latin typeface="Consolas"/>
              </a:rPr>
              <a:t/>
            </a:r>
            <a:br>
              <a:rPr lang="it-IT" sz="2800" dirty="0">
                <a:latin typeface="Consolas"/>
              </a:rPr>
            </a:br>
            <a:r>
              <a:rPr lang="it-IT" sz="2800" dirty="0" err="1">
                <a:latin typeface="Consolas"/>
              </a:rPr>
              <a:t>applications</a:t>
            </a:r>
            <a:r>
              <a:rPr lang="it-IT" sz="2800" dirty="0">
                <a:latin typeface="Consolas"/>
              </a:rPr>
              <a:t>: </a:t>
            </a:r>
            <a:br>
              <a:rPr lang="it-IT" sz="2800" dirty="0">
                <a:latin typeface="Consolas"/>
              </a:rPr>
            </a:br>
            <a:r>
              <a:rPr lang="it-IT" sz="2800" dirty="0">
                <a:latin typeface="Consolas"/>
              </a:rPr>
              <a:t>  - </a:t>
            </a:r>
            <a:r>
              <a:rPr lang="it-IT" sz="2800" dirty="0" err="1">
                <a:latin typeface="Consolas"/>
              </a:rPr>
              <a:t>name</a:t>
            </a:r>
            <a:r>
              <a:rPr lang="it-IT" sz="2800" dirty="0">
                <a:latin typeface="Consolas"/>
              </a:rPr>
              <a:t>: </a:t>
            </a:r>
            <a:r>
              <a:rPr lang="it-IT" sz="2800" dirty="0">
                <a:solidFill>
                  <a:srgbClr val="800080"/>
                </a:solidFill>
                <a:latin typeface="Consolas"/>
              </a:rPr>
              <a:t>00</a:t>
            </a:r>
            <a:r>
              <a:rPr lang="it-IT" sz="2800" dirty="0">
                <a:latin typeface="Consolas"/>
              </a:rPr>
              <a:t>-batteryService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memory</a:t>
            </a:r>
            <a:r>
              <a:rPr lang="it-IT" sz="2800" dirty="0">
                <a:latin typeface="Consolas"/>
              </a:rPr>
              <a:t>: 1024M </a:t>
            </a:r>
            <a:br>
              <a:rPr lang="it-IT" sz="2800" dirty="0">
                <a:latin typeface="Consolas"/>
              </a:rPr>
            </a:br>
            <a:r>
              <a:rPr lang="it-IT" sz="2800" dirty="0">
                <a:latin typeface="Consolas"/>
              </a:rPr>
              <a:t>    </a:t>
            </a:r>
            <a:r>
              <a:rPr lang="it-IT" sz="2800" dirty="0" err="1">
                <a:latin typeface="Consolas"/>
              </a:rPr>
              <a:t>instances</a:t>
            </a:r>
            <a:r>
              <a:rPr lang="it-IT" sz="2800" dirty="0">
                <a:latin typeface="Consolas"/>
              </a:rPr>
              <a:t>: </a:t>
            </a:r>
            <a:r>
              <a:rPr lang="it-IT" sz="2800" dirty="0">
                <a:solidFill>
                  <a:srgbClr val="800080"/>
                </a:solidFill>
                <a:latin typeface="Consolas"/>
              </a:rPr>
              <a:t>1</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buildpack</a:t>
            </a:r>
            <a:r>
              <a:rPr lang="it-IT" sz="2800" dirty="0">
                <a:latin typeface="Consolas"/>
              </a:rPr>
              <a:t>: </a:t>
            </a:r>
            <a:r>
              <a:rPr lang="it-IT" sz="2800" dirty="0" err="1">
                <a:latin typeface="Consolas"/>
              </a:rPr>
              <a:t>java_buildpack</a:t>
            </a:r>
            <a:r>
              <a:rPr lang="it-IT" sz="2800" dirty="0">
                <a:latin typeface="Consolas"/>
              </a:rPr>
              <a:t> </a:t>
            </a:r>
            <a:br>
              <a:rPr lang="it-IT" sz="2800" dirty="0">
                <a:latin typeface="Consolas"/>
              </a:rPr>
            </a:br>
            <a:r>
              <a:rPr lang="it-IT" sz="2800" dirty="0">
                <a:latin typeface="Consolas"/>
              </a:rPr>
              <a:t>    </a:t>
            </a:r>
            <a:r>
              <a:rPr lang="it-IT" sz="2800" dirty="0" err="1">
                <a:latin typeface="Consolas"/>
              </a:rPr>
              <a:t>host</a:t>
            </a:r>
            <a:r>
              <a:rPr lang="it-IT" sz="2800" dirty="0">
                <a:latin typeface="Consolas"/>
              </a:rPr>
              <a:t>: </a:t>
            </a:r>
            <a:r>
              <a:rPr lang="it-IT" sz="2800" dirty="0">
                <a:solidFill>
                  <a:srgbClr val="800080"/>
                </a:solidFill>
                <a:latin typeface="Consolas"/>
              </a:rPr>
              <a:t>00</a:t>
            </a:r>
            <a:r>
              <a:rPr lang="it-IT" sz="2800" dirty="0">
                <a:latin typeface="Consolas"/>
              </a:rPr>
              <a:t>-batteryService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domain: </a:t>
            </a:r>
            <a:r>
              <a:rPr lang="it-IT" sz="2800" dirty="0" err="1">
                <a:latin typeface="Consolas"/>
              </a:rPr>
              <a:t>cfapps.io</a:t>
            </a:r>
            <a:r>
              <a:rPr lang="it-IT" sz="2800" dirty="0">
                <a:latin typeface="Consolas"/>
              </a:rPr>
              <a:t> </a:t>
            </a:r>
            <a:br>
              <a:rPr lang="it-IT" sz="2800" dirty="0">
                <a:latin typeface="Consolas"/>
              </a:rPr>
            </a:br>
            <a:r>
              <a:rPr lang="it-IT" sz="2800" dirty="0">
                <a:latin typeface="Consolas"/>
              </a:rPr>
              <a:t>    </a:t>
            </a:r>
            <a:r>
              <a:rPr lang="it-IT" sz="2800" dirty="0" err="1">
                <a:latin typeface="Consolas"/>
              </a:rPr>
              <a:t>path</a:t>
            </a:r>
            <a:r>
              <a:rPr lang="it-IT" sz="2800" dirty="0">
                <a:latin typeface="Consolas"/>
              </a:rPr>
              <a:t>: target/</a:t>
            </a:r>
            <a:r>
              <a:rPr lang="it-IT" sz="2800" dirty="0">
                <a:solidFill>
                  <a:srgbClr val="800080"/>
                </a:solidFill>
                <a:latin typeface="Consolas"/>
              </a:rPr>
              <a:t>00</a:t>
            </a:r>
            <a:r>
              <a:rPr lang="it-IT" sz="2800" dirty="0">
                <a:latin typeface="Consolas"/>
              </a:rPr>
              <a:t>-bookABattery_SERVICE-</a:t>
            </a:r>
            <a:r>
              <a:rPr lang="it-IT" sz="2800" dirty="0">
                <a:solidFill>
                  <a:srgbClr val="800080"/>
                </a:solidFill>
                <a:latin typeface="Consolas"/>
              </a:rPr>
              <a:t>1.0</a:t>
            </a:r>
            <a:r>
              <a:rPr lang="it-IT" sz="2800" dirty="0">
                <a:latin typeface="Consolas"/>
              </a:rPr>
              <a:t>.</a:t>
            </a:r>
            <a:r>
              <a:rPr lang="it-IT" sz="2800" dirty="0">
                <a:solidFill>
                  <a:srgbClr val="800080"/>
                </a:solidFill>
                <a:latin typeface="Consolas"/>
              </a:rPr>
              <a:t>0</a:t>
            </a:r>
            <a:r>
              <a:rPr lang="it-IT" sz="2800" dirty="0">
                <a:latin typeface="Consolas"/>
              </a:rPr>
              <a:t>.BUILD-SNAPSHOT.jar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err="1" smtClean="0">
                <a:latin typeface="Consolas"/>
              </a:rPr>
              <a:t>services</a:t>
            </a:r>
            <a:r>
              <a:rPr lang="it-IT" sz="2800" dirty="0">
                <a:latin typeface="Consolas"/>
              </a:rPr>
              <a:t>: </a:t>
            </a:r>
            <a:br>
              <a:rPr lang="it-IT" sz="2800" dirty="0">
                <a:latin typeface="Consolas"/>
              </a:rPr>
            </a:br>
            <a:r>
              <a:rPr lang="it-IT" sz="2800" dirty="0">
                <a:latin typeface="Consolas"/>
              </a:rPr>
              <a:t>     - </a:t>
            </a:r>
            <a:r>
              <a:rPr lang="it-IT" sz="2800" dirty="0" err="1">
                <a:latin typeface="Consolas"/>
              </a:rPr>
              <a:t>mySqlBackingServices</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err="1" smtClean="0">
                <a:latin typeface="Consolas"/>
              </a:rPr>
              <a:t>datasource</a:t>
            </a:r>
            <a:r>
              <a:rPr lang="it-IT" sz="2800" dirty="0">
                <a:latin typeface="Consolas"/>
              </a:rPr>
              <a:t>: </a:t>
            </a:r>
            <a:br>
              <a:rPr lang="it-IT" sz="2800" dirty="0">
                <a:latin typeface="Consolas"/>
              </a:rPr>
            </a:br>
            <a:r>
              <a:rPr lang="it-IT" sz="2800" dirty="0">
                <a:latin typeface="Consolas"/>
              </a:rPr>
              <a:t>    </a:t>
            </a:r>
            <a:r>
              <a:rPr lang="it-IT" sz="2800" dirty="0" err="1">
                <a:latin typeface="Consolas"/>
              </a:rPr>
              <a:t>jpa</a:t>
            </a:r>
            <a:r>
              <a:rPr lang="it-IT" sz="2800" dirty="0">
                <a:latin typeface="Consolas"/>
              </a:rPr>
              <a:t>: </a:t>
            </a:r>
            <a:br>
              <a:rPr lang="it-IT" sz="2800" dirty="0">
                <a:latin typeface="Consolas"/>
              </a:rPr>
            </a:br>
            <a:r>
              <a:rPr lang="it-IT" sz="2800" dirty="0">
                <a:latin typeface="Consolas"/>
              </a:rPr>
              <a:t>    </a:t>
            </a:r>
            <a:r>
              <a:rPr lang="it-IT" sz="2800" dirty="0" err="1">
                <a:latin typeface="Consolas"/>
              </a:rPr>
              <a:t>hibernate.ddl</a:t>
            </a:r>
            <a:r>
              <a:rPr lang="it-IT" sz="2800" dirty="0">
                <a:latin typeface="Consolas"/>
              </a:rPr>
              <a:t>-auto: none </a:t>
            </a:r>
            <a:br>
              <a:rPr lang="it-IT" sz="2800" dirty="0">
                <a:latin typeface="Consolas"/>
              </a:rPr>
            </a:br>
            <a:r>
              <a:rPr lang="it-IT" sz="2800" dirty="0">
                <a:latin typeface="Consolas"/>
              </a:rPr>
              <a:t>    </a:t>
            </a:r>
            <a:r>
              <a:rPr lang="it-IT" sz="2800" dirty="0" err="1">
                <a:latin typeface="Consolas"/>
              </a:rPr>
              <a:t>show_sql</a:t>
            </a:r>
            <a:r>
              <a:rPr lang="it-IT" sz="2800" dirty="0">
                <a:latin typeface="Consolas"/>
              </a:rPr>
              <a:t>: </a:t>
            </a:r>
            <a:r>
              <a:rPr lang="it-IT" sz="2800" dirty="0">
                <a:solidFill>
                  <a:srgbClr val="0000FF"/>
                </a:solidFill>
                <a:latin typeface="Consolas"/>
              </a:rPr>
              <a:t>false</a:t>
            </a:r>
            <a:r>
              <a:rPr lang="it-IT" sz="2800" dirty="0">
                <a:latin typeface="Consolas"/>
              </a:rPr>
              <a:t> </a:t>
            </a:r>
            <a:br>
              <a:rPr lang="it-IT" sz="2800" dirty="0">
                <a:latin typeface="Consolas"/>
              </a:rPr>
            </a:br>
            <a:r>
              <a:rPr lang="it-IT" sz="2800" dirty="0" err="1">
                <a:latin typeface="Consolas"/>
              </a:rPr>
              <a:t>env</a:t>
            </a:r>
            <a:r>
              <a:rPr lang="it-IT" sz="2800" dirty="0">
                <a:latin typeface="Consolas"/>
              </a:rPr>
              <a:t>: </a:t>
            </a:r>
            <a:br>
              <a:rPr lang="it-IT" sz="2800" dirty="0">
                <a:latin typeface="Consolas"/>
              </a:rPr>
            </a:br>
            <a:r>
              <a:rPr lang="it-IT" sz="2800" dirty="0">
                <a:latin typeface="Consolas"/>
              </a:rPr>
              <a:t>    SPRING_PROFILES_ACTIVE: </a:t>
            </a:r>
            <a:r>
              <a:rPr lang="it-IT" sz="2800" b="1" dirty="0" err="1">
                <a:latin typeface="Consolas"/>
              </a:rPr>
              <a:t>cloudfoundry</a:t>
            </a:r>
            <a:r>
              <a:rPr lang="it-IT" sz="2800" dirty="0">
                <a:latin typeface="Consolas"/>
              </a:rPr>
              <a:t> </a:t>
            </a:r>
            <a:br>
              <a:rPr lang="it-IT" sz="2800" dirty="0">
                <a:latin typeface="Consolas"/>
              </a:rPr>
            </a:br>
            <a:r>
              <a:rPr lang="it-IT" sz="2800" dirty="0">
                <a:latin typeface="Consolas"/>
              </a:rPr>
              <a:t>    DEBUG: </a:t>
            </a:r>
            <a:r>
              <a:rPr lang="it-IT" sz="2800" dirty="0">
                <a:solidFill>
                  <a:srgbClr val="800000"/>
                </a:solidFill>
                <a:latin typeface="Consolas"/>
              </a:rPr>
              <a:t>"</a:t>
            </a:r>
            <a:r>
              <a:rPr lang="it-IT" sz="2800" dirty="0" err="1">
                <a:solidFill>
                  <a:srgbClr val="800000"/>
                </a:solidFill>
                <a:latin typeface="Consolas"/>
              </a:rPr>
              <a:t>true</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latin typeface="Consolas"/>
              </a:rPr>
              <a:t>    </a:t>
            </a:r>
            <a:r>
              <a:rPr lang="it-IT" sz="2800" dirty="0" err="1">
                <a:latin typeface="Consolas"/>
              </a:rPr>
              <a:t>debug</a:t>
            </a:r>
            <a:r>
              <a:rPr lang="it-IT" sz="2800" dirty="0">
                <a:latin typeface="Consolas"/>
              </a:rPr>
              <a:t>: </a:t>
            </a:r>
            <a:r>
              <a:rPr lang="it-IT" sz="2800" dirty="0">
                <a:solidFill>
                  <a:srgbClr val="800000"/>
                </a:solidFill>
                <a:latin typeface="Consolas"/>
              </a:rPr>
              <a:t>"</a:t>
            </a:r>
            <a:r>
              <a:rPr lang="it-IT" sz="2800" dirty="0" err="1">
                <a:solidFill>
                  <a:srgbClr val="800000"/>
                </a:solidFill>
                <a:latin typeface="Consolas"/>
              </a:rPr>
              <a:t>true</a:t>
            </a:r>
            <a:r>
              <a:rPr lang="it-IT" sz="2800" dirty="0" smtClean="0">
                <a:solidFill>
                  <a:srgbClr val="800000"/>
                </a:solidFill>
                <a:latin typeface="Consolas"/>
              </a:rPr>
              <a:t>"</a:t>
            </a:r>
            <a:endParaRPr lang="it-IT" sz="2800" dirty="0">
              <a:latin typeface="Consolas"/>
            </a:endParaRPr>
          </a:p>
        </p:txBody>
      </p:sp>
      <p:sp>
        <p:nvSpPr>
          <p:cNvPr id="12" name="Rettangolo 11"/>
          <p:cNvSpPr/>
          <p:nvPr/>
        </p:nvSpPr>
        <p:spPr bwMode="auto">
          <a:xfrm>
            <a:off x="1334578" y="6355145"/>
            <a:ext cx="12081558" cy="545149"/>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366280" y="10600044"/>
            <a:ext cx="7769229" cy="1491869"/>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334579" y="3368644"/>
            <a:ext cx="5600837" cy="871441"/>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1344103" y="7227008"/>
            <a:ext cx="5088398" cy="1131359"/>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Segnaposto contenuto 2"/>
          <p:cNvSpPr txBox="1">
            <a:spLocks/>
          </p:cNvSpPr>
          <p:nvPr/>
        </p:nvSpPr>
        <p:spPr bwMode="auto">
          <a:xfrm>
            <a:off x="15171762" y="5345832"/>
            <a:ext cx="8901558" cy="4968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deployment </a:t>
            </a:r>
            <a:r>
              <a:rPr lang="it-IT" sz="3600" b="1" dirty="0" err="1" smtClean="0"/>
              <a:t>descriptor</a:t>
            </a:r>
            <a:r>
              <a:rPr lang="it-IT" sz="3600" b="1" dirty="0" smtClean="0"/>
              <a:t> </a:t>
            </a:r>
          </a:p>
          <a:p>
            <a:pPr lvl="1"/>
            <a:r>
              <a:rPr lang="it-IT" sz="3600" dirty="0" err="1" smtClean="0"/>
              <a:t>Instance</a:t>
            </a:r>
            <a:r>
              <a:rPr lang="it-IT" sz="3600" dirty="0" smtClean="0"/>
              <a:t> </a:t>
            </a:r>
            <a:r>
              <a:rPr lang="it-IT" sz="3600" dirty="0" err="1" smtClean="0"/>
              <a:t>parameters</a:t>
            </a:r>
            <a:endParaRPr lang="it-IT" sz="3600" dirty="0" smtClean="0"/>
          </a:p>
          <a:p>
            <a:pPr lvl="1"/>
            <a:r>
              <a:rPr lang="it-IT" sz="3600" dirty="0" err="1" smtClean="0"/>
              <a:t>Artifact</a:t>
            </a:r>
            <a:r>
              <a:rPr lang="it-IT" sz="3600" dirty="0" smtClean="0"/>
              <a:t> location</a:t>
            </a:r>
          </a:p>
          <a:p>
            <a:pPr lvl="1"/>
            <a:r>
              <a:rPr lang="it-IT" sz="3600" dirty="0" err="1" smtClean="0"/>
              <a:t>Backing</a:t>
            </a:r>
            <a:r>
              <a:rPr lang="it-IT" sz="3600" dirty="0" smtClean="0"/>
              <a:t> </a:t>
            </a:r>
            <a:r>
              <a:rPr lang="it-IT" sz="3600" dirty="0" err="1" smtClean="0"/>
              <a:t>services</a:t>
            </a:r>
            <a:endParaRPr lang="it-IT" sz="3600" dirty="0" smtClean="0"/>
          </a:p>
          <a:p>
            <a:pPr lvl="1"/>
            <a:r>
              <a:rPr lang="it-IT" sz="3600" dirty="0" err="1" smtClean="0"/>
              <a:t>Environment’s</a:t>
            </a:r>
            <a:r>
              <a:rPr lang="it-IT" sz="3600" dirty="0" smtClean="0"/>
              <a:t> </a:t>
            </a:r>
            <a:r>
              <a:rPr lang="it-IT" sz="3600" dirty="0" err="1" smtClean="0"/>
              <a:t>variable</a:t>
            </a:r>
            <a:endParaRPr lang="it-IT" sz="3600" dirty="0" smtClean="0"/>
          </a:p>
          <a:p>
            <a:pPr lvl="1"/>
            <a:endParaRPr lang="it-IT" sz="3600" dirty="0" smtClean="0"/>
          </a:p>
        </p:txBody>
      </p:sp>
    </p:spTree>
    <p:extLst>
      <p:ext uri="{BB962C8B-B14F-4D97-AF65-F5344CB8AC3E}">
        <p14:creationId xmlns:p14="http://schemas.microsoft.com/office/powerpoint/2010/main" val="4241561787"/>
      </p:ext>
    </p:extLst>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 deploy </a:t>
            </a:r>
            <a:r>
              <a:rPr lang="it-IT" dirty="0" err="1" smtClean="0"/>
              <a:t>pws</a:t>
            </a:r>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26704" y="1544266"/>
            <a:ext cx="13753528" cy="11110734"/>
          </a:xfrm>
          <a:prstGeom prst="rect">
            <a:avLst/>
          </a:prstGeom>
          <a:noFill/>
        </p:spPr>
        <p:txBody>
          <a:bodyPr wrap="square" rtlCol="0">
            <a:spAutoFit/>
          </a:bodyPr>
          <a:lstStyle/>
          <a:p>
            <a:r>
              <a:rPr lang="it-IT" sz="2400" dirty="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err="1">
                <a:latin typeface="Consolas"/>
              </a:rPr>
              <a:t>org.cloudfoundry</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err="1">
                <a:latin typeface="Consolas"/>
              </a:rPr>
              <a:t>cf-maven-plugin</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1.1.2</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server</a:t>
            </a:r>
            <a:r>
              <a:rPr lang="it-IT" sz="2400" dirty="0">
                <a:solidFill>
                  <a:srgbClr val="0000FF"/>
                </a:solidFill>
                <a:latin typeface="Consolas"/>
              </a:rPr>
              <a:t>&gt;</a:t>
            </a:r>
            <a:r>
              <a:rPr lang="it-IT" sz="2400" dirty="0" err="1">
                <a:latin typeface="Consolas"/>
              </a:rPr>
              <a:t>cloudfoundry-pws-instance</a:t>
            </a:r>
            <a:r>
              <a:rPr lang="it-IT" sz="2400" dirty="0">
                <a:solidFill>
                  <a:srgbClr val="0000FF"/>
                </a:solidFill>
                <a:latin typeface="Consolas"/>
              </a:rPr>
              <a:t>&lt;/</a:t>
            </a:r>
            <a:r>
              <a:rPr lang="it-IT" sz="2400" dirty="0">
                <a:solidFill>
                  <a:srgbClr val="800000"/>
                </a:solidFill>
                <a:latin typeface="Consolas"/>
              </a:rPr>
              <a:t>server</a:t>
            </a:r>
            <a:r>
              <a:rPr lang="it-IT" sz="2400" dirty="0">
                <a:solidFill>
                  <a:srgbClr val="0000FF"/>
                </a:solidFill>
                <a:latin typeface="Consolas"/>
              </a:rPr>
              <a:t>&gt;</a:t>
            </a:r>
            <a:r>
              <a:rPr lang="it-IT" sz="2400" dirty="0">
                <a:latin typeface="Consolas"/>
              </a:rPr>
              <a:t> 	</a:t>
            </a:r>
            <a:endParaRPr lang="it-IT" sz="2400" dirty="0" smtClean="0">
              <a:latin typeface="Consolas"/>
            </a:endParaRPr>
          </a:p>
          <a:p>
            <a:endParaRPr lang="it-IT" sz="2400" dirty="0" smtClean="0">
              <a:latin typeface="Consolas"/>
            </a:endParaRPr>
          </a:p>
          <a:p>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target</a:t>
            </a:r>
            <a:r>
              <a:rPr lang="it-IT" sz="2400" dirty="0">
                <a:solidFill>
                  <a:srgbClr val="0000FF"/>
                </a:solidFill>
                <a:latin typeface="Consolas"/>
              </a:rPr>
              <a:t>&gt;</a:t>
            </a:r>
            <a:r>
              <a:rPr lang="it-IT" sz="2400" dirty="0">
                <a:latin typeface="Consolas"/>
              </a:rPr>
              <a:t>http://api.run.pivotal.io</a:t>
            </a:r>
            <a:r>
              <a:rPr lang="it-IT" sz="2400" dirty="0">
                <a:solidFill>
                  <a:srgbClr val="0000FF"/>
                </a:solidFill>
                <a:latin typeface="Consolas"/>
              </a:rPr>
              <a:t>&lt;/</a:t>
            </a:r>
            <a:r>
              <a:rPr lang="it-IT" sz="2400" dirty="0">
                <a:solidFill>
                  <a:srgbClr val="800000"/>
                </a:solidFill>
                <a:latin typeface="Consolas"/>
              </a:rPr>
              <a:t>target</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org</a:t>
            </a:r>
            <a:r>
              <a:rPr lang="it-IT" sz="2400" dirty="0">
                <a:solidFill>
                  <a:srgbClr val="0000FF"/>
                </a:solidFill>
                <a:latin typeface="Consolas"/>
              </a:rPr>
              <a:t>&gt;</a:t>
            </a:r>
            <a:r>
              <a:rPr lang="it-IT" sz="2400" dirty="0" err="1">
                <a:latin typeface="Consolas"/>
              </a:rPr>
              <a:t>mycloudfoundry-org</a:t>
            </a:r>
            <a:r>
              <a:rPr lang="it-IT" sz="2400" dirty="0">
                <a:solidFill>
                  <a:srgbClr val="0000FF"/>
                </a:solidFill>
                <a:latin typeface="Consolas"/>
              </a:rPr>
              <a:t>&lt;/</a:t>
            </a:r>
            <a:r>
              <a:rPr lang="it-IT" sz="2400" dirty="0" err="1">
                <a:solidFill>
                  <a:srgbClr val="800000"/>
                </a:solidFill>
                <a:latin typeface="Consolas"/>
              </a:rPr>
              <a:t>org</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space</a:t>
            </a:r>
            <a:r>
              <a:rPr lang="it-IT" sz="2400" dirty="0">
                <a:solidFill>
                  <a:srgbClr val="0000FF"/>
                </a:solidFill>
                <a:latin typeface="Consolas"/>
              </a:rPr>
              <a:t>&gt;</a:t>
            </a:r>
            <a:r>
              <a:rPr lang="it-IT" sz="2400" dirty="0" err="1">
                <a:latin typeface="Consolas"/>
              </a:rPr>
              <a:t>development</a:t>
            </a:r>
            <a:r>
              <a:rPr lang="it-IT" sz="2400" dirty="0">
                <a:solidFill>
                  <a:srgbClr val="0000FF"/>
                </a:solidFill>
                <a:latin typeface="Consolas"/>
              </a:rPr>
              <a:t>&lt;/</a:t>
            </a:r>
            <a:r>
              <a:rPr lang="it-IT" sz="2400" dirty="0" err="1">
                <a:solidFill>
                  <a:srgbClr val="800000"/>
                </a:solidFill>
                <a:latin typeface="Consolas"/>
              </a:rPr>
              <a:t>space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appname</a:t>
            </a:r>
            <a:r>
              <a:rPr lang="it-IT" sz="2400" dirty="0" smtClean="0">
                <a:solidFill>
                  <a:srgbClr val="0000FF"/>
                </a:solidFill>
                <a:latin typeface="Consolas"/>
              </a:rPr>
              <a:t>&gt;</a:t>
            </a:r>
            <a:r>
              <a:rPr lang="it-IT" sz="2400" dirty="0" smtClean="0">
                <a:solidFill>
                  <a:srgbClr val="800080"/>
                </a:solidFill>
                <a:latin typeface="Consolas"/>
              </a:rPr>
              <a:t>00</a:t>
            </a:r>
            <a:r>
              <a:rPr lang="it-IT" sz="2400" dirty="0" smtClean="0">
                <a:latin typeface="Consolas"/>
              </a:rPr>
              <a:t>-batteryService</a:t>
            </a:r>
            <a:r>
              <a:rPr lang="it-IT" sz="2400" dirty="0" smtClean="0">
                <a:solidFill>
                  <a:srgbClr val="0000FF"/>
                </a:solidFill>
                <a:latin typeface="Consolas"/>
              </a:rPr>
              <a:t>&lt;/</a:t>
            </a:r>
            <a:r>
              <a:rPr lang="it-IT" sz="2400" dirty="0" err="1">
                <a:solidFill>
                  <a:srgbClr val="800000"/>
                </a:solidFill>
                <a:latin typeface="Consolas"/>
              </a:rPr>
              <a:t>appname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url</a:t>
            </a:r>
            <a:r>
              <a:rPr lang="it-IT" sz="2400" dirty="0" smtClean="0">
                <a:solidFill>
                  <a:srgbClr val="0000FF"/>
                </a:solidFill>
                <a:latin typeface="Consolas"/>
              </a:rPr>
              <a:t>&gt;</a:t>
            </a:r>
            <a:r>
              <a:rPr lang="it-IT" sz="2400" dirty="0" smtClean="0">
                <a:solidFill>
                  <a:srgbClr val="800080"/>
                </a:solidFill>
                <a:latin typeface="Consolas"/>
              </a:rPr>
              <a:t>00</a:t>
            </a:r>
            <a:r>
              <a:rPr lang="it-IT" sz="2400" dirty="0" smtClean="0">
                <a:latin typeface="Consolas"/>
              </a:rPr>
              <a:t>-batteryService.cfapps.io</a:t>
            </a:r>
            <a:r>
              <a:rPr lang="it-IT" sz="2400" dirty="0">
                <a:solidFill>
                  <a:srgbClr val="0000FF"/>
                </a:solidFill>
                <a:latin typeface="Consolas"/>
              </a:rPr>
              <a:t>&lt;/</a:t>
            </a:r>
            <a:r>
              <a:rPr lang="it-IT" sz="2400" dirty="0" err="1">
                <a:solidFill>
                  <a:srgbClr val="800000"/>
                </a:solidFill>
                <a:latin typeface="Consolas"/>
              </a:rPr>
              <a:t>url</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memory</a:t>
            </a:r>
            <a:r>
              <a:rPr lang="it-IT" sz="2400" dirty="0">
                <a:solidFill>
                  <a:srgbClr val="0000FF"/>
                </a:solidFill>
                <a:latin typeface="Consolas"/>
              </a:rPr>
              <a:t>&gt;</a:t>
            </a:r>
            <a:r>
              <a:rPr lang="it-IT" sz="2400" dirty="0">
                <a:latin typeface="Consolas"/>
              </a:rPr>
              <a:t>1024</a:t>
            </a:r>
            <a:r>
              <a:rPr lang="it-IT" sz="2400" dirty="0">
                <a:solidFill>
                  <a:srgbClr val="0000FF"/>
                </a:solidFill>
                <a:latin typeface="Consolas"/>
              </a:rPr>
              <a:t>&lt;/</a:t>
            </a:r>
            <a:r>
              <a:rPr lang="it-IT" sz="2400" dirty="0" err="1">
                <a:solidFill>
                  <a:srgbClr val="800000"/>
                </a:solidFill>
                <a:latin typeface="Consolas"/>
              </a:rPr>
              <a:t>memory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instances</a:t>
            </a:r>
            <a:r>
              <a:rPr lang="it-IT" sz="2400" dirty="0">
                <a:solidFill>
                  <a:srgbClr val="0000FF"/>
                </a:solidFill>
                <a:latin typeface="Consolas"/>
              </a:rPr>
              <a:t>&gt;</a:t>
            </a:r>
            <a:r>
              <a:rPr lang="it-IT" sz="2400" dirty="0">
                <a:latin typeface="Consolas"/>
              </a:rPr>
              <a:t>1</a:t>
            </a:r>
            <a:r>
              <a:rPr lang="it-IT" sz="2400" dirty="0">
                <a:solidFill>
                  <a:srgbClr val="0000FF"/>
                </a:solidFill>
                <a:latin typeface="Consolas"/>
              </a:rPr>
              <a:t>&lt;/</a:t>
            </a:r>
            <a:r>
              <a:rPr lang="it-IT" sz="2400" dirty="0" err="1">
                <a:solidFill>
                  <a:srgbClr val="800000"/>
                </a:solidFill>
                <a:latin typeface="Consolas"/>
              </a:rPr>
              <a:t>instances</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env</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smtClean="0">
                <a:solidFill>
                  <a:srgbClr val="800000"/>
                </a:solidFill>
                <a:latin typeface="Consolas"/>
              </a:rPr>
              <a:t>ENV-VAR-NAME</a:t>
            </a:r>
            <a:r>
              <a:rPr lang="it-IT" sz="2400" dirty="0" smtClean="0">
                <a:solidFill>
                  <a:srgbClr val="0000FF"/>
                </a:solidFill>
                <a:latin typeface="Consolas"/>
              </a:rPr>
              <a:t>&gt;</a:t>
            </a:r>
            <a:r>
              <a:rPr lang="it-IT" sz="2400" dirty="0" smtClean="0">
                <a:latin typeface="Consolas"/>
              </a:rPr>
              <a:t>SPRING_PROFILES_ACTIVE</a:t>
            </a:r>
            <a:r>
              <a:rPr lang="it-IT" sz="2400" dirty="0" smtClean="0">
                <a:solidFill>
                  <a:srgbClr val="0000FF"/>
                </a:solidFill>
                <a:latin typeface="Consolas"/>
              </a:rPr>
              <a:t>&lt;/</a:t>
            </a:r>
            <a:r>
              <a:rPr lang="it-IT" sz="2400" dirty="0">
                <a:solidFill>
                  <a:srgbClr val="800000"/>
                </a:solidFill>
                <a:latin typeface="Consolas"/>
              </a:rPr>
              <a:t>ENV-VAR-NAME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env</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err="1">
                <a:solidFill>
                  <a:srgbClr val="800000"/>
                </a:solidFill>
                <a:latin typeface="Consolas"/>
              </a:rPr>
              <a:t>services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service</a:t>
            </a:r>
            <a:r>
              <a:rPr lang="it-IT" sz="2400" dirty="0" smtClean="0">
                <a:solidFill>
                  <a:srgbClr val="0000FF"/>
                </a:solidFill>
                <a:latin typeface="Consolas"/>
              </a:rPr>
              <a:t>&gt;</a:t>
            </a:r>
          </a:p>
          <a:p>
            <a:pPr lvl="1"/>
            <a:r>
              <a:rPr lang="it-IT" sz="2400" dirty="0">
                <a:solidFill>
                  <a:srgbClr val="0000FF"/>
                </a:solidFill>
                <a:latin typeface="Consolas"/>
              </a:rPr>
              <a:t>	</a:t>
            </a:r>
            <a:r>
              <a:rPr lang="it-IT" sz="2400" dirty="0" smtClean="0">
                <a:solidFill>
                  <a:srgbClr val="0000FF"/>
                </a:solidFill>
                <a:latin typeface="Consolas"/>
              </a:rPr>
              <a:t>	</a:t>
            </a:r>
            <a:r>
              <a:rPr lang="it-IT" sz="2400" dirty="0">
                <a:solidFill>
                  <a:srgbClr val="0000FF"/>
                </a:solidFill>
                <a:latin typeface="Consolas"/>
              </a:rPr>
              <a:t>	</a:t>
            </a:r>
            <a:r>
              <a:rPr lang="it-IT" sz="2400" dirty="0" smtClean="0">
                <a:solidFill>
                  <a:srgbClr val="0000FF"/>
                </a:solidFill>
                <a:latin typeface="Consolas"/>
              </a:rPr>
              <a:t>	&lt;</a:t>
            </a:r>
            <a:r>
              <a:rPr lang="it-IT" sz="2400" dirty="0" err="1" smtClean="0">
                <a:solidFill>
                  <a:srgbClr val="800000"/>
                </a:solidFill>
                <a:latin typeface="Consolas"/>
              </a:rPr>
              <a:t>name</a:t>
            </a:r>
            <a:r>
              <a:rPr lang="it-IT" sz="2400" dirty="0" smtClean="0">
                <a:solidFill>
                  <a:srgbClr val="0000FF"/>
                </a:solidFill>
                <a:latin typeface="Consolas"/>
              </a:rPr>
              <a:t>&gt;</a:t>
            </a:r>
            <a:r>
              <a:rPr lang="it-IT" sz="2400" dirty="0" err="1" smtClean="0">
                <a:latin typeface="Consolas"/>
              </a:rPr>
              <a:t>mySqlBackingServices</a:t>
            </a:r>
            <a:r>
              <a:rPr lang="it-IT" sz="2400" dirty="0" smtClean="0">
                <a:solidFill>
                  <a:srgbClr val="0000FF"/>
                </a:solidFill>
                <a:latin typeface="Consolas"/>
              </a:rPr>
              <a:t>&lt;/</a:t>
            </a:r>
            <a:r>
              <a:rPr lang="it-IT" sz="2400" dirty="0" err="1">
                <a:solidFill>
                  <a:srgbClr val="800000"/>
                </a:solidFill>
                <a:latin typeface="Consolas"/>
              </a:rPr>
              <a:t>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service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err="1">
                <a:solidFill>
                  <a:srgbClr val="800000"/>
                </a:solidFill>
                <a:latin typeface="Consolas"/>
              </a:rPr>
              <a:t>services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err="1">
                <a:solidFill>
                  <a:srgbClr val="800000"/>
                </a:solidFill>
                <a:latin typeface="Consolas"/>
              </a:rPr>
              <a:t>plugin</a:t>
            </a:r>
            <a:r>
              <a:rPr lang="it-IT" sz="2400" dirty="0" smtClean="0">
                <a:solidFill>
                  <a:srgbClr val="0000FF"/>
                </a:solidFill>
                <a:latin typeface="Consolas"/>
              </a:rPr>
              <a:t>&gt;</a:t>
            </a:r>
          </a:p>
          <a:p>
            <a:endParaRPr lang="it-IT" sz="1800" dirty="0">
              <a:latin typeface="Consolas"/>
            </a:endParaRPr>
          </a:p>
          <a:p>
            <a:r>
              <a:rPr lang="it-IT" sz="3200" b="1" dirty="0">
                <a:latin typeface="Arial" pitchFamily="34" charset="0"/>
                <a:cs typeface="Arial" pitchFamily="34" charset="0"/>
              </a:rPr>
              <a:t>$ </a:t>
            </a:r>
            <a:r>
              <a:rPr lang="it-IT" sz="3200" b="1" dirty="0" err="1">
                <a:latin typeface="Arial" pitchFamily="34" charset="0"/>
                <a:cs typeface="Arial" pitchFamily="34" charset="0"/>
              </a:rPr>
              <a:t>mvn</a:t>
            </a:r>
            <a:r>
              <a:rPr lang="it-IT" sz="3200" b="1" dirty="0">
                <a:latin typeface="Arial" pitchFamily="34" charset="0"/>
                <a:cs typeface="Arial" pitchFamily="34" charset="0"/>
              </a:rPr>
              <a:t> </a:t>
            </a:r>
            <a:r>
              <a:rPr lang="it-IT" sz="3200" b="1" dirty="0" err="1">
                <a:latin typeface="Arial" pitchFamily="34" charset="0"/>
                <a:cs typeface="Arial" pitchFamily="34" charset="0"/>
              </a:rPr>
              <a:t>clean</a:t>
            </a:r>
            <a:r>
              <a:rPr lang="it-IT" sz="3200" b="1" dirty="0">
                <a:latin typeface="Arial" pitchFamily="34" charset="0"/>
                <a:cs typeface="Arial" pitchFamily="34" charset="0"/>
              </a:rPr>
              <a:t> package </a:t>
            </a:r>
            <a:r>
              <a:rPr lang="it-IT" sz="3200" b="1" dirty="0" err="1">
                <a:latin typeface="Arial" pitchFamily="34" charset="0"/>
                <a:cs typeface="Arial" pitchFamily="34" charset="0"/>
              </a:rPr>
              <a:t>cf:push</a:t>
            </a:r>
            <a:endParaRPr lang="it-IT" sz="3200" b="1" dirty="0">
              <a:latin typeface="Arial" pitchFamily="34" charset="0"/>
              <a:cs typeface="Arial" pitchFamily="34" charset="0"/>
            </a:endParaRPr>
          </a:p>
        </p:txBody>
      </p:sp>
      <p:sp>
        <p:nvSpPr>
          <p:cNvPr id="13" name="Rettangolo 12"/>
          <p:cNvSpPr/>
          <p:nvPr/>
        </p:nvSpPr>
        <p:spPr bwMode="auto">
          <a:xfrm>
            <a:off x="1167192" y="1966382"/>
            <a:ext cx="6996513" cy="1201336"/>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420984" y="3767068"/>
            <a:ext cx="7236119" cy="451290"/>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2427934" y="4832843"/>
            <a:ext cx="6451698" cy="1269387"/>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Rettangolo 16"/>
          <p:cNvSpPr/>
          <p:nvPr/>
        </p:nvSpPr>
        <p:spPr bwMode="auto">
          <a:xfrm>
            <a:off x="2434916" y="6676243"/>
            <a:ext cx="5436604" cy="811535"/>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Rettangolo 17"/>
          <p:cNvSpPr/>
          <p:nvPr/>
        </p:nvSpPr>
        <p:spPr bwMode="auto">
          <a:xfrm>
            <a:off x="2513659" y="8950610"/>
            <a:ext cx="7518101" cy="1798278"/>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20" name="Segnaposto contenuto 2"/>
          <p:cNvSpPr>
            <a:spLocks noGrp="1"/>
          </p:cNvSpPr>
          <p:nvPr>
            <p:ph idx="1"/>
          </p:nvPr>
        </p:nvSpPr>
        <p:spPr>
          <a:xfrm>
            <a:off x="28825848" y="5301683"/>
            <a:ext cx="7722434" cy="6524869"/>
          </a:xfrm>
        </p:spPr>
        <p:txBody>
          <a:bodyPr/>
          <a:lstStyle/>
          <a:p>
            <a:endParaRPr lang="it-IT" dirty="0" smtClean="0"/>
          </a:p>
          <a:p>
            <a:endParaRPr lang="it-IT" dirty="0" smtClean="0"/>
          </a:p>
          <a:p>
            <a:endParaRPr lang="it-IT" dirty="0"/>
          </a:p>
        </p:txBody>
      </p:sp>
      <p:sp>
        <p:nvSpPr>
          <p:cNvPr id="23" name="Freccia a destra con strisce 2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9" name="Segnaposto contenuto 2"/>
          <p:cNvSpPr txBox="1">
            <a:spLocks/>
          </p:cNvSpPr>
          <p:nvPr/>
        </p:nvSpPr>
        <p:spPr bwMode="auto">
          <a:xfrm>
            <a:off x="15171762" y="5345832"/>
            <a:ext cx="8901558" cy="4968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Cloud</a:t>
            </a:r>
            <a:r>
              <a:rPr lang="it-IT" sz="3600" b="1" dirty="0" smtClean="0"/>
              <a:t> </a:t>
            </a:r>
            <a:r>
              <a:rPr lang="it-IT" sz="3600" b="1" dirty="0" err="1" smtClean="0"/>
              <a:t>Foundry</a:t>
            </a:r>
            <a:r>
              <a:rPr lang="it-IT" sz="3600" b="1" dirty="0" smtClean="0"/>
              <a:t> </a:t>
            </a:r>
            <a:r>
              <a:rPr lang="it-IT" sz="3600" b="1" dirty="0" err="1" smtClean="0"/>
              <a:t>Maven</a:t>
            </a:r>
            <a:r>
              <a:rPr lang="it-IT" sz="3600" b="1" dirty="0" smtClean="0"/>
              <a:t> plug-in</a:t>
            </a:r>
          </a:p>
          <a:p>
            <a:pPr lvl="1"/>
            <a:r>
              <a:rPr lang="it-IT" sz="3600" dirty="0" err="1" smtClean="0"/>
              <a:t>Instance</a:t>
            </a:r>
            <a:r>
              <a:rPr lang="it-IT" sz="3600" dirty="0" smtClean="0"/>
              <a:t> </a:t>
            </a:r>
            <a:r>
              <a:rPr lang="it-IT" sz="3600" dirty="0" err="1" smtClean="0"/>
              <a:t>parameters</a:t>
            </a:r>
            <a:endParaRPr lang="it-IT" sz="3600" dirty="0" smtClean="0"/>
          </a:p>
          <a:p>
            <a:pPr lvl="1"/>
            <a:r>
              <a:rPr lang="it-IT" sz="3600" dirty="0" err="1" smtClean="0"/>
              <a:t>Artifact</a:t>
            </a:r>
            <a:r>
              <a:rPr lang="it-IT" sz="3600" dirty="0" smtClean="0"/>
              <a:t> location</a:t>
            </a:r>
          </a:p>
          <a:p>
            <a:pPr lvl="1"/>
            <a:r>
              <a:rPr lang="it-IT" sz="3600" dirty="0" err="1" smtClean="0"/>
              <a:t>Backing</a:t>
            </a:r>
            <a:r>
              <a:rPr lang="it-IT" sz="3600" dirty="0" smtClean="0"/>
              <a:t> </a:t>
            </a:r>
            <a:r>
              <a:rPr lang="it-IT" sz="3600" dirty="0" err="1" smtClean="0"/>
              <a:t>services</a:t>
            </a:r>
            <a:endParaRPr lang="it-IT" sz="3600" dirty="0" smtClean="0"/>
          </a:p>
          <a:p>
            <a:pPr lvl="1"/>
            <a:r>
              <a:rPr lang="it-IT" sz="3600" dirty="0" err="1" smtClean="0"/>
              <a:t>Environment’s</a:t>
            </a:r>
            <a:r>
              <a:rPr lang="it-IT" sz="3600" dirty="0" smtClean="0"/>
              <a:t> </a:t>
            </a:r>
            <a:r>
              <a:rPr lang="it-IT" sz="3600" dirty="0" err="1" smtClean="0"/>
              <a:t>variable</a:t>
            </a:r>
            <a:endParaRPr lang="it-IT" sz="3600" dirty="0" smtClean="0"/>
          </a:p>
          <a:p>
            <a:pPr lvl="1"/>
            <a:r>
              <a:rPr lang="it-IT" sz="3600" dirty="0" err="1" smtClean="0"/>
              <a:t>Maven</a:t>
            </a:r>
            <a:r>
              <a:rPr lang="it-IT" sz="3600" dirty="0" smtClean="0"/>
              <a:t> </a:t>
            </a:r>
            <a:r>
              <a:rPr lang="it-IT" sz="3600" dirty="0" err="1" smtClean="0"/>
              <a:t>command</a:t>
            </a:r>
            <a:r>
              <a:rPr lang="it-IT" sz="3600" dirty="0" smtClean="0"/>
              <a:t> line </a:t>
            </a:r>
          </a:p>
          <a:p>
            <a:pPr lvl="1"/>
            <a:endParaRPr lang="it-IT" sz="3600" dirty="0" smtClean="0"/>
          </a:p>
        </p:txBody>
      </p:sp>
      <p:sp>
        <p:nvSpPr>
          <p:cNvPr id="21" name="Rettangolo 20"/>
          <p:cNvSpPr/>
          <p:nvPr/>
        </p:nvSpPr>
        <p:spPr bwMode="auto">
          <a:xfrm>
            <a:off x="398976" y="11721461"/>
            <a:ext cx="5873733" cy="546062"/>
          </a:xfrm>
          <a:prstGeom prst="rect">
            <a:avLst/>
          </a:prstGeom>
          <a:noFill/>
          <a:ln w="50800" cap="flat" cmpd="sng" algn="ctr">
            <a:solidFill>
              <a:srgbClr val="FF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0241630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Microservices: data </a:t>
            </a:r>
            <a:r>
              <a:rPr lang="it-IT" dirty="0" err="1" smtClean="0"/>
              <a:t>consistency</a:t>
            </a:r>
            <a:r>
              <a:rPr lang="it-IT" dirty="0" smtClean="0"/>
              <a:t> </a:t>
            </a:r>
            <a:r>
              <a:rPr lang="en-US" dirty="0" smtClean="0"/>
              <a:t>across </a:t>
            </a:r>
            <a:r>
              <a:rPr lang="en-US" dirty="0"/>
              <a:t>services </a:t>
            </a:r>
            <a:endParaRPr lang="it-IT" dirty="0"/>
          </a:p>
        </p:txBody>
      </p:sp>
      <p:sp>
        <p:nvSpPr>
          <p:cNvPr id="3" name="Segnaposto contenuto 2"/>
          <p:cNvSpPr>
            <a:spLocks noGrp="1"/>
          </p:cNvSpPr>
          <p:nvPr>
            <p:ph idx="1"/>
          </p:nvPr>
        </p:nvSpPr>
        <p:spPr>
          <a:xfrm>
            <a:off x="886744" y="1673424"/>
            <a:ext cx="23134637" cy="5256584"/>
          </a:xfrm>
        </p:spPr>
        <p:txBody>
          <a:bodyPr/>
          <a:lstStyle/>
          <a:p>
            <a:r>
              <a:rPr lang="it-IT" sz="3600" dirty="0" smtClean="0"/>
              <a:t>The «database per service </a:t>
            </a:r>
            <a:r>
              <a:rPr lang="it-IT" sz="3600" dirty="0" err="1" smtClean="0"/>
              <a:t>architecture</a:t>
            </a:r>
            <a:r>
              <a:rPr lang="it-IT" sz="3600" dirty="0" smtClean="0"/>
              <a:t>» </a:t>
            </a:r>
            <a:r>
              <a:rPr lang="it-IT" sz="3600" dirty="0" err="1"/>
              <a:t>introduces</a:t>
            </a:r>
            <a:r>
              <a:rPr lang="it-IT" sz="3600" dirty="0"/>
              <a:t> a </a:t>
            </a:r>
            <a:r>
              <a:rPr lang="it-IT" sz="3600" dirty="0" err="1"/>
              <a:t>distributed</a:t>
            </a:r>
            <a:r>
              <a:rPr lang="it-IT" sz="3600" dirty="0"/>
              <a:t> data </a:t>
            </a:r>
            <a:r>
              <a:rPr lang="it-IT" sz="3600" dirty="0" err="1"/>
              <a:t>transaction</a:t>
            </a:r>
            <a:r>
              <a:rPr lang="it-IT" sz="3600" dirty="0"/>
              <a:t> </a:t>
            </a:r>
            <a:r>
              <a:rPr lang="it-IT" sz="3600" dirty="0" err="1" smtClean="0"/>
              <a:t>challenge</a:t>
            </a:r>
            <a:r>
              <a:rPr lang="it-IT" sz="3600" dirty="0" smtClean="0"/>
              <a:t>.</a:t>
            </a:r>
          </a:p>
          <a:p>
            <a:r>
              <a:rPr lang="it-IT" sz="3600" dirty="0" smtClean="0"/>
              <a:t>In </a:t>
            </a:r>
            <a:r>
              <a:rPr lang="it-IT" sz="3600" dirty="0" err="1" smtClean="0"/>
              <a:t>this</a:t>
            </a:r>
            <a:r>
              <a:rPr lang="it-IT" sz="3600" dirty="0" smtClean="0"/>
              <a:t> </a:t>
            </a:r>
            <a:r>
              <a:rPr lang="it-IT" sz="3600" dirty="0" err="1" smtClean="0"/>
              <a:t>architecture</a:t>
            </a:r>
            <a:r>
              <a:rPr lang="it-IT" sz="3600" dirty="0" smtClean="0"/>
              <a:t> the </a:t>
            </a:r>
            <a:r>
              <a:rPr lang="it-IT" sz="3600" dirty="0" err="1" smtClean="0"/>
              <a:t>need</a:t>
            </a:r>
            <a:r>
              <a:rPr lang="it-IT" sz="3600" dirty="0" smtClean="0"/>
              <a:t> of business </a:t>
            </a:r>
            <a:r>
              <a:rPr lang="it-IT" sz="3600" dirty="0" err="1" smtClean="0"/>
              <a:t>transactions</a:t>
            </a:r>
            <a:r>
              <a:rPr lang="it-IT" sz="3600" dirty="0" smtClean="0"/>
              <a:t> to </a:t>
            </a:r>
            <a:r>
              <a:rPr lang="en-US" sz="3600" dirty="0" smtClean="0"/>
              <a:t>span </a:t>
            </a:r>
            <a:r>
              <a:rPr lang="en-US" sz="3600" dirty="0"/>
              <a:t>over </a:t>
            </a:r>
            <a:r>
              <a:rPr lang="en-US" sz="3600" dirty="0" smtClean="0"/>
              <a:t>different services could not be satisfied by distributing transaction.</a:t>
            </a:r>
          </a:p>
          <a:p>
            <a:r>
              <a:rPr lang="en-US" sz="3600" dirty="0" err="1" smtClean="0"/>
              <a:t>Infact</a:t>
            </a:r>
            <a:r>
              <a:rPr lang="en-US" sz="3600" dirty="0" smtClean="0"/>
              <a:t> each service </a:t>
            </a:r>
            <a:r>
              <a:rPr lang="en-US" sz="3600" dirty="0" err="1" smtClean="0"/>
              <a:t>kepts</a:t>
            </a:r>
            <a:r>
              <a:rPr lang="en-US" sz="3600" dirty="0" smtClean="0"/>
              <a:t> </a:t>
            </a:r>
            <a:r>
              <a:rPr lang="en-US" sz="3600" dirty="0"/>
              <a:t>his database </a:t>
            </a:r>
            <a:r>
              <a:rPr lang="en-US" sz="3600" dirty="0" smtClean="0"/>
              <a:t>private and in a </a:t>
            </a:r>
            <a:r>
              <a:rPr lang="en-US" sz="3600" dirty="0" err="1" smtClean="0"/>
              <a:t>poliglot</a:t>
            </a:r>
            <a:r>
              <a:rPr lang="en-US" sz="3600" dirty="0" smtClean="0"/>
              <a:t> </a:t>
            </a:r>
            <a:r>
              <a:rPr lang="en-US" sz="3600" dirty="0" err="1" smtClean="0"/>
              <a:t>persistance</a:t>
            </a:r>
            <a:r>
              <a:rPr lang="en-US" sz="3600" dirty="0" smtClean="0"/>
              <a:t> approach some database do not support distributing transaction.</a:t>
            </a:r>
          </a:p>
          <a:p>
            <a:r>
              <a:rPr lang="en-US" sz="3600" dirty="0" smtClean="0"/>
              <a:t>Besides we have also stated in the requirements that the </a:t>
            </a:r>
            <a:r>
              <a:rPr lang="en-US" sz="3600" dirty="0" err="1" smtClean="0"/>
              <a:t>persistance</a:t>
            </a:r>
            <a:r>
              <a:rPr lang="en-US" sz="3600" dirty="0" smtClean="0"/>
              <a:t> model should be made by non-blocking operations</a:t>
            </a:r>
          </a:p>
        </p:txBody>
      </p:sp>
    </p:spTree>
    <p:extLst>
      <p:ext uri="{BB962C8B-B14F-4D97-AF65-F5344CB8AC3E}">
        <p14:creationId xmlns:p14="http://schemas.microsoft.com/office/powerpoint/2010/main" val="2376795316"/>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Microservices</a:t>
            </a:r>
            <a:r>
              <a:rPr lang="it-IT" dirty="0" smtClean="0"/>
              <a:t>: </a:t>
            </a:r>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endParaRPr lang="it-IT" dirty="0"/>
          </a:p>
        </p:txBody>
      </p:sp>
      <p:sp>
        <p:nvSpPr>
          <p:cNvPr id="3" name="Segnaposto contenuto 2"/>
          <p:cNvSpPr>
            <a:spLocks noGrp="1"/>
          </p:cNvSpPr>
          <p:nvPr>
            <p:ph idx="1"/>
          </p:nvPr>
        </p:nvSpPr>
        <p:spPr>
          <a:xfrm>
            <a:off x="670720" y="1958033"/>
            <a:ext cx="23134637" cy="10156551"/>
          </a:xfrm>
        </p:spPr>
        <p:txBody>
          <a:bodyPr/>
          <a:lstStyle/>
          <a:p>
            <a:r>
              <a:rPr lang="en-US" sz="3200" i="1" dirty="0" smtClean="0"/>
              <a:t>The </a:t>
            </a:r>
            <a:r>
              <a:rPr lang="en-US" sz="3200" b="1" i="1" dirty="0" smtClean="0"/>
              <a:t>“Event-driven architecture”</a:t>
            </a:r>
            <a:r>
              <a:rPr lang="en-US" sz="3200" dirty="0" smtClean="0"/>
              <a:t> is the </a:t>
            </a:r>
            <a:r>
              <a:rPr lang="en-US" sz="3200" dirty="0"/>
              <a:t>mechanism that will ensure data consistency across services without using distributed </a:t>
            </a:r>
            <a:r>
              <a:rPr lang="en-US" sz="3200" dirty="0" smtClean="0"/>
              <a:t>transactions</a:t>
            </a:r>
          </a:p>
          <a:p>
            <a:r>
              <a:rPr lang="en-US" sz="3200" dirty="0" smtClean="0"/>
              <a:t>This approach is based on a dedicated </a:t>
            </a:r>
            <a:r>
              <a:rPr lang="en-US" sz="3200" b="1" dirty="0" smtClean="0"/>
              <a:t>message broker </a:t>
            </a:r>
            <a:r>
              <a:rPr lang="en-US" sz="3200" dirty="0" smtClean="0"/>
              <a:t>responsible for event distribution</a:t>
            </a:r>
            <a:endParaRPr lang="en-US" sz="3200" dirty="0"/>
          </a:p>
          <a:p>
            <a:r>
              <a:rPr lang="en-US" sz="3200" dirty="0" smtClean="0"/>
              <a:t>With this mechanism, </a:t>
            </a:r>
            <a:r>
              <a:rPr lang="en-US" sz="3200" dirty="0"/>
              <a:t>e</a:t>
            </a:r>
            <a:r>
              <a:rPr lang="en-US" sz="3200" dirty="0" smtClean="0"/>
              <a:t>ach </a:t>
            </a:r>
            <a:r>
              <a:rPr lang="en-US" sz="3200" dirty="0"/>
              <a:t>service publishes an event whenever it </a:t>
            </a:r>
            <a:r>
              <a:rPr lang="en-US" sz="3200" dirty="0" smtClean="0"/>
              <a:t>updates its </a:t>
            </a:r>
            <a:r>
              <a:rPr lang="en-US" sz="3200" dirty="0"/>
              <a:t>data. Other </a:t>
            </a:r>
            <a:r>
              <a:rPr lang="en-US" sz="3200" dirty="0" smtClean="0"/>
              <a:t>services </a:t>
            </a:r>
            <a:r>
              <a:rPr lang="en-US" sz="3200" dirty="0"/>
              <a:t>subscribe </a:t>
            </a:r>
            <a:r>
              <a:rPr lang="en-US" sz="3200" dirty="0" smtClean="0"/>
              <a:t>to these events and whenever </a:t>
            </a:r>
            <a:r>
              <a:rPr lang="en-US" sz="3200" dirty="0"/>
              <a:t>an event is received, </a:t>
            </a:r>
            <a:r>
              <a:rPr lang="en-US" sz="3200" dirty="0" smtClean="0"/>
              <a:t>the subscriber service automatically updates its data</a:t>
            </a:r>
          </a:p>
          <a:p>
            <a:pPr marL="0" indent="0">
              <a:buNone/>
            </a:pPr>
            <a:endParaRPr lang="it-IT" sz="3200" b="1" dirty="0"/>
          </a:p>
          <a:p>
            <a:r>
              <a:rPr lang="en-US" sz="3200" dirty="0" smtClean="0"/>
              <a:t>The solution has the following drawbacks:</a:t>
            </a:r>
            <a:endParaRPr lang="it-IT" sz="3200" dirty="0"/>
          </a:p>
          <a:p>
            <a:pPr lvl="1"/>
            <a:r>
              <a:rPr lang="en-US" sz="3200" dirty="0" smtClean="0"/>
              <a:t>It is a </a:t>
            </a:r>
            <a:r>
              <a:rPr lang="en-US" sz="3200" b="1" dirty="0" smtClean="0"/>
              <a:t>more complex programming </a:t>
            </a:r>
            <a:r>
              <a:rPr lang="en-US" sz="3200" dirty="0" smtClean="0"/>
              <a:t>model</a:t>
            </a:r>
          </a:p>
          <a:p>
            <a:pPr lvl="1"/>
            <a:r>
              <a:rPr lang="en-US" sz="3200" dirty="0" smtClean="0"/>
              <a:t>It has an </a:t>
            </a:r>
            <a:r>
              <a:rPr lang="en-US" sz="3200" b="1" dirty="0"/>
              <a:t>infrastructure management overhead </a:t>
            </a:r>
            <a:endParaRPr lang="en-US" sz="3200" b="1" dirty="0" smtClean="0"/>
          </a:p>
          <a:p>
            <a:pPr lvl="1"/>
            <a:r>
              <a:rPr lang="it-IT" sz="3200" dirty="0" err="1" smtClean="0"/>
              <a:t>It</a:t>
            </a:r>
            <a:r>
              <a:rPr lang="it-IT" sz="3200" dirty="0" smtClean="0"/>
              <a:t> </a:t>
            </a:r>
            <a:r>
              <a:rPr lang="it-IT" sz="3200" dirty="0" err="1" smtClean="0"/>
              <a:t>needs</a:t>
            </a:r>
            <a:r>
              <a:rPr lang="it-IT" sz="3200" dirty="0" smtClean="0"/>
              <a:t> the </a:t>
            </a:r>
            <a:r>
              <a:rPr lang="it-IT" sz="3200" dirty="0" err="1" smtClean="0"/>
              <a:t>implementation</a:t>
            </a:r>
            <a:r>
              <a:rPr lang="it-IT" sz="3200" dirty="0" smtClean="0"/>
              <a:t> of </a:t>
            </a:r>
            <a:r>
              <a:rPr lang="it-IT" sz="3200" b="1" dirty="0" err="1" smtClean="0"/>
              <a:t>compensation</a:t>
            </a:r>
            <a:r>
              <a:rPr lang="it-IT" sz="3200" b="1" dirty="0" smtClean="0"/>
              <a:t> </a:t>
            </a:r>
            <a:r>
              <a:rPr lang="it-IT" sz="3200" b="1" dirty="0" err="1" smtClean="0"/>
              <a:t>transactions</a:t>
            </a:r>
            <a:r>
              <a:rPr lang="it-IT" sz="3200" b="1" dirty="0" smtClean="0"/>
              <a:t> in </a:t>
            </a:r>
            <a:r>
              <a:rPr lang="it-IT" sz="3200" b="1" dirty="0" err="1" smtClean="0"/>
              <a:t>order</a:t>
            </a:r>
            <a:r>
              <a:rPr lang="it-IT" sz="3200" b="1" dirty="0" smtClean="0"/>
              <a:t> to </a:t>
            </a:r>
            <a:r>
              <a:rPr lang="it-IT" sz="3200" b="1" dirty="0" err="1" smtClean="0"/>
              <a:t>recover</a:t>
            </a:r>
            <a:r>
              <a:rPr lang="it-IT" sz="3200" b="1" dirty="0" smtClean="0"/>
              <a:t> from </a:t>
            </a:r>
            <a:r>
              <a:rPr lang="it-IT" sz="3200" dirty="0" err="1" smtClean="0"/>
              <a:t>failures</a:t>
            </a:r>
            <a:endParaRPr lang="it-IT" sz="3200" strike="sngStrike" dirty="0" smtClean="0"/>
          </a:p>
          <a:p>
            <a:pPr lvl="1"/>
            <a:r>
              <a:rPr lang="it-IT" sz="3200" dirty="0" err="1" smtClean="0"/>
              <a:t>It</a:t>
            </a:r>
            <a:r>
              <a:rPr lang="it-IT" sz="3200" dirty="0" smtClean="0"/>
              <a:t> </a:t>
            </a:r>
            <a:r>
              <a:rPr lang="it-IT" sz="3200" dirty="0" err="1" smtClean="0"/>
              <a:t>needs</a:t>
            </a:r>
            <a:r>
              <a:rPr lang="it-IT" sz="3200" dirty="0" smtClean="0"/>
              <a:t> </a:t>
            </a:r>
            <a:r>
              <a:rPr lang="it-IT" sz="3200" dirty="0" err="1"/>
              <a:t>also</a:t>
            </a:r>
            <a:r>
              <a:rPr lang="it-IT" sz="3200" dirty="0"/>
              <a:t> </a:t>
            </a:r>
            <a:r>
              <a:rPr lang="it-IT" sz="3200" dirty="0" smtClean="0"/>
              <a:t>the </a:t>
            </a:r>
            <a:r>
              <a:rPr lang="it-IT" sz="3200" b="1" dirty="0" err="1" smtClean="0"/>
              <a:t>development</a:t>
            </a:r>
            <a:r>
              <a:rPr lang="it-IT" sz="3200" b="1" dirty="0" smtClean="0"/>
              <a:t> of </a:t>
            </a:r>
            <a:r>
              <a:rPr lang="it-IT" sz="3200" b="1" dirty="0" err="1" smtClean="0"/>
              <a:t>queries</a:t>
            </a:r>
            <a:r>
              <a:rPr lang="it-IT" sz="3200" b="1" dirty="0" smtClean="0"/>
              <a:t> </a:t>
            </a:r>
            <a:r>
              <a:rPr lang="it-IT" sz="3200" dirty="0" err="1"/>
              <a:t>that</a:t>
            </a:r>
            <a:r>
              <a:rPr lang="it-IT" sz="3200" dirty="0"/>
              <a:t> </a:t>
            </a:r>
            <a:r>
              <a:rPr lang="it-IT" sz="3200" dirty="0" err="1"/>
              <a:t>retrieve</a:t>
            </a:r>
            <a:r>
              <a:rPr lang="it-IT" sz="3200" dirty="0"/>
              <a:t> data from multiple </a:t>
            </a:r>
            <a:r>
              <a:rPr lang="it-IT" sz="3200" dirty="0" err="1" smtClean="0"/>
              <a:t>services</a:t>
            </a:r>
            <a:endParaRPr lang="it-IT" sz="3200" dirty="0" smtClean="0"/>
          </a:p>
          <a:p>
            <a:pPr marL="419100" lvl="1" indent="0">
              <a:buNone/>
            </a:pPr>
            <a:endParaRPr lang="it-IT" sz="3200" dirty="0"/>
          </a:p>
          <a:p>
            <a:r>
              <a:rPr lang="it-IT" sz="3200" dirty="0" smtClean="0"/>
              <a:t>The </a:t>
            </a:r>
            <a:r>
              <a:rPr lang="it-IT" sz="3200" dirty="0" err="1" smtClean="0"/>
              <a:t>failure</a:t>
            </a:r>
            <a:r>
              <a:rPr lang="it-IT" sz="3200" dirty="0" smtClean="0"/>
              <a:t> </a:t>
            </a:r>
            <a:r>
              <a:rPr lang="it-IT" sz="3200" dirty="0" err="1" smtClean="0"/>
              <a:t>issues</a:t>
            </a:r>
            <a:r>
              <a:rPr lang="it-IT" sz="3200" dirty="0" smtClean="0"/>
              <a:t> </a:t>
            </a:r>
            <a:r>
              <a:rPr lang="it-IT" sz="3200" dirty="0" err="1" smtClean="0"/>
              <a:t>could</a:t>
            </a:r>
            <a:r>
              <a:rPr lang="it-IT" sz="3200" dirty="0" smtClean="0"/>
              <a:t> be </a:t>
            </a:r>
            <a:r>
              <a:rPr lang="it-IT" sz="3200" dirty="0" err="1" smtClean="0"/>
              <a:t>mitigated</a:t>
            </a:r>
            <a:r>
              <a:rPr lang="it-IT" sz="3200" dirty="0" smtClean="0"/>
              <a:t> by:</a:t>
            </a:r>
          </a:p>
          <a:p>
            <a:pPr lvl="1"/>
            <a:r>
              <a:rPr lang="it-IT" sz="3200" dirty="0" err="1" smtClean="0"/>
              <a:t>choosing</a:t>
            </a:r>
            <a:r>
              <a:rPr lang="it-IT" sz="3200" dirty="0" smtClean="0"/>
              <a:t> a </a:t>
            </a:r>
            <a:r>
              <a:rPr lang="it-IT" sz="3200" b="1" dirty="0" smtClean="0"/>
              <a:t>high-reliability message broker </a:t>
            </a:r>
            <a:r>
              <a:rPr lang="it-IT" sz="3200" dirty="0" err="1" smtClean="0"/>
              <a:t>infrastructure</a:t>
            </a:r>
            <a:endParaRPr lang="it-IT" sz="3200" dirty="0" smtClean="0"/>
          </a:p>
          <a:p>
            <a:pPr lvl="1"/>
            <a:r>
              <a:rPr lang="it-IT" sz="3200" dirty="0" smtClean="0"/>
              <a:t>the self-</a:t>
            </a:r>
            <a:r>
              <a:rPr lang="it-IT" sz="3200" dirty="0" err="1" smtClean="0"/>
              <a:t>contained</a:t>
            </a:r>
            <a:r>
              <a:rPr lang="it-IT" sz="3200" dirty="0" smtClean="0"/>
              <a:t> </a:t>
            </a:r>
            <a:r>
              <a:rPr lang="it-IT" sz="3200" dirty="0" err="1" smtClean="0"/>
              <a:t>scaling</a:t>
            </a:r>
            <a:r>
              <a:rPr lang="it-IT" sz="3200" dirty="0" smtClean="0"/>
              <a:t>-out </a:t>
            </a:r>
            <a:r>
              <a:rPr lang="it-IT" sz="3200" dirty="0" err="1" smtClean="0"/>
              <a:t>feature</a:t>
            </a:r>
            <a:r>
              <a:rPr lang="it-IT" sz="3200" dirty="0" smtClean="0"/>
              <a:t> </a:t>
            </a:r>
            <a:r>
              <a:rPr lang="it-IT" sz="3200" dirty="0" err="1" smtClean="0"/>
              <a:t>allows</a:t>
            </a:r>
            <a:r>
              <a:rPr lang="it-IT" sz="3200" dirty="0" smtClean="0"/>
              <a:t> </a:t>
            </a:r>
            <a:r>
              <a:rPr lang="it-IT" sz="3200" dirty="0" err="1" smtClean="0"/>
              <a:t>us</a:t>
            </a:r>
            <a:r>
              <a:rPr lang="it-IT" sz="3200" dirty="0" smtClean="0"/>
              <a:t> to </a:t>
            </a:r>
            <a:r>
              <a:rPr lang="it-IT" sz="3200" dirty="0" err="1" smtClean="0"/>
              <a:t>obtain</a:t>
            </a:r>
            <a:r>
              <a:rPr lang="it-IT" sz="3200" dirty="0" smtClean="0"/>
              <a:t> a more </a:t>
            </a:r>
            <a:r>
              <a:rPr lang="it-IT" sz="3200" dirty="0" err="1" smtClean="0"/>
              <a:t>reliable</a:t>
            </a:r>
            <a:r>
              <a:rPr lang="it-IT" sz="3200" dirty="0" smtClean="0"/>
              <a:t> </a:t>
            </a:r>
            <a:r>
              <a:rPr lang="it-IT" sz="3200" dirty="0" err="1" smtClean="0"/>
              <a:t>message</a:t>
            </a:r>
            <a:r>
              <a:rPr lang="it-IT" sz="3200" dirty="0" smtClean="0"/>
              <a:t> broker</a:t>
            </a:r>
            <a:endParaRPr lang="it-IT" sz="3200" strike="sngStrike" dirty="0"/>
          </a:p>
        </p:txBody>
      </p:sp>
    </p:spTree>
    <p:extLst>
      <p:ext uri="{BB962C8B-B14F-4D97-AF65-F5344CB8AC3E}">
        <p14:creationId xmlns:p14="http://schemas.microsoft.com/office/powerpoint/2010/main" val="889277421"/>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Functional</a:t>
            </a:r>
            <a:r>
              <a:rPr lang="it-IT" dirty="0" smtClean="0"/>
              <a:t> </a:t>
            </a:r>
            <a:r>
              <a:rPr lang="it-IT" dirty="0" err="1" smtClean="0"/>
              <a:t>requirements</a:t>
            </a:r>
            <a:r>
              <a:rPr lang="it-IT" dirty="0" smtClean="0"/>
              <a:t> </a:t>
            </a:r>
          </a:p>
        </p:txBody>
      </p:sp>
      <p:sp>
        <p:nvSpPr>
          <p:cNvPr id="8195" name="Rectangle 2"/>
          <p:cNvSpPr>
            <a:spLocks noGrp="1" noChangeArrowheads="1"/>
          </p:cNvSpPr>
          <p:nvPr>
            <p:ph type="body" idx="1"/>
          </p:nvPr>
        </p:nvSpPr>
        <p:spPr/>
        <p:txBody>
          <a:bodyPr/>
          <a:lstStyle/>
          <a:p>
            <a:pPr lvl="1" eaLnBrk="1" hangingPunct="1">
              <a:buFont typeface="Wingdings" pitchFamily="2" charset="2"/>
              <a:buChar char="§"/>
            </a:pPr>
            <a:r>
              <a:rPr lang="en-US" sz="4400" dirty="0" smtClean="0"/>
              <a:t>Each driver, according </a:t>
            </a:r>
            <a:r>
              <a:rPr lang="en-US" sz="4400" dirty="0"/>
              <a:t>to his </a:t>
            </a:r>
            <a:r>
              <a:rPr lang="en-US" sz="4400" dirty="0" smtClean="0"/>
              <a:t>daily delivery schedule, will decide the </a:t>
            </a:r>
            <a:r>
              <a:rPr lang="en-US" sz="4400" dirty="0"/>
              <a:t>expected </a:t>
            </a:r>
            <a:r>
              <a:rPr lang="en-US" sz="4400" dirty="0" smtClean="0"/>
              <a:t>pit stops for battery replacement in one of the stations within the historical center by </a:t>
            </a:r>
            <a:r>
              <a:rPr lang="en-US" sz="4400" dirty="0"/>
              <a:t>means of a mobile </a:t>
            </a:r>
            <a:r>
              <a:rPr lang="en-US" sz="4400" dirty="0" smtClean="0"/>
              <a:t>application.</a:t>
            </a:r>
            <a:endParaRPr lang="it-IT" sz="4400" dirty="0"/>
          </a:p>
          <a:p>
            <a:pPr lvl="1" eaLnBrk="1" hangingPunct="1">
              <a:buFont typeface="Wingdings" pitchFamily="2" charset="2"/>
              <a:buChar char="§"/>
            </a:pPr>
            <a:r>
              <a:rPr lang="it-IT" sz="4400" dirty="0" smtClean="0"/>
              <a:t>The </a:t>
            </a:r>
            <a:r>
              <a:rPr lang="it-IT" sz="4400" dirty="0" err="1" smtClean="0"/>
              <a:t>smart</a:t>
            </a:r>
            <a:r>
              <a:rPr lang="it-IT" sz="4400" dirty="0" smtClean="0"/>
              <a:t> cockpit of </a:t>
            </a:r>
            <a:r>
              <a:rPr lang="it-IT" sz="4400" dirty="0" err="1" smtClean="0"/>
              <a:t>each</a:t>
            </a:r>
            <a:r>
              <a:rPr lang="it-IT" sz="4400" dirty="0" smtClean="0"/>
              <a:t> </a:t>
            </a:r>
            <a:r>
              <a:rPr lang="it-IT" sz="4400" dirty="0" err="1" smtClean="0"/>
              <a:t>vehicle</a:t>
            </a:r>
            <a:r>
              <a:rPr lang="it-IT" sz="4400" dirty="0" smtClean="0"/>
              <a:t> </a:t>
            </a:r>
            <a:r>
              <a:rPr lang="it-IT" sz="4400" dirty="0" err="1" smtClean="0"/>
              <a:t>will</a:t>
            </a:r>
            <a:r>
              <a:rPr lang="it-IT" sz="4400" dirty="0" smtClean="0"/>
              <a:t> be </a:t>
            </a:r>
            <a:r>
              <a:rPr lang="it-IT" sz="4400" dirty="0" err="1" smtClean="0"/>
              <a:t>able</a:t>
            </a:r>
            <a:r>
              <a:rPr lang="it-IT" sz="4400" dirty="0" smtClean="0"/>
              <a:t> to </a:t>
            </a:r>
            <a:r>
              <a:rPr lang="it-IT" sz="4400" dirty="0"/>
              <a:t>locate the </a:t>
            </a:r>
            <a:r>
              <a:rPr lang="it-IT" sz="4400" dirty="0" err="1"/>
              <a:t>nearest</a:t>
            </a:r>
            <a:r>
              <a:rPr lang="it-IT" sz="4400" dirty="0"/>
              <a:t> </a:t>
            </a:r>
            <a:r>
              <a:rPr lang="it-IT" sz="4400" dirty="0" err="1"/>
              <a:t>pit</a:t>
            </a:r>
            <a:r>
              <a:rPr lang="it-IT" sz="4400" dirty="0"/>
              <a:t> stop station </a:t>
            </a:r>
            <a:r>
              <a:rPr lang="it-IT" sz="4400" dirty="0" smtClean="0"/>
              <a:t>for an </a:t>
            </a:r>
            <a:r>
              <a:rPr lang="it-IT" sz="4400" dirty="0" err="1" smtClean="0"/>
              <a:t>emergency</a:t>
            </a:r>
            <a:r>
              <a:rPr lang="it-IT" sz="4400" dirty="0" smtClean="0"/>
              <a:t> </a:t>
            </a:r>
            <a:r>
              <a:rPr lang="it-IT" sz="4400" dirty="0" err="1" smtClean="0"/>
              <a:t>battery</a:t>
            </a:r>
            <a:r>
              <a:rPr lang="it-IT" sz="4400" dirty="0" smtClean="0"/>
              <a:t> </a:t>
            </a:r>
            <a:r>
              <a:rPr lang="it-IT" sz="4400" dirty="0" err="1" smtClean="0"/>
              <a:t>switch</a:t>
            </a:r>
            <a:r>
              <a:rPr lang="it-IT" sz="4400" dirty="0" smtClean="0"/>
              <a:t> and go.</a:t>
            </a:r>
          </a:p>
          <a:p>
            <a:pPr lvl="1" eaLnBrk="1" hangingPunct="1">
              <a:buFont typeface="Wingdings" pitchFamily="2" charset="2"/>
              <a:buChar char="§"/>
            </a:pPr>
            <a:r>
              <a:rPr lang="it-IT" sz="4400" dirty="0" smtClean="0"/>
              <a:t>The </a:t>
            </a:r>
            <a:r>
              <a:rPr lang="it-IT" sz="4400" dirty="0" err="1" smtClean="0"/>
              <a:t>digital</a:t>
            </a:r>
            <a:r>
              <a:rPr lang="it-IT" sz="4400" dirty="0" smtClean="0"/>
              <a:t> </a:t>
            </a:r>
            <a:r>
              <a:rPr lang="it-IT" sz="4400" dirty="0" err="1" smtClean="0"/>
              <a:t>platform</a:t>
            </a:r>
            <a:r>
              <a:rPr lang="it-IT" sz="4400" dirty="0" smtClean="0"/>
              <a:t>, due to </a:t>
            </a:r>
            <a:r>
              <a:rPr lang="it-IT" sz="4400" dirty="0" err="1" smtClean="0"/>
              <a:t>its</a:t>
            </a:r>
            <a:r>
              <a:rPr lang="it-IT" sz="4400" dirty="0" smtClean="0"/>
              <a:t> </a:t>
            </a:r>
            <a:r>
              <a:rPr lang="it-IT" sz="4400" dirty="0" err="1" smtClean="0"/>
              <a:t>mission</a:t>
            </a:r>
            <a:r>
              <a:rPr lang="it-IT" sz="4400" dirty="0" smtClean="0"/>
              <a:t> </a:t>
            </a:r>
            <a:r>
              <a:rPr lang="it-IT" sz="4400" dirty="0" err="1" smtClean="0"/>
              <a:t>critical</a:t>
            </a:r>
            <a:r>
              <a:rPr lang="it-IT" sz="4400" dirty="0" smtClean="0"/>
              <a:t> </a:t>
            </a:r>
            <a:r>
              <a:rPr lang="it-IT" sz="4400" dirty="0" err="1" smtClean="0"/>
              <a:t>ends</a:t>
            </a:r>
            <a:r>
              <a:rPr lang="it-IT" sz="4400" dirty="0" smtClean="0"/>
              <a:t>, </a:t>
            </a:r>
            <a:r>
              <a:rPr lang="it-IT" sz="4400" dirty="0" err="1" smtClean="0"/>
              <a:t>should</a:t>
            </a:r>
            <a:r>
              <a:rPr lang="it-IT" sz="4400" dirty="0" smtClean="0"/>
              <a:t> be </a:t>
            </a:r>
            <a:r>
              <a:rPr lang="it-IT" sz="4400" dirty="0" err="1" smtClean="0"/>
              <a:t>fairly</a:t>
            </a:r>
            <a:r>
              <a:rPr lang="it-IT" sz="4400" dirty="0" smtClean="0"/>
              <a:t> </a:t>
            </a:r>
            <a:r>
              <a:rPr lang="it-IT" sz="4400" dirty="0" err="1" smtClean="0"/>
              <a:t>resilient</a:t>
            </a:r>
            <a:r>
              <a:rPr lang="it-IT" sz="4400" dirty="0" smtClean="0"/>
              <a:t>. </a:t>
            </a:r>
            <a:endParaRPr lang="it-IT" sz="4400" strike="sngStrike" dirty="0" smtClean="0"/>
          </a:p>
          <a:p>
            <a:pPr eaLnBrk="1" hangingPunct="1"/>
            <a:endParaRPr lang="it-IT" sz="4400" dirty="0"/>
          </a:p>
        </p:txBody>
      </p:sp>
    </p:spTree>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«base model» </a:t>
            </a:r>
            <a:endParaRPr lang="it-IT" dirty="0"/>
          </a:p>
        </p:txBody>
      </p:sp>
      <p:grpSp>
        <p:nvGrpSpPr>
          <p:cNvPr id="9" name="Gruppo 8"/>
          <p:cNvGrpSpPr/>
          <p:nvPr/>
        </p:nvGrpSpPr>
        <p:grpSpPr>
          <a:xfrm>
            <a:off x="1919127" y="5154760"/>
            <a:ext cx="3294062" cy="3633544"/>
            <a:chOff x="6187096" y="5024655"/>
            <a:chExt cx="3294062" cy="3633544"/>
          </a:xfrm>
        </p:grpSpPr>
        <p:cxnSp>
          <p:nvCxnSpPr>
            <p:cNvPr id="55" name="Connettore 2 54"/>
            <p:cNvCxnSpPr>
              <a:stCxn id="2" idx="0"/>
              <a:endCxn id="1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7" name="Gruppo 6"/>
            <p:cNvGrpSpPr/>
            <p:nvPr/>
          </p:nvGrpSpPr>
          <p:grpSpPr>
            <a:xfrm>
              <a:off x="6187096" y="5024655"/>
              <a:ext cx="3294062" cy="3633544"/>
              <a:chOff x="6187096" y="5024655"/>
              <a:chExt cx="3294062" cy="3633544"/>
            </a:xfrm>
          </p:grpSpPr>
          <p:sp>
            <p:nvSpPr>
              <p:cNvPr id="2" name="Rettangolo arrotondato 1"/>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12328" name="Fumetto 2 12327"/>
          <p:cNvSpPr/>
          <p:nvPr/>
        </p:nvSpPr>
        <p:spPr bwMode="auto">
          <a:xfrm>
            <a:off x="6759183" y="2767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endCxn id="11" idx="1"/>
          </p:cNvCxnSpPr>
          <p:nvPr/>
        </p:nvCxnSpPr>
        <p:spPr bwMode="auto">
          <a:xfrm flipH="1">
            <a:off x="3662134" y="4099017"/>
            <a:ext cx="4057828" cy="109398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3" name="Gruppo 42"/>
          <p:cNvGrpSpPr/>
          <p:nvPr/>
        </p:nvGrpSpPr>
        <p:grpSpPr>
          <a:xfrm>
            <a:off x="5887844" y="5193004"/>
            <a:ext cx="3294062" cy="3633544"/>
            <a:chOff x="6187096" y="5024655"/>
            <a:chExt cx="3294062" cy="3633544"/>
          </a:xfrm>
        </p:grpSpPr>
        <p:cxnSp>
          <p:nvCxnSpPr>
            <p:cNvPr id="44" name="Connettore 2 43"/>
            <p:cNvCxnSpPr>
              <a:stCxn id="46" idx="0"/>
              <a:endCxn id="5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5" name="Gruppo 44"/>
            <p:cNvGrpSpPr/>
            <p:nvPr/>
          </p:nvGrpSpPr>
          <p:grpSpPr>
            <a:xfrm>
              <a:off x="6187096" y="5024655"/>
              <a:ext cx="3294062" cy="3633544"/>
              <a:chOff x="6187096" y="5024655"/>
              <a:chExt cx="3294062" cy="3633544"/>
            </a:xfrm>
          </p:grpSpPr>
          <p:sp>
            <p:nvSpPr>
              <p:cNvPr id="46" name="Rettangolo arrotondato 45"/>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8" name="Cilindro 47"/>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1" name="Ovale 5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grpSp>
        <p:nvGrpSpPr>
          <p:cNvPr id="52" name="Gruppo 51"/>
          <p:cNvGrpSpPr/>
          <p:nvPr/>
        </p:nvGrpSpPr>
        <p:grpSpPr>
          <a:xfrm>
            <a:off x="10084271" y="5193004"/>
            <a:ext cx="3294062" cy="3633544"/>
            <a:chOff x="6187096" y="5024655"/>
            <a:chExt cx="3294062" cy="3633544"/>
          </a:xfrm>
        </p:grpSpPr>
        <p:cxnSp>
          <p:nvCxnSpPr>
            <p:cNvPr id="53" name="Connettore 2 52"/>
            <p:cNvCxnSpPr>
              <a:stCxn id="57" idx="0"/>
              <a:endCxn id="59"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6" name="Gruppo 55"/>
            <p:cNvGrpSpPr/>
            <p:nvPr/>
          </p:nvGrpSpPr>
          <p:grpSpPr>
            <a:xfrm>
              <a:off x="6187096" y="5024655"/>
              <a:ext cx="3294062" cy="3633544"/>
              <a:chOff x="6187096" y="5024655"/>
              <a:chExt cx="3294062" cy="3633544"/>
            </a:xfrm>
          </p:grpSpPr>
          <p:sp>
            <p:nvSpPr>
              <p:cNvPr id="57" name="Rettangolo arrotondato 56"/>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a:t>
                </a:r>
              </a:p>
              <a:p>
                <a:pPr algn="ctr" eaLnBrk="1" hangingPunct="1"/>
                <a:r>
                  <a:rPr kumimoji="0" lang="it-IT" sz="2800" i="0" u="none" strike="noStrike" normalizeH="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rPr>
                  <a:t>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8" name="Cilindro 57"/>
              <p:cNvSpPr/>
              <p:nvPr/>
            </p:nvSpPr>
            <p:spPr bwMode="auto">
              <a:xfrm>
                <a:off x="6691152" y="7073721"/>
                <a:ext cx="2304255"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b="1" dirty="0" err="1" smtClean="0">
                    <a:solidFill>
                      <a:schemeClr val="bg1"/>
                    </a:solidFill>
                    <a:ea typeface="ヒラギノ角ゴ ProN W3" charset="0"/>
                    <a:cs typeface="ヒラギノ角ゴ ProN W3"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9" name="Ovale 58"/>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61" name="Cilindro 60"/>
          <p:cNvSpPr/>
          <p:nvPr/>
        </p:nvSpPr>
        <p:spPr bwMode="auto">
          <a:xfrm rot="5400000">
            <a:off x="6770506" y="4379566"/>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85" name="Connettore 2 84"/>
          <p:cNvCxnSpPr>
            <a:endCxn id="51" idx="1"/>
          </p:cNvCxnSpPr>
          <p:nvPr/>
        </p:nvCxnSpPr>
        <p:spPr bwMode="auto">
          <a:xfrm flipH="1">
            <a:off x="7630851" y="4099017"/>
            <a:ext cx="89111"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6" name="Connettore 2 85"/>
          <p:cNvCxnSpPr>
            <a:endCxn id="59" idx="7"/>
          </p:cNvCxnSpPr>
          <p:nvPr/>
        </p:nvCxnSpPr>
        <p:spPr bwMode="auto">
          <a:xfrm>
            <a:off x="7719962" y="4099017"/>
            <a:ext cx="3915363"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2" name="Connettore 2 63"/>
          <p:cNvCxnSpPr>
            <a:stCxn id="57" idx="2"/>
          </p:cNvCxnSpPr>
          <p:nvPr/>
        </p:nvCxnSpPr>
        <p:spPr bwMode="auto">
          <a:xfrm>
            <a:off x="11731302" y="8826548"/>
            <a:ext cx="9152" cy="1289554"/>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7" name="Connettore 2 63"/>
          <p:cNvCxnSpPr>
            <a:stCxn id="46" idx="2"/>
          </p:cNvCxnSpPr>
          <p:nvPr/>
        </p:nvCxnSpPr>
        <p:spPr bwMode="auto">
          <a:xfrm flipH="1">
            <a:off x="7479495" y="8826548"/>
            <a:ext cx="55380" cy="1289554"/>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8" name="Connettore 2 63"/>
          <p:cNvCxnSpPr>
            <a:stCxn id="2" idx="2"/>
          </p:cNvCxnSpPr>
          <p:nvPr/>
        </p:nvCxnSpPr>
        <p:spPr bwMode="auto">
          <a:xfrm flipH="1">
            <a:off x="3562274" y="8788304"/>
            <a:ext cx="3884" cy="1280055"/>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5" name="Segnaposto contenuto 2"/>
          <p:cNvSpPr>
            <a:spLocks noGrp="1"/>
          </p:cNvSpPr>
          <p:nvPr>
            <p:ph idx="1"/>
          </p:nvPr>
        </p:nvSpPr>
        <p:spPr>
          <a:xfrm>
            <a:off x="14108782" y="1676400"/>
            <a:ext cx="10108554" cy="10150152"/>
          </a:xfrm>
        </p:spPr>
        <p:txBody>
          <a:bodyPr/>
          <a:lstStyle/>
          <a:p>
            <a:r>
              <a:rPr lang="it-IT" sz="3600" dirty="0" smtClean="0"/>
              <a:t>The </a:t>
            </a:r>
            <a:r>
              <a:rPr lang="it-IT" sz="3600" b="1" dirty="0" smtClean="0"/>
              <a:t>«Base model» </a:t>
            </a:r>
            <a:r>
              <a:rPr lang="it-IT" sz="3600" dirty="0" smtClean="0"/>
              <a:t>of an </a:t>
            </a:r>
            <a:r>
              <a:rPr lang="it-IT" sz="3600" dirty="0" err="1" smtClean="0"/>
              <a:t>event</a:t>
            </a:r>
            <a:r>
              <a:rPr lang="it-IT" sz="3600" dirty="0" err="1"/>
              <a:t>-</a:t>
            </a:r>
            <a:r>
              <a:rPr lang="it-IT" sz="3600" dirty="0" err="1" smtClean="0"/>
              <a:t>driven</a:t>
            </a:r>
            <a:r>
              <a:rPr lang="it-IT" sz="3600" dirty="0" smtClean="0"/>
              <a:t> </a:t>
            </a:r>
            <a:r>
              <a:rPr lang="it-IT" sz="3600" dirty="0" err="1" smtClean="0"/>
              <a:t>architecture</a:t>
            </a:r>
            <a:endParaRPr lang="it-IT" sz="3600" dirty="0" smtClean="0"/>
          </a:p>
          <a:p>
            <a:pPr lvl="1"/>
            <a:r>
              <a:rPr lang="it-IT" sz="3600" dirty="0" err="1" smtClean="0"/>
              <a:t>Each</a:t>
            </a:r>
            <a:r>
              <a:rPr lang="it-IT" sz="3600" dirty="0" smtClean="0"/>
              <a:t> business </a:t>
            </a:r>
            <a:r>
              <a:rPr lang="it-IT" sz="3600" dirty="0" err="1" smtClean="0"/>
              <a:t>transation</a:t>
            </a:r>
            <a:r>
              <a:rPr lang="it-IT" sz="3600" dirty="0" smtClean="0"/>
              <a:t> </a:t>
            </a:r>
            <a:r>
              <a:rPr lang="it-IT" sz="3600" dirty="0" err="1" smtClean="0"/>
              <a:t>corresponds</a:t>
            </a:r>
            <a:r>
              <a:rPr lang="it-IT" sz="3600" dirty="0" smtClean="0"/>
              <a:t> to a </a:t>
            </a:r>
            <a:r>
              <a:rPr lang="it-IT" sz="3600" dirty="0" err="1" smtClean="0"/>
              <a:t>series</a:t>
            </a:r>
            <a:r>
              <a:rPr lang="it-IT" sz="3600" dirty="0" smtClean="0"/>
              <a:t> of </a:t>
            </a:r>
            <a:r>
              <a:rPr lang="it-IT" sz="3600" dirty="0" err="1" smtClean="0"/>
              <a:t>steps</a:t>
            </a:r>
            <a:endParaRPr lang="it-IT" sz="3600" dirty="0" smtClean="0"/>
          </a:p>
          <a:p>
            <a:pPr lvl="1"/>
            <a:r>
              <a:rPr lang="it-IT" sz="3600" dirty="0" smtClean="0"/>
              <a:t>For </a:t>
            </a:r>
            <a:r>
              <a:rPr lang="it-IT" sz="3600" dirty="0" err="1" smtClean="0"/>
              <a:t>each</a:t>
            </a:r>
            <a:r>
              <a:rPr lang="it-IT" sz="3600" dirty="0" smtClean="0"/>
              <a:t> </a:t>
            </a:r>
            <a:r>
              <a:rPr lang="it-IT" sz="3600" dirty="0" err="1" smtClean="0"/>
              <a:t>step</a:t>
            </a:r>
            <a:r>
              <a:rPr lang="it-IT" sz="3600" dirty="0" smtClean="0"/>
              <a:t>, </a:t>
            </a:r>
            <a:r>
              <a:rPr lang="it-IT" sz="3600" dirty="0" err="1" smtClean="0"/>
              <a:t>one</a:t>
            </a:r>
            <a:r>
              <a:rPr lang="it-IT" sz="3600" dirty="0" smtClean="0"/>
              <a:t> </a:t>
            </a:r>
            <a:r>
              <a:rPr lang="it-IT" sz="3600" dirty="0" err="1" smtClean="0"/>
              <a:t>microservice</a:t>
            </a:r>
            <a:r>
              <a:rPr lang="it-IT" sz="3600" dirty="0" smtClean="0"/>
              <a:t> </a:t>
            </a:r>
            <a:r>
              <a:rPr lang="it-IT" sz="3600" dirty="0" err="1" smtClean="0"/>
              <a:t>updates</a:t>
            </a:r>
            <a:r>
              <a:rPr lang="it-IT" sz="3600" dirty="0" smtClean="0"/>
              <a:t> a business </a:t>
            </a:r>
            <a:r>
              <a:rPr lang="it-IT" sz="3600" dirty="0" err="1" smtClean="0"/>
              <a:t>entity</a:t>
            </a:r>
            <a:r>
              <a:rPr lang="it-IT" sz="3600" dirty="0" smtClean="0"/>
              <a:t> and </a:t>
            </a:r>
            <a:r>
              <a:rPr lang="it-IT" sz="3600" dirty="0" err="1" smtClean="0"/>
              <a:t>publishes</a:t>
            </a:r>
            <a:r>
              <a:rPr lang="it-IT" sz="3600" dirty="0" smtClean="0"/>
              <a:t> an </a:t>
            </a:r>
            <a:r>
              <a:rPr lang="it-IT" sz="3600" dirty="0" err="1" smtClean="0"/>
              <a:t>event</a:t>
            </a:r>
            <a:r>
              <a:rPr lang="it-IT" sz="3600" dirty="0" smtClean="0"/>
              <a:t>,  </a:t>
            </a:r>
            <a:r>
              <a:rPr lang="it-IT" sz="3600" dirty="0" err="1" smtClean="0"/>
              <a:t>thereby</a:t>
            </a:r>
            <a:r>
              <a:rPr lang="it-IT" sz="3600" dirty="0" smtClean="0"/>
              <a:t> </a:t>
            </a:r>
            <a:r>
              <a:rPr lang="it-IT" sz="3600" dirty="0" err="1" smtClean="0"/>
              <a:t>triggering</a:t>
            </a:r>
            <a:r>
              <a:rPr lang="it-IT" sz="3600" dirty="0" smtClean="0"/>
              <a:t> the </a:t>
            </a:r>
            <a:r>
              <a:rPr lang="it-IT" sz="3600" dirty="0" err="1" smtClean="0"/>
              <a:t>next</a:t>
            </a:r>
            <a:r>
              <a:rPr lang="it-IT" sz="3600" dirty="0" smtClean="0"/>
              <a:t> </a:t>
            </a:r>
            <a:r>
              <a:rPr lang="it-IT" sz="3600" dirty="0" err="1" smtClean="0"/>
              <a:t>step</a:t>
            </a:r>
            <a:endParaRPr lang="it-IT" sz="3600" dirty="0" smtClean="0"/>
          </a:p>
          <a:p>
            <a:pPr lvl="1"/>
            <a:r>
              <a:rPr lang="it-IT" sz="3600" dirty="0" err="1" smtClean="0"/>
              <a:t>Materialized</a:t>
            </a:r>
            <a:r>
              <a:rPr lang="it-IT" sz="3600" dirty="0" smtClean="0"/>
              <a:t> </a:t>
            </a:r>
            <a:r>
              <a:rPr lang="it-IT" sz="3600" dirty="0" err="1" smtClean="0"/>
              <a:t>view</a:t>
            </a:r>
            <a:r>
              <a:rPr lang="it-IT" sz="3600" dirty="0" smtClean="0"/>
              <a:t> </a:t>
            </a:r>
            <a:r>
              <a:rPr lang="it-IT" sz="3600" dirty="0" err="1" smtClean="0"/>
              <a:t>uses</a:t>
            </a:r>
            <a:r>
              <a:rPr lang="it-IT" sz="3600" dirty="0" smtClean="0"/>
              <a:t> </a:t>
            </a:r>
            <a:r>
              <a:rPr lang="it-IT" sz="3600" dirty="0" err="1" smtClean="0"/>
              <a:t>these</a:t>
            </a:r>
            <a:r>
              <a:rPr lang="it-IT" sz="3600" dirty="0" smtClean="0"/>
              <a:t> </a:t>
            </a:r>
            <a:r>
              <a:rPr lang="it-IT" sz="3600" dirty="0" err="1" smtClean="0"/>
              <a:t>events</a:t>
            </a:r>
            <a:r>
              <a:rPr lang="it-IT" sz="3600" dirty="0" smtClean="0"/>
              <a:t> to join </a:t>
            </a:r>
            <a:r>
              <a:rPr lang="it-IT" sz="3600" dirty="0" err="1" smtClean="0"/>
              <a:t>together</a:t>
            </a:r>
            <a:r>
              <a:rPr lang="it-IT" sz="3600" dirty="0" smtClean="0"/>
              <a:t> and </a:t>
            </a:r>
            <a:r>
              <a:rPr lang="it-IT" sz="3600" dirty="0" err="1" smtClean="0"/>
              <a:t>store</a:t>
            </a:r>
            <a:r>
              <a:rPr lang="it-IT" sz="3600" dirty="0" smtClean="0"/>
              <a:t> </a:t>
            </a:r>
            <a:r>
              <a:rPr lang="it-IT" sz="3600" dirty="0" err="1" smtClean="0"/>
              <a:t>different</a:t>
            </a:r>
            <a:r>
              <a:rPr lang="it-IT" sz="3600" dirty="0" smtClean="0"/>
              <a:t> sets of data </a:t>
            </a:r>
            <a:r>
              <a:rPr lang="it-IT" sz="3600" dirty="0" err="1" smtClean="0"/>
              <a:t>owned</a:t>
            </a:r>
            <a:r>
              <a:rPr lang="it-IT" sz="3600" dirty="0" smtClean="0"/>
              <a:t> by </a:t>
            </a:r>
            <a:r>
              <a:rPr lang="it-IT" sz="3600" dirty="0" err="1" smtClean="0"/>
              <a:t>different</a:t>
            </a:r>
            <a:r>
              <a:rPr lang="it-IT" sz="3600" dirty="0" smtClean="0"/>
              <a:t> </a:t>
            </a:r>
            <a:r>
              <a:rPr lang="it-IT" sz="3600" dirty="0" err="1" smtClean="0"/>
              <a:t>services</a:t>
            </a:r>
            <a:endParaRPr lang="it-IT" sz="3600" dirty="0" smtClean="0"/>
          </a:p>
          <a:p>
            <a:endParaRPr lang="it-IT" sz="3600" dirty="0" smtClean="0"/>
          </a:p>
          <a:p>
            <a:r>
              <a:rPr lang="it-IT" sz="3600" dirty="0" err="1" smtClean="0"/>
              <a:t>Example</a:t>
            </a:r>
            <a:r>
              <a:rPr lang="it-IT" sz="3600" dirty="0" smtClean="0"/>
              <a:t> of</a:t>
            </a:r>
            <a:r>
              <a:rPr lang="it-IT" sz="3600" b="1" dirty="0" smtClean="0"/>
              <a:t> «</a:t>
            </a:r>
            <a:r>
              <a:rPr lang="it-IT" sz="3600" b="1" dirty="0" err="1" smtClean="0"/>
              <a:t>poliglot</a:t>
            </a:r>
            <a:r>
              <a:rPr lang="it-IT" sz="3600" b="1" dirty="0" smtClean="0"/>
              <a:t> </a:t>
            </a:r>
            <a:r>
              <a:rPr lang="it-IT" sz="3600" b="1" dirty="0" err="1" smtClean="0"/>
              <a:t>persistence</a:t>
            </a:r>
            <a:r>
              <a:rPr lang="it-IT" sz="3600" b="1" dirty="0" smtClean="0"/>
              <a:t>»</a:t>
            </a:r>
          </a:p>
          <a:p>
            <a:pPr lvl="1"/>
            <a:r>
              <a:rPr lang="it-IT" sz="3600" b="1" i="1" dirty="0"/>
              <a:t>Booking</a:t>
            </a:r>
            <a:r>
              <a:rPr lang="it-IT" sz="3600" dirty="0"/>
              <a:t> and </a:t>
            </a:r>
            <a:r>
              <a:rPr lang="it-IT" sz="3600" b="1" i="1" dirty="0"/>
              <a:t>Management</a:t>
            </a:r>
            <a:r>
              <a:rPr lang="it-IT" sz="3600" i="1" dirty="0"/>
              <a:t>  </a:t>
            </a:r>
            <a:r>
              <a:rPr lang="it-IT" sz="3600" dirty="0" err="1"/>
              <a:t>services</a:t>
            </a:r>
            <a:r>
              <a:rPr lang="it-IT" sz="3600" dirty="0"/>
              <a:t> with </a:t>
            </a:r>
            <a:r>
              <a:rPr lang="it-IT" sz="3600" dirty="0" err="1" smtClean="0"/>
              <a:t>MySql</a:t>
            </a:r>
            <a:r>
              <a:rPr lang="it-IT" sz="3600" dirty="0" smtClean="0"/>
              <a:t> </a:t>
            </a:r>
            <a:r>
              <a:rPr lang="it-IT" sz="3600" dirty="0"/>
              <a:t>data </a:t>
            </a:r>
            <a:r>
              <a:rPr lang="it-IT" sz="3600" dirty="0" err="1" smtClean="0"/>
              <a:t>storage</a:t>
            </a:r>
            <a:endParaRPr lang="it-IT" sz="3600" dirty="0"/>
          </a:p>
          <a:p>
            <a:pPr lvl="1"/>
            <a:r>
              <a:rPr lang="it-IT" sz="3600" b="1" i="1" dirty="0" err="1"/>
              <a:t>Materialized</a:t>
            </a:r>
            <a:r>
              <a:rPr lang="it-IT" sz="3600" b="1" i="1" dirty="0"/>
              <a:t> </a:t>
            </a:r>
            <a:r>
              <a:rPr lang="it-IT" sz="3600" b="1" i="1" dirty="0" err="1"/>
              <a:t>view</a:t>
            </a:r>
            <a:r>
              <a:rPr lang="it-IT" sz="3600" b="1" i="1" dirty="0"/>
              <a:t> </a:t>
            </a:r>
            <a:r>
              <a:rPr lang="it-IT" sz="3600" dirty="0"/>
              <a:t>service with </a:t>
            </a:r>
            <a:r>
              <a:rPr lang="it-IT" sz="3600" dirty="0" err="1" smtClean="0"/>
              <a:t>MongoDB</a:t>
            </a:r>
            <a:r>
              <a:rPr lang="it-IT" sz="3600" dirty="0" smtClean="0"/>
              <a:t> data </a:t>
            </a:r>
            <a:r>
              <a:rPr lang="it-IT" sz="3600" dirty="0" err="1" smtClean="0"/>
              <a:t>storage</a:t>
            </a:r>
            <a:r>
              <a:rPr lang="it-IT" sz="3600" dirty="0" smtClean="0"/>
              <a:t> </a:t>
            </a:r>
            <a:endParaRPr lang="it-IT" sz="3600" dirty="0"/>
          </a:p>
          <a:p>
            <a:pPr marL="0" indent="0">
              <a:buNone/>
            </a:pPr>
            <a:endParaRPr lang="it-IT" sz="3600" dirty="0" smtClean="0"/>
          </a:p>
          <a:p>
            <a:endParaRPr lang="it-IT" sz="3600" dirty="0"/>
          </a:p>
          <a:p>
            <a:pPr marL="0" indent="0">
              <a:buNone/>
            </a:pPr>
            <a:endParaRPr lang="it-IT" sz="3600" dirty="0"/>
          </a:p>
          <a:p>
            <a:pPr marL="0" indent="0">
              <a:buNone/>
            </a:pPr>
            <a:endParaRPr lang="it-IT" sz="3600" dirty="0"/>
          </a:p>
          <a:p>
            <a:pPr lvl="1"/>
            <a:endParaRPr lang="it-IT" sz="3600" dirty="0"/>
          </a:p>
          <a:p>
            <a:endParaRPr lang="it-IT" sz="3600" dirty="0"/>
          </a:p>
        </p:txBody>
      </p:sp>
    </p:spTree>
    <p:extLst>
      <p:ext uri="{BB962C8B-B14F-4D97-AF65-F5344CB8AC3E}">
        <p14:creationId xmlns:p14="http://schemas.microsoft.com/office/powerpoint/2010/main" val="3973650929"/>
      </p:ext>
    </p:extLst>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8" y="527050"/>
            <a:ext cx="23134637" cy="1358900"/>
          </a:xfrm>
        </p:spPr>
        <p:txBody>
          <a:bodyPr/>
          <a:lstStyle/>
          <a:p>
            <a:r>
              <a:rPr lang="it-IT" dirty="0" smtClean="0"/>
              <a:t>Base model: </a:t>
            </a:r>
            <a:r>
              <a:rPr lang="it-IT" dirty="0" err="1" smtClean="0"/>
              <a:t>topics</a:t>
            </a:r>
            <a:r>
              <a:rPr lang="it-IT" dirty="0" smtClean="0"/>
              <a:t> </a:t>
            </a:r>
            <a:r>
              <a:rPr lang="it-IT" dirty="0" err="1"/>
              <a:t>subscription</a:t>
            </a:r>
            <a:r>
              <a:rPr lang="it-IT" dirty="0"/>
              <a:t> and </a:t>
            </a:r>
            <a:r>
              <a:rPr lang="it-IT" dirty="0" err="1"/>
              <a:t>publishing</a:t>
            </a:r>
            <a:r>
              <a:rPr lang="it-IT" dirty="0"/>
              <a:t> </a:t>
            </a: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03237" y="3495180"/>
            <a:ext cx="7698177"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0975" y="3344479"/>
            <a:ext cx="7552262" cy="4599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0680" y="3495180"/>
            <a:ext cx="7669823"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19" name="Gruppo 18"/>
          <p:cNvGrpSpPr/>
          <p:nvPr/>
        </p:nvGrpSpPr>
        <p:grpSpPr>
          <a:xfrm>
            <a:off x="958753" y="8180926"/>
            <a:ext cx="4866355" cy="584775"/>
            <a:chOff x="958753" y="6552151"/>
            <a:chExt cx="4866355" cy="584775"/>
          </a:xfrm>
        </p:grpSpPr>
        <p:cxnSp>
          <p:nvCxnSpPr>
            <p:cNvPr id="8" name="Connettore 2 63"/>
            <p:cNvCxnSpPr/>
            <p:nvPr/>
          </p:nvCxnSpPr>
          <p:spPr bwMode="auto">
            <a:xfrm rot="10800000">
              <a:off x="958753" y="6844538"/>
              <a:ext cx="2286988" cy="1"/>
            </a:xfrm>
            <a:prstGeom prst="curvedConnector3">
              <a:avLst>
                <a:gd name="adj1" fmla="val 50000"/>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 name="CasellaDiTesto 12"/>
            <p:cNvSpPr txBox="1"/>
            <p:nvPr/>
          </p:nvSpPr>
          <p:spPr>
            <a:xfrm>
              <a:off x="3323315" y="6552151"/>
              <a:ext cx="2501793" cy="584775"/>
            </a:xfrm>
            <a:prstGeom prst="rect">
              <a:avLst/>
            </a:prstGeom>
            <a:noFill/>
          </p:spPr>
          <p:txBody>
            <a:bodyPr wrap="square" rtlCol="0">
              <a:spAutoFit/>
            </a:bodyPr>
            <a:lstStyle/>
            <a:p>
              <a:r>
                <a:rPr lang="it-IT" sz="3200" b="1" dirty="0" err="1" smtClean="0"/>
                <a:t>Subscriber</a:t>
              </a:r>
              <a:endParaRPr lang="it-IT" sz="3200" b="1" dirty="0"/>
            </a:p>
          </p:txBody>
        </p:sp>
      </p:grpSp>
      <p:grpSp>
        <p:nvGrpSpPr>
          <p:cNvPr id="18" name="Gruppo 17"/>
          <p:cNvGrpSpPr/>
          <p:nvPr/>
        </p:nvGrpSpPr>
        <p:grpSpPr>
          <a:xfrm>
            <a:off x="965038" y="8765701"/>
            <a:ext cx="4900765" cy="584775"/>
            <a:chOff x="958755" y="7136926"/>
            <a:chExt cx="4900765" cy="584775"/>
          </a:xfrm>
        </p:grpSpPr>
        <p:cxnSp>
          <p:nvCxnSpPr>
            <p:cNvPr id="9" name="Connettore 2 63"/>
            <p:cNvCxnSpPr/>
            <p:nvPr/>
          </p:nvCxnSpPr>
          <p:spPr bwMode="auto">
            <a:xfrm rot="10800000">
              <a:off x="958755" y="7429313"/>
              <a:ext cx="2283102" cy="12700"/>
            </a:xfrm>
            <a:prstGeom prst="curvedConnector3">
              <a:avLst>
                <a:gd name="adj1" fmla="val 50000"/>
              </a:avLst>
            </a:prstGeom>
            <a:solidFill>
              <a:srgbClr val="BBE0E3"/>
            </a:solidFill>
            <a:ln w="101600" cap="flat" cmpd="sng" algn="ctr">
              <a:solidFill>
                <a:srgbClr val="FF3399"/>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7" name="CasellaDiTesto 16"/>
            <p:cNvSpPr txBox="1"/>
            <p:nvPr/>
          </p:nvSpPr>
          <p:spPr>
            <a:xfrm>
              <a:off x="3357727" y="7136926"/>
              <a:ext cx="2501793" cy="584775"/>
            </a:xfrm>
            <a:prstGeom prst="rect">
              <a:avLst/>
            </a:prstGeom>
            <a:noFill/>
          </p:spPr>
          <p:txBody>
            <a:bodyPr wrap="square" rtlCol="0">
              <a:spAutoFit/>
            </a:bodyPr>
            <a:lstStyle/>
            <a:p>
              <a:r>
                <a:rPr lang="it-IT" sz="3200" b="1" dirty="0" smtClean="0"/>
                <a:t>Publisher</a:t>
              </a:r>
              <a:endParaRPr lang="it-IT" sz="3200" b="1" dirty="0"/>
            </a:p>
          </p:txBody>
        </p:sp>
      </p:grpSp>
    </p:spTree>
    <p:extLst>
      <p:ext uri="{BB962C8B-B14F-4D97-AF65-F5344CB8AC3E}">
        <p14:creationId xmlns:p14="http://schemas.microsoft.com/office/powerpoint/2010/main" val="1554852319"/>
      </p:ext>
    </p:extLst>
  </p:cSld>
  <p:clrMapOvr>
    <a:masterClrMapping/>
  </p:clrMapOvr>
  <p:transition/>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2600325" y="2052638"/>
            <a:ext cx="17992725" cy="10067849"/>
            <a:chOff x="1371600" y="681317"/>
            <a:chExt cx="17992167" cy="10067597"/>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flipH="1">
              <a:off x="2743157" y="1905001"/>
              <a:ext cx="43"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flipH="1">
              <a:off x="5791200" y="1905001"/>
              <a:ext cx="1"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flipH="1">
              <a:off x="8848166" y="1900518"/>
              <a:ext cx="1"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p>
            <a:p>
              <a:pPr algn="ctr" eaLnBrk="1" hangingPunct="1"/>
              <a:r>
                <a:rPr lang="it-IT" sz="2400" dirty="0" smtClean="0"/>
                <a:t>PENDING REQUESTS</a:t>
              </a:r>
              <a:endParaRPr lang="it-IT" sz="2400" dirty="0"/>
            </a:p>
          </p:txBody>
        </p:sp>
        <p:cxnSp>
          <p:nvCxnSpPr>
            <p:cNvPr id="68" name="Connettore 2 67"/>
            <p:cNvCxnSpPr>
              <a:stCxn id="12331" idx="2"/>
            </p:cNvCxnSpPr>
            <p:nvPr/>
          </p:nvCxnSpPr>
          <p:spPr bwMode="auto">
            <a:xfrm flipH="1">
              <a:off x="11883699" y="1900518"/>
              <a:ext cx="7987"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p>
            <a:p>
              <a:pPr algn="ctr" eaLnBrk="1" hangingPunct="1"/>
              <a:endParaRPr lang="it-IT" sz="2400" dirty="0" smtClean="0"/>
            </a:p>
            <a:p>
              <a:pPr algn="ctr" eaLnBrk="1" hangingPunct="1"/>
              <a:r>
                <a:rPr lang="it-IT" sz="2400" dirty="0" smtClean="0"/>
                <a:t>CONFIRMED</a:t>
              </a:r>
              <a:endParaRPr lang="it-IT" sz="2400" dirty="0"/>
            </a:p>
          </p:txBody>
        </p:sp>
        <p:cxnSp>
          <p:nvCxnSpPr>
            <p:cNvPr id="72" name="Connettore 2 71"/>
            <p:cNvCxnSpPr>
              <a:stCxn id="12333" idx="2"/>
            </p:cNvCxnSpPr>
            <p:nvPr/>
          </p:nvCxnSpPr>
          <p:spPr bwMode="auto">
            <a:xfrm>
              <a:off x="14944167" y="1905001"/>
              <a:ext cx="137"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p>
            <a:p>
              <a:pPr algn="ctr" eaLnBrk="1" hangingPunct="1"/>
              <a:r>
                <a:rPr lang="it-IT" sz="2400" dirty="0" smtClean="0"/>
                <a:t>NOT CONFIRMED</a:t>
              </a:r>
              <a:endParaRPr lang="it-IT" sz="2400" dirty="0"/>
            </a:p>
          </p:txBody>
        </p:sp>
        <p:cxnSp>
          <p:nvCxnSpPr>
            <p:cNvPr id="76" name="Connettore 2 75"/>
            <p:cNvCxnSpPr>
              <a:stCxn id="12335" idx="2"/>
            </p:cNvCxnSpPr>
            <p:nvPr/>
          </p:nvCxnSpPr>
          <p:spPr bwMode="auto">
            <a:xfrm>
              <a:off x="17992168" y="1900518"/>
              <a:ext cx="42"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3819525" y="35814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4276725" y="37798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7135813" y="46577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2963525" y="44196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9925050" y="57070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10229850" y="58102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10290175" y="53990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6021050" y="65627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7229475" y="63157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3802063" y="73993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4164013" y="70294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6831013" y="48768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9925050" y="81708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9069050" y="95297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9940925" y="108775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10275888" y="78597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3829050" y="101282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4133850" y="96304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10266363" y="105791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7229475" y="88506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65" name="Titolo 1"/>
          <p:cNvSpPr>
            <a:spLocks noGrp="1"/>
          </p:cNvSpPr>
          <p:nvPr>
            <p:ph type="title"/>
          </p:nvPr>
        </p:nvSpPr>
        <p:spPr>
          <a:xfrm>
            <a:off x="617538" y="241300"/>
            <a:ext cx="23134637" cy="1358900"/>
          </a:xfrm>
        </p:spPr>
        <p:txBody>
          <a:bodyPr/>
          <a:lstStyle/>
          <a:p>
            <a:r>
              <a:rPr lang="it-IT" dirty="0" smtClean="0"/>
              <a:t>Base model: </a:t>
            </a:r>
            <a:r>
              <a:rPr lang="it-IT" dirty="0" err="1" smtClean="0"/>
              <a:t>sequence</a:t>
            </a:r>
            <a:r>
              <a:rPr lang="it-IT" dirty="0" smtClean="0"/>
              <a:t> </a:t>
            </a:r>
            <a:r>
              <a:rPr lang="it-IT" dirty="0" err="1" smtClean="0"/>
              <a:t>diagram</a:t>
            </a:r>
            <a:r>
              <a:rPr lang="it-IT" dirty="0" smtClean="0"/>
              <a:t> </a:t>
            </a:r>
            <a:endParaRPr lang="it-IT" dirty="0"/>
          </a:p>
        </p:txBody>
      </p:sp>
    </p:spTree>
  </p:cSld>
  <p:clrMapOvr>
    <a:masterClrMapping/>
  </p:clrMapOvr>
  <p:transition/>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Topics</a:t>
            </a:r>
            <a:r>
              <a:rPr lang="it-IT" dirty="0" smtClean="0"/>
              <a:t> </a:t>
            </a:r>
            <a:r>
              <a:rPr lang="it-IT" dirty="0" err="1" smtClean="0"/>
              <a:t>subscription</a:t>
            </a:r>
            <a:r>
              <a:rPr lang="it-IT" dirty="0" smtClean="0"/>
              <a:t>: </a:t>
            </a:r>
            <a:r>
              <a:rPr lang="it-IT" dirty="0" err="1" smtClean="0"/>
              <a:t>declaration</a:t>
            </a:r>
            <a:r>
              <a:rPr lang="it-IT" dirty="0" smtClean="0"/>
              <a:t> and </a:t>
            </a:r>
            <a:r>
              <a:rPr lang="it-IT" dirty="0" err="1" smtClean="0"/>
              <a:t>interface</a:t>
            </a:r>
            <a:endParaRPr lang="it-IT" dirty="0"/>
          </a:p>
        </p:txBody>
      </p:sp>
      <p:sp>
        <p:nvSpPr>
          <p:cNvPr id="8" name="CasellaDiTesto 7"/>
          <p:cNvSpPr txBox="1"/>
          <p:nvPr/>
        </p:nvSpPr>
        <p:spPr>
          <a:xfrm>
            <a:off x="320691" y="2791247"/>
            <a:ext cx="15831749" cy="4401205"/>
          </a:xfrm>
          <a:prstGeom prst="rect">
            <a:avLst/>
          </a:prstGeom>
          <a:noFill/>
        </p:spPr>
        <p:txBody>
          <a:bodyPr wrap="square" rtlCol="0">
            <a:spAutoFit/>
          </a:bodyPr>
          <a:lstStyle/>
          <a:p>
            <a:r>
              <a:rPr lang="it-IT" sz="2800" b="1" dirty="0">
                <a:solidFill>
                  <a:srgbClr val="00B050"/>
                </a:solidFill>
              </a:rPr>
              <a:t>#</a:t>
            </a:r>
            <a:r>
              <a:rPr lang="it-IT" sz="2800" b="1" dirty="0" err="1">
                <a:solidFill>
                  <a:srgbClr val="00B050"/>
                </a:solidFill>
              </a:rPr>
              <a:t>output_pending_topic</a:t>
            </a:r>
            <a:endParaRPr lang="it-IT" sz="2800" b="1" dirty="0">
              <a:solidFill>
                <a:srgbClr val="00B050"/>
              </a:solidFill>
            </a:endParaRPr>
          </a:p>
          <a:p>
            <a:r>
              <a:rPr lang="it-IT" sz="2800" b="1" dirty="0" err="1"/>
              <a:t>spring.cloud.stream.bindings.</a:t>
            </a:r>
            <a:r>
              <a:rPr lang="it-IT" sz="2800" b="1" dirty="0" err="1">
                <a:solidFill>
                  <a:srgbClr val="FF0000"/>
                </a:solidFill>
              </a:rPr>
              <a:t>output_pending_topic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it.luigibennardis.microservice.domain.Booking</a:t>
            </a:r>
            <a:endParaRPr lang="it-IT" sz="2800" b="1" dirty="0"/>
          </a:p>
          <a:p>
            <a:endParaRPr lang="it-IT" sz="2800" b="1" dirty="0" smtClean="0">
              <a:solidFill>
                <a:srgbClr val="00B050"/>
              </a:solidFill>
            </a:endParaRPr>
          </a:p>
          <a:p>
            <a:r>
              <a:rPr lang="it-IT" sz="2800" b="1" dirty="0" smtClean="0">
                <a:solidFill>
                  <a:srgbClr val="00B050"/>
                </a:solidFill>
              </a:rPr>
              <a:t>#</a:t>
            </a:r>
            <a:r>
              <a:rPr lang="it-IT" sz="2800" b="1" dirty="0" err="1">
                <a:solidFill>
                  <a:srgbClr val="00B050"/>
                </a:solidFill>
              </a:rPr>
              <a:t>input_confirm_topic</a:t>
            </a:r>
            <a:endParaRPr lang="it-IT" sz="2800" b="1" dirty="0">
              <a:solidFill>
                <a:srgbClr val="00B050"/>
              </a:solidFill>
            </a:endParaRPr>
          </a:p>
          <a:p>
            <a:r>
              <a:rPr lang="it-IT" sz="2800" b="1" dirty="0" err="1"/>
              <a:t>spring.cloud.stream.bindings.</a:t>
            </a:r>
            <a:r>
              <a:rPr lang="it-IT" sz="2800" b="1" dirty="0" err="1">
                <a:solidFill>
                  <a:srgbClr val="FF0000"/>
                </a:solidFill>
              </a:rPr>
              <a:t>input_confirm_topic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it.luigibennardis.microservice.model.TransactionDetails</a:t>
            </a:r>
            <a:endParaRPr lang="it-IT" sz="2800" b="1" dirty="0"/>
          </a:p>
          <a:p>
            <a:endParaRPr lang="it-IT" sz="2800" b="1"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194" y="1629991"/>
            <a:ext cx="17064198" cy="928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237177" y="7599288"/>
            <a:ext cx="15220336" cy="4154984"/>
          </a:xfrm>
          <a:prstGeom prst="rect">
            <a:avLst/>
          </a:prstGeom>
          <a:noFill/>
        </p:spPr>
        <p:txBody>
          <a:bodyPr wrap="square" rtlCol="0">
            <a:spAutoFit/>
          </a:bodyPr>
          <a:lstStyle/>
          <a:p>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ISinkConfirmTopic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INPUT_CONFIRM_TOPIC = </a:t>
            </a:r>
            <a:r>
              <a:rPr lang="it-IT" sz="2400" dirty="0">
                <a:solidFill>
                  <a:srgbClr val="800000"/>
                </a:solidFill>
                <a:latin typeface="Consolas"/>
              </a:rPr>
              <a:t>"</a:t>
            </a:r>
            <a:r>
              <a:rPr lang="it-IT" sz="2400" dirty="0" err="1">
                <a:solidFill>
                  <a:schemeClr val="tx1"/>
                </a:solidFill>
                <a:latin typeface="Consolas"/>
              </a:rPr>
              <a:t>confirmBookingTopic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INPUT_CONFIRM_TOPIC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confirmBookingTopic</a:t>
            </a:r>
            <a:r>
              <a:rPr lang="it-IT" sz="2400" dirty="0" smtClean="0">
                <a:latin typeface="Consolas"/>
              </a:rPr>
              <a:t>();</a:t>
            </a:r>
          </a:p>
          <a:p>
            <a:endParaRPr lang="it-IT" sz="2400" dirty="0" smtClean="0">
              <a:latin typeface="Consolas"/>
            </a:endParaRPr>
          </a:p>
          <a:p>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INPUT_NOT_CONFIRM_TOPIC = "</a:t>
            </a:r>
            <a:r>
              <a:rPr lang="it-IT" sz="2400" dirty="0" err="1">
                <a:solidFill>
                  <a:schemeClr val="tx1"/>
                </a:solidFill>
                <a:latin typeface="Consolas"/>
              </a:rPr>
              <a:t>notConfirmBookingTopic</a:t>
            </a:r>
            <a:r>
              <a:rPr lang="it-IT" sz="2400" dirty="0">
                <a:latin typeface="Consolas"/>
              </a:rPr>
              <a:t>";</a:t>
            </a:r>
          </a:p>
          <a:p>
            <a:endParaRPr lang="it-IT" sz="2400" dirty="0">
              <a:latin typeface="Consolas"/>
            </a:endParaRPr>
          </a:p>
          <a:p>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INPUT_NOT_CONFIRM_TOPIC</a:t>
            </a:r>
            <a:r>
              <a:rPr lang="it-IT" sz="2400" dirty="0">
                <a:latin typeface="Consolas"/>
              </a:rPr>
              <a:t>)</a:t>
            </a:r>
          </a:p>
          <a:p>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notConfirmBookingTopic</a:t>
            </a:r>
            <a:r>
              <a:rPr lang="it-IT" sz="2400" dirty="0" smtClean="0">
                <a:latin typeface="Consolas"/>
              </a:rPr>
              <a:t>();</a:t>
            </a:r>
          </a:p>
        </p:txBody>
      </p:sp>
      <p:pic>
        <p:nvPicPr>
          <p:cNvPr id="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Segnaposto contenuto 2"/>
          <p:cNvSpPr txBox="1">
            <a:spLocks/>
          </p:cNvSpPr>
          <p:nvPr/>
        </p:nvSpPr>
        <p:spPr bwMode="auto">
          <a:xfrm>
            <a:off x="15314637" y="6964996"/>
            <a:ext cx="8901558" cy="4341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a:t>Topics</a:t>
            </a:r>
            <a:r>
              <a:rPr lang="it-IT" sz="3600" b="1" dirty="0"/>
              <a:t> </a:t>
            </a:r>
            <a:r>
              <a:rPr lang="it-IT" sz="3600" b="1" dirty="0" err="1" smtClean="0"/>
              <a:t>subscription</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Spring </a:t>
            </a:r>
            <a:r>
              <a:rPr lang="it-IT" sz="3600" dirty="0" err="1" smtClean="0"/>
              <a:t>Cloud</a:t>
            </a:r>
            <a:r>
              <a:rPr lang="it-IT" sz="3600" dirty="0" smtClean="0"/>
              <a:t> </a:t>
            </a:r>
            <a:r>
              <a:rPr lang="it-IT" sz="3600" dirty="0" err="1" smtClean="0"/>
              <a:t>Stream</a:t>
            </a:r>
            <a:r>
              <a:rPr lang="it-IT" sz="3600" dirty="0" smtClean="0"/>
              <a:t> </a:t>
            </a:r>
            <a:r>
              <a:rPr lang="it-IT" sz="3600" dirty="0" err="1" smtClean="0"/>
              <a:t>dependency</a:t>
            </a:r>
            <a:r>
              <a:rPr lang="it-IT" sz="3600" dirty="0" smtClean="0"/>
              <a:t> </a:t>
            </a:r>
          </a:p>
          <a:p>
            <a:pPr lvl="1"/>
            <a:r>
              <a:rPr lang="it-IT" sz="3600" dirty="0" err="1" smtClean="0"/>
              <a:t>Declarative</a:t>
            </a:r>
            <a:r>
              <a:rPr lang="it-IT" sz="3600" dirty="0" smtClean="0"/>
              <a:t> </a:t>
            </a:r>
            <a:r>
              <a:rPr lang="it-IT" sz="3600" dirty="0" err="1" smtClean="0"/>
              <a:t>topics</a:t>
            </a:r>
            <a:r>
              <a:rPr lang="it-IT" sz="3600" dirty="0" smtClean="0"/>
              <a:t> binding </a:t>
            </a:r>
            <a:r>
              <a:rPr lang="it-IT" sz="3600" dirty="0" err="1" smtClean="0"/>
              <a:t>definition</a:t>
            </a:r>
            <a:r>
              <a:rPr lang="it-IT" sz="3600" dirty="0"/>
              <a:t> </a:t>
            </a:r>
            <a:r>
              <a:rPr lang="it-IT" sz="3600" dirty="0" smtClean="0"/>
              <a:t>with java </a:t>
            </a:r>
            <a:r>
              <a:rPr lang="it-IT" sz="3600" dirty="0" err="1" smtClean="0"/>
              <a:t>object</a:t>
            </a:r>
            <a:r>
              <a:rPr lang="it-IT" sz="3600" dirty="0" smtClean="0"/>
              <a:t> </a:t>
            </a:r>
            <a:r>
              <a:rPr lang="it-IT" sz="3600" dirty="0" err="1" smtClean="0"/>
              <a:t>typed</a:t>
            </a:r>
            <a:r>
              <a:rPr lang="it-IT" sz="3600" dirty="0" smtClean="0"/>
              <a:t> </a:t>
            </a:r>
            <a:r>
              <a:rPr lang="it-IT" sz="3600" dirty="0" err="1" smtClean="0"/>
              <a:t>content</a:t>
            </a:r>
            <a:r>
              <a:rPr lang="it-IT" sz="3600" dirty="0" smtClean="0"/>
              <a:t> </a:t>
            </a:r>
          </a:p>
          <a:p>
            <a:pPr lvl="1"/>
            <a:r>
              <a:rPr lang="it-IT" sz="3600" dirty="0" smtClean="0"/>
              <a:t>Interface </a:t>
            </a:r>
            <a:r>
              <a:rPr lang="it-IT" sz="3600" dirty="0" err="1" smtClean="0"/>
              <a:t>declaration</a:t>
            </a:r>
            <a:r>
              <a:rPr lang="it-IT" sz="3600" dirty="0" smtClean="0"/>
              <a:t> </a:t>
            </a:r>
            <a:r>
              <a:rPr lang="it-IT" sz="3600" dirty="0"/>
              <a:t>of </a:t>
            </a:r>
            <a:r>
              <a:rPr lang="it-IT" sz="3600" dirty="0" err="1"/>
              <a:t>subscribing</a:t>
            </a:r>
            <a:r>
              <a:rPr lang="it-IT" sz="3600" dirty="0"/>
              <a:t> </a:t>
            </a:r>
            <a:r>
              <a:rPr lang="it-IT" sz="3600" dirty="0" err="1"/>
              <a:t>topics</a:t>
            </a:r>
            <a:endParaRPr lang="it-IT" sz="3600" dirty="0" smtClean="0"/>
          </a:p>
        </p:txBody>
      </p:sp>
    </p:spTree>
    <p:extLst>
      <p:ext uri="{BB962C8B-B14F-4D97-AF65-F5344CB8AC3E}">
        <p14:creationId xmlns:p14="http://schemas.microsoft.com/office/powerpoint/2010/main" val="2692975871"/>
      </p:ext>
    </p:extLst>
  </p:cSld>
  <p:clrMapOvr>
    <a:masterClrMapping/>
  </p:clrMapOvr>
  <p:transition/>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377841" y="1888307"/>
            <a:ext cx="15763164" cy="8956298"/>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latin typeface="Consolas"/>
              </a:rPr>
              <a:t>@Component </a:t>
            </a:r>
            <a:r>
              <a:rPr lang="it-IT" sz="2400" dirty="0">
                <a:latin typeface="Consolas"/>
              </a:rPr>
              <a:t/>
            </a:r>
            <a:br>
              <a:rPr lang="it-IT" sz="2400" dirty="0">
                <a:latin typeface="Consolas"/>
              </a:rPr>
            </a:br>
            <a:r>
              <a:rPr lang="it-IT" sz="2400" b="1" dirty="0">
                <a:solidFill>
                  <a:srgbClr val="FF0000"/>
                </a:solidFill>
                <a:latin typeface="Consolas"/>
              </a:rPr>
              <a:t>@</a:t>
            </a:r>
            <a:r>
              <a:rPr lang="it-IT" sz="2400" b="1" dirty="0" err="1">
                <a:solidFill>
                  <a:srgbClr val="FF0000"/>
                </a:solidFill>
                <a:latin typeface="Consolas"/>
              </a:rPr>
              <a:t>EnableBinding</a:t>
            </a:r>
            <a:r>
              <a:rPr lang="it-IT" sz="2400" b="1" dirty="0">
                <a:solidFill>
                  <a:srgbClr val="FF0000"/>
                </a:solidFill>
                <a:latin typeface="Consolas"/>
              </a:rPr>
              <a:t>(</a:t>
            </a:r>
            <a:r>
              <a:rPr lang="it-IT" sz="2400" b="1" dirty="0" err="1">
                <a:solidFill>
                  <a:srgbClr val="FF0000"/>
                </a:solidFill>
                <a:latin typeface="Consolas"/>
              </a:rPr>
              <a:t>ISinkConfirmTopic.class</a:t>
            </a:r>
            <a:r>
              <a:rPr lang="it-IT" sz="2400" b="1" dirty="0">
                <a:solidFill>
                  <a:srgbClr val="FF0000"/>
                </a:solidFill>
                <a:latin typeface="Consolas"/>
              </a:rPr>
              <a:t>) </a:t>
            </a:r>
            <a:endParaRPr lang="it-IT" sz="2400" b="1" dirty="0" smtClean="0">
              <a:solidFill>
                <a:srgbClr val="FF0000"/>
              </a:solidFill>
              <a:latin typeface="Consolas"/>
            </a:endParaRPr>
          </a:p>
          <a:p>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ReadReturnTopic</a:t>
            </a:r>
            <a:r>
              <a:rPr lang="it-IT" sz="2400" dirty="0">
                <a:latin typeface="Consolas"/>
              </a:rPr>
              <a:t> { </a:t>
            </a:r>
            <a:br>
              <a:rPr lang="it-IT" sz="2400" dirty="0">
                <a:latin typeface="Consolas"/>
              </a:rPr>
            </a:br>
            <a:r>
              <a:rPr lang="it-IT" sz="2400" dirty="0" smtClean="0">
                <a:latin typeface="Consolas"/>
              </a:rPr>
              <a:t>	</a:t>
            </a:r>
          </a:p>
          <a:p>
            <a:r>
              <a:rPr lang="it-IT" sz="2400" dirty="0">
                <a:latin typeface="Consolas"/>
              </a:rPr>
              <a:t>	</a:t>
            </a:r>
            <a:r>
              <a:rPr lang="it-IT" sz="2400" dirty="0" smtClean="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private</a:t>
            </a:r>
            <a:r>
              <a:rPr lang="it-IT" sz="2400" dirty="0" smtClean="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b="1" dirty="0" smtClean="0">
                <a:solidFill>
                  <a:srgbClr val="0000FF"/>
                </a:solidFill>
                <a:latin typeface="Consolas"/>
              </a:rPr>
              <a:t>public</a:t>
            </a:r>
            <a:r>
              <a:rPr lang="it-IT" sz="2400" b="1" dirty="0" smtClean="0">
                <a:latin typeface="Consolas"/>
              </a:rPr>
              <a:t> </a:t>
            </a:r>
            <a:r>
              <a:rPr lang="it-IT" sz="2400" b="1" dirty="0" err="1">
                <a:solidFill>
                  <a:srgbClr val="0000FF"/>
                </a:solidFill>
                <a:latin typeface="Consolas"/>
              </a:rPr>
              <a:t>void</a:t>
            </a:r>
            <a:r>
              <a:rPr lang="it-IT" sz="2400" b="1" dirty="0">
                <a:latin typeface="Consolas"/>
              </a:rPr>
              <a:t> </a:t>
            </a:r>
            <a:r>
              <a:rPr lang="it-IT" sz="2400" b="1" dirty="0" err="1">
                <a:solidFill>
                  <a:srgbClr val="FF0000"/>
                </a:solidFill>
                <a:latin typeface="Consolas"/>
              </a:rPr>
              <a:t>updateConfirmPending</a:t>
            </a:r>
            <a:r>
              <a:rPr lang="it-IT" sz="2400" b="1" dirty="0">
                <a:solidFill>
                  <a:srgbClr val="FF0000"/>
                </a:solidFill>
                <a:latin typeface="Consolas"/>
              </a:rPr>
              <a:t>(</a:t>
            </a:r>
            <a:r>
              <a:rPr lang="it-IT" sz="2400" b="1" dirty="0" err="1">
                <a:solidFill>
                  <a:srgbClr val="FF0000"/>
                </a:solidFill>
                <a:latin typeface="Consolas"/>
              </a:rPr>
              <a:t>GenericMessage</a:t>
            </a:r>
            <a:r>
              <a:rPr lang="it-IT" sz="2400" b="1" dirty="0">
                <a:solidFill>
                  <a:srgbClr val="FF0000"/>
                </a:solidFill>
                <a:latin typeface="Consolas"/>
              </a:rPr>
              <a:t>&lt;</a:t>
            </a:r>
            <a:r>
              <a:rPr lang="it-IT" sz="2400" b="1" dirty="0" err="1">
                <a:solidFill>
                  <a:srgbClr val="FF0000"/>
                </a:solidFill>
                <a:latin typeface="Consolas"/>
              </a:rPr>
              <a:t>TransactionDetails</a:t>
            </a:r>
            <a:r>
              <a:rPr lang="it-IT" sz="2400" b="1" dirty="0">
                <a:solidFill>
                  <a:srgbClr val="FF0000"/>
                </a:solidFill>
                <a:latin typeface="Consolas"/>
              </a:rPr>
              <a:t>&gt; message</a:t>
            </a:r>
            <a:r>
              <a:rPr lang="it-IT" sz="2400" dirty="0">
                <a:latin typeface="Consolas"/>
              </a:rPr>
              <a:t>)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b="1" dirty="0" err="1">
                <a:solidFill>
                  <a:srgbClr val="FF0000"/>
                </a:solidFill>
                <a:latin typeface="Consolas"/>
              </a:rPr>
              <a:t>service.updatePendingBooking</a:t>
            </a:r>
            <a:r>
              <a:rPr lang="it-IT" sz="2400" b="1" dirty="0">
                <a:solidFill>
                  <a:srgbClr val="FF0000"/>
                </a:solidFill>
                <a:latin typeface="Consolas"/>
              </a:rPr>
              <a:t>(</a:t>
            </a:r>
            <a:r>
              <a:rPr lang="it-IT" sz="2400" b="1" dirty="0" err="1">
                <a:solidFill>
                  <a:srgbClr val="FF0000"/>
                </a:solidFill>
                <a:latin typeface="Consolas"/>
              </a:rPr>
              <a:t>message.getPayload</a:t>
            </a:r>
            <a:r>
              <a:rPr lang="it-IT" sz="2400" b="1" dirty="0">
                <a:solidFill>
                  <a:srgbClr val="FF0000"/>
                </a:solidFill>
                <a:latin typeface="Consolas"/>
              </a:rPr>
              <a:t>().</a:t>
            </a:r>
            <a:r>
              <a:rPr lang="it-IT" sz="2400" b="1" dirty="0" err="1">
                <a:solidFill>
                  <a:srgbClr val="FF0000"/>
                </a:solidFill>
                <a:latin typeface="Consolas"/>
              </a:rPr>
              <a:t>getIdReservation</a:t>
            </a:r>
            <a:r>
              <a:rPr lang="it-IT" sz="2400" b="1" dirty="0">
                <a:solidFill>
                  <a:srgbClr val="FF0000"/>
                </a:solidFill>
                <a:latin typeface="Consolas"/>
              </a:rPr>
              <a:t>())</a:t>
            </a:r>
            <a:r>
              <a:rPr lang="it-IT" sz="2400" dirty="0">
                <a:latin typeface="Consolas"/>
              </a:rPr>
              <a:t>; </a:t>
            </a:r>
            <a:r>
              <a:rPr lang="it-IT" sz="2400" dirty="0" smtClean="0">
                <a:latin typeface="Consolas"/>
              </a:rPr>
              <a:t>} </a:t>
            </a:r>
          </a:p>
          <a:p>
            <a:endParaRPr lang="it-IT" sz="2400" dirty="0">
              <a:latin typeface="Consolas"/>
            </a:endParaRPr>
          </a:p>
          <a:p>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ISinkConfirmTopic.INPUT_NOT_CONFIRM_TOPIC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b="1" dirty="0">
                <a:solidFill>
                  <a:srgbClr val="0000FF"/>
                </a:solidFill>
                <a:latin typeface="Consolas"/>
              </a:rPr>
              <a:t>public </a:t>
            </a:r>
            <a:r>
              <a:rPr lang="it-IT" sz="2400" b="1" dirty="0" err="1">
                <a:solidFill>
                  <a:srgbClr val="0000FF"/>
                </a:solidFill>
                <a:latin typeface="Consolas"/>
              </a:rPr>
              <a:t>void</a:t>
            </a:r>
            <a:r>
              <a:rPr lang="it-IT" sz="2400" b="1" dirty="0">
                <a:solidFill>
                  <a:srgbClr val="0000FF"/>
                </a:solidFill>
                <a:latin typeface="Consolas"/>
              </a:rPr>
              <a:t> </a:t>
            </a:r>
            <a:r>
              <a:rPr lang="it-IT" sz="2400" b="1" dirty="0" err="1">
                <a:solidFill>
                  <a:srgbClr val="FF0000"/>
                </a:solidFill>
                <a:latin typeface="Consolas"/>
              </a:rPr>
              <a:t>updateNotConfirmPending</a:t>
            </a:r>
            <a:r>
              <a:rPr lang="it-IT" sz="2400" b="1" dirty="0">
                <a:solidFill>
                  <a:srgbClr val="FF0000"/>
                </a:solidFill>
                <a:latin typeface="Consolas"/>
              </a:rPr>
              <a:t>(</a:t>
            </a:r>
            <a:r>
              <a:rPr lang="it-IT" sz="2400" b="1" dirty="0" err="1">
                <a:solidFill>
                  <a:srgbClr val="FF0000"/>
                </a:solidFill>
                <a:latin typeface="Consolas"/>
              </a:rPr>
              <a:t>GenericMessage</a:t>
            </a:r>
            <a:r>
              <a:rPr lang="it-IT" sz="2400" b="1" dirty="0">
                <a:solidFill>
                  <a:srgbClr val="FF0000"/>
                </a:solidFill>
                <a:latin typeface="Consolas"/>
              </a:rPr>
              <a:t>&lt;</a:t>
            </a:r>
            <a:r>
              <a:rPr lang="it-IT" sz="2400" b="1" dirty="0" err="1">
                <a:solidFill>
                  <a:srgbClr val="FF0000"/>
                </a:solidFill>
                <a:latin typeface="Consolas"/>
              </a:rPr>
              <a:t>TransactionDetails</a:t>
            </a:r>
            <a:r>
              <a:rPr lang="it-IT" sz="2400" b="1" dirty="0">
                <a:solidFill>
                  <a:srgbClr val="FF0000"/>
                </a:solidFill>
                <a:latin typeface="Consolas"/>
              </a:rPr>
              <a:t>&gt; message) </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solidFill>
                  <a:srgbClr val="008000"/>
                </a:solidFill>
                <a:latin typeface="Consolas"/>
              </a:rPr>
              <a:t> </a:t>
            </a:r>
            <a:r>
              <a:rPr lang="it-IT" sz="2400" dirty="0">
                <a:solidFill>
                  <a:srgbClr val="008000"/>
                </a:solidFill>
                <a:latin typeface="Consolas"/>
              </a:rPr>
              <a:t>	</a:t>
            </a:r>
            <a:r>
              <a:rPr lang="it-IT" sz="2400" b="1" dirty="0" err="1">
                <a:solidFill>
                  <a:srgbClr val="FF0000"/>
                </a:solidFill>
                <a:latin typeface="Consolas"/>
              </a:rPr>
              <a:t>service.updateNotConfirmedBooking</a:t>
            </a:r>
            <a:r>
              <a:rPr lang="it-IT" sz="2400" b="1" dirty="0">
                <a:solidFill>
                  <a:srgbClr val="FF0000"/>
                </a:solidFill>
                <a:latin typeface="Consolas"/>
              </a:rPr>
              <a:t>(</a:t>
            </a:r>
            <a:r>
              <a:rPr lang="it-IT" sz="2400" b="1" dirty="0" err="1">
                <a:solidFill>
                  <a:srgbClr val="FF0000"/>
                </a:solidFill>
                <a:latin typeface="Consolas"/>
              </a:rPr>
              <a:t>message.getPayload</a:t>
            </a:r>
            <a:r>
              <a:rPr lang="it-IT" sz="2400" b="1" dirty="0">
                <a:solidFill>
                  <a:srgbClr val="FF0000"/>
                </a:solidFill>
                <a:latin typeface="Consolas"/>
              </a:rPr>
              <a:t>().</a:t>
            </a:r>
            <a:r>
              <a:rPr lang="it-IT" sz="2400" b="1" dirty="0" err="1">
                <a:solidFill>
                  <a:srgbClr val="FF0000"/>
                </a:solidFill>
                <a:latin typeface="Consolas"/>
              </a:rPr>
              <a:t>getIdReservation</a:t>
            </a:r>
            <a:r>
              <a:rPr lang="it-IT" sz="2400" b="1" dirty="0">
                <a:solidFill>
                  <a:srgbClr val="FF0000"/>
                </a:solidFill>
                <a:latin typeface="Consolas"/>
              </a:rPr>
              <a:t>())</a:t>
            </a:r>
            <a:r>
              <a:rPr lang="it-IT" sz="2400" dirty="0">
                <a:latin typeface="Consolas"/>
              </a:rPr>
              <a:t>; </a:t>
            </a:r>
            <a:r>
              <a:rPr lang="it-IT" sz="2400" dirty="0" smtClean="0">
                <a:latin typeface="Consolas"/>
              </a:rPr>
              <a:t>}}</a:t>
            </a: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Segnaposto contenuto 2"/>
          <p:cNvSpPr txBox="1">
            <a:spLocks/>
          </p:cNvSpPr>
          <p:nvPr/>
        </p:nvSpPr>
        <p:spPr bwMode="auto">
          <a:xfrm>
            <a:off x="15314637" y="6964996"/>
            <a:ext cx="8901558" cy="378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Topics</a:t>
            </a:r>
            <a:r>
              <a:rPr lang="it-IT" sz="3600" b="1" dirty="0" smtClean="0"/>
              <a:t> </a:t>
            </a:r>
            <a:r>
              <a:rPr lang="it-IT" sz="3600" b="1" dirty="0" err="1" smtClean="0"/>
              <a:t>subscription</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Implementation of the </a:t>
            </a:r>
            <a:r>
              <a:rPr lang="it-IT" sz="3600" dirty="0" err="1" smtClean="0"/>
              <a:t>interface</a:t>
            </a:r>
            <a:endParaRPr lang="it-IT" sz="3600" dirty="0" smtClean="0"/>
          </a:p>
          <a:p>
            <a:pPr lvl="1"/>
            <a:r>
              <a:rPr lang="it-IT" sz="3600" dirty="0" err="1" smtClean="0"/>
              <a:t>Methods</a:t>
            </a:r>
            <a:r>
              <a:rPr lang="it-IT" sz="3600" dirty="0" smtClean="0"/>
              <a:t> </a:t>
            </a:r>
            <a:r>
              <a:rPr lang="it-IT" sz="3600" dirty="0" err="1" smtClean="0"/>
              <a:t>triggered</a:t>
            </a:r>
            <a:r>
              <a:rPr lang="it-IT" sz="3600" dirty="0" smtClean="0"/>
              <a:t> by the </a:t>
            </a:r>
            <a:r>
              <a:rPr lang="it-IT" sz="3600" dirty="0" err="1" smtClean="0"/>
              <a:t>subscribed</a:t>
            </a:r>
            <a:r>
              <a:rPr lang="it-IT" sz="3600" dirty="0" smtClean="0"/>
              <a:t> </a:t>
            </a:r>
            <a:r>
              <a:rPr lang="it-IT" sz="3600" dirty="0" err="1" smtClean="0"/>
              <a:t>topics</a:t>
            </a:r>
            <a:r>
              <a:rPr lang="it-IT" sz="3600" dirty="0" smtClean="0"/>
              <a:t> </a:t>
            </a:r>
          </a:p>
          <a:p>
            <a:pPr lvl="1"/>
            <a:r>
              <a:rPr lang="it-IT" sz="3600" dirty="0" err="1" smtClean="0"/>
              <a:t>Typed</a:t>
            </a:r>
            <a:r>
              <a:rPr lang="it-IT" sz="3600" dirty="0" smtClean="0"/>
              <a:t> message </a:t>
            </a:r>
            <a:r>
              <a:rPr lang="it-IT" sz="3600" dirty="0" err="1" smtClean="0"/>
              <a:t>payload</a:t>
            </a:r>
            <a:endParaRPr lang="it-IT" sz="3600" dirty="0" smtClean="0"/>
          </a:p>
        </p:txBody>
      </p:sp>
      <p:sp>
        <p:nvSpPr>
          <p:cNvPr id="14" name="Titolo 1"/>
          <p:cNvSpPr>
            <a:spLocks noGrp="1"/>
          </p:cNvSpPr>
          <p:nvPr>
            <p:ph type="title"/>
          </p:nvPr>
        </p:nvSpPr>
        <p:spPr>
          <a:xfrm>
            <a:off x="617538" y="241300"/>
            <a:ext cx="23134637" cy="1358900"/>
          </a:xfrm>
        </p:spPr>
        <p:txBody>
          <a:bodyPr/>
          <a:lstStyle/>
          <a:p>
            <a:r>
              <a:rPr lang="it-IT" dirty="0" err="1"/>
              <a:t>Topics</a:t>
            </a:r>
            <a:r>
              <a:rPr lang="it-IT" dirty="0"/>
              <a:t> </a:t>
            </a:r>
            <a:r>
              <a:rPr lang="it-IT" dirty="0" err="1" smtClean="0"/>
              <a:t>subscription</a:t>
            </a:r>
            <a:r>
              <a:rPr lang="it-IT" dirty="0" smtClean="0"/>
              <a:t>: </a:t>
            </a:r>
            <a:r>
              <a:rPr lang="it-IT" dirty="0" err="1" smtClean="0"/>
              <a:t>implementation</a:t>
            </a:r>
            <a:r>
              <a:rPr lang="it-IT" dirty="0" smtClean="0"/>
              <a:t> of the </a:t>
            </a:r>
            <a:r>
              <a:rPr lang="it-IT" dirty="0" err="1" smtClean="0"/>
              <a:t>interface</a:t>
            </a:r>
            <a:endParaRPr lang="it-IT" dirty="0"/>
          </a:p>
        </p:txBody>
      </p:sp>
    </p:spTree>
    <p:extLst>
      <p:ext uri="{BB962C8B-B14F-4D97-AF65-F5344CB8AC3E}">
        <p14:creationId xmlns:p14="http://schemas.microsoft.com/office/powerpoint/2010/main" val="2846171781"/>
      </p:ext>
    </p:extLst>
  </p:cSld>
  <p:clrMapOvr>
    <a:masterClrMapping/>
  </p:clrMapOvr>
  <p:transition/>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234966" y="1856309"/>
            <a:ext cx="15115092" cy="3046988"/>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ISinkOutputTopic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OUPUT_PENDING_TOPIC = </a:t>
            </a:r>
            <a:r>
              <a:rPr lang="it-IT" sz="2400" dirty="0">
                <a:solidFill>
                  <a:srgbClr val="800000"/>
                </a:solidFill>
                <a:latin typeface="Consolas"/>
              </a:rPr>
              <a:t>"</a:t>
            </a:r>
            <a:r>
              <a:rPr lang="it-IT" sz="2400" dirty="0" err="1">
                <a:solidFill>
                  <a:srgbClr val="800000"/>
                </a:solidFill>
                <a:latin typeface="Consolas"/>
              </a:rPr>
              <a:t>pendingBookingTopic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Output(</a:t>
            </a:r>
            <a:r>
              <a:rPr lang="it-IT" sz="2400" dirty="0" err="1">
                <a:latin typeface="Consolas"/>
              </a:rPr>
              <a:t>ISinkOutputTopic.</a:t>
            </a:r>
            <a:r>
              <a:rPr lang="it-IT" sz="2400" b="1" dirty="0" err="1">
                <a:solidFill>
                  <a:srgbClr val="FF0000"/>
                </a:solidFill>
                <a:latin typeface="Consolas"/>
              </a:rPr>
              <a:t>OUPUT_PENDING_TOPIC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outputPendingTopic</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endParaRPr lang="it-IT" sz="2400" dirty="0">
              <a:latin typeface="Consolas"/>
            </a:endParaRPr>
          </a:p>
        </p:txBody>
      </p:sp>
      <p:sp>
        <p:nvSpPr>
          <p:cNvPr id="7" name="CasellaDiTesto 6"/>
          <p:cNvSpPr txBox="1"/>
          <p:nvPr/>
        </p:nvSpPr>
        <p:spPr>
          <a:xfrm>
            <a:off x="391068" y="5273824"/>
            <a:ext cx="16543166" cy="6740307"/>
          </a:xfrm>
          <a:prstGeom prst="rect">
            <a:avLst/>
          </a:prstGeom>
          <a:noFill/>
        </p:spPr>
        <p:txBody>
          <a:bodyPr wrap="square" rtlCol="0">
            <a:spAutoFit/>
          </a:bodyPr>
          <a:lstStyle/>
          <a:p>
            <a:r>
              <a:rPr lang="it-IT" sz="2400" dirty="0" smtClean="0">
                <a:latin typeface="Consolas"/>
              </a:rPr>
              <a:t>@</a:t>
            </a:r>
            <a:r>
              <a:rPr lang="it-IT" sz="2400" dirty="0">
                <a:latin typeface="Consolas"/>
              </a:rPr>
              <a:t>Component</a:t>
            </a:r>
            <a:br>
              <a:rPr lang="it-IT" sz="2400" dirty="0">
                <a:latin typeface="Consolas"/>
              </a:rPr>
            </a:br>
            <a:r>
              <a:rPr lang="it-IT" sz="2400" b="1" dirty="0">
                <a:solidFill>
                  <a:srgbClr val="FF0000"/>
                </a:solidFill>
                <a:latin typeface="Consolas"/>
              </a:rPr>
              <a:t>@</a:t>
            </a:r>
            <a:r>
              <a:rPr lang="it-IT" sz="2400" b="1" dirty="0" err="1">
                <a:solidFill>
                  <a:srgbClr val="FF0000"/>
                </a:solidFill>
                <a:latin typeface="Consolas"/>
              </a:rPr>
              <a:t>EnableBinding</a:t>
            </a:r>
            <a:r>
              <a:rPr lang="it-IT" sz="2400" b="1" dirty="0">
                <a:solidFill>
                  <a:srgbClr val="FF0000"/>
                </a:solidFill>
                <a:latin typeface="Consolas"/>
              </a:rPr>
              <a:t>(</a:t>
            </a:r>
            <a:r>
              <a:rPr lang="it-IT" sz="2400" b="1" dirty="0" err="1">
                <a:solidFill>
                  <a:srgbClr val="FF0000"/>
                </a:solidFill>
                <a:latin typeface="Consolas"/>
              </a:rPr>
              <a:t>ISinkOutputTopic.</a:t>
            </a:r>
            <a:r>
              <a:rPr lang="it-IT" sz="2400" b="1"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WritePendingTopic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 {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latin typeface="Consolas"/>
              </a:rPr>
              <a:t>WritePendingTopic</a:t>
            </a:r>
            <a:r>
              <a:rPr lang="it-IT" sz="2400" dirty="0">
                <a:latin typeface="Consolas"/>
              </a:rPr>
              <a:t>(</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 </a:t>
            </a:r>
            <a:br>
              <a:rPr lang="it-IT" sz="2400" dirty="0">
                <a:latin typeface="Consolas"/>
              </a:rPr>
            </a:br>
            <a:r>
              <a:rPr lang="it-IT" sz="2400" dirty="0">
                <a:latin typeface="Consolas"/>
              </a:rPr>
              <a:t>    </a:t>
            </a:r>
            <a:r>
              <a:rPr lang="it-IT" sz="2400" dirty="0" smtClean="0">
                <a:latin typeface="Consolas"/>
              </a:rPr>
              <a:t>		</a:t>
            </a:r>
            <a:r>
              <a:rPr lang="it-IT" sz="2400" dirty="0" err="1" smtClean="0">
                <a:solidFill>
                  <a:srgbClr val="0000FF"/>
                </a:solidFill>
                <a:latin typeface="Consolas"/>
              </a:rPr>
              <a:t>this</a:t>
            </a:r>
            <a:r>
              <a:rPr lang="it-IT" sz="2400" dirty="0" err="1" smtClean="0">
                <a:latin typeface="Consolas"/>
              </a:rPr>
              <a:t>.kafkaChannel</a:t>
            </a:r>
            <a:r>
              <a:rPr lang="it-IT" sz="2400" dirty="0" smtClean="0">
                <a:latin typeface="Consolas"/>
              </a:rPr>
              <a:t> </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 </a:t>
            </a:r>
            <a:r>
              <a:rPr lang="it-IT" sz="2400" dirty="0">
                <a:latin typeface="Consolas"/>
              </a:rPr>
              <a:t> </a:t>
            </a:r>
            <a:endParaRPr lang="it-IT" sz="2400" dirty="0" smtClean="0">
              <a:latin typeface="Consolas"/>
            </a:endParaRPr>
          </a:p>
          <a:p>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b="1" dirty="0" err="1">
                <a:solidFill>
                  <a:srgbClr val="FF0000"/>
                </a:solidFill>
                <a:latin typeface="Consolas"/>
              </a:rPr>
              <a:t>writePendingTopic</a:t>
            </a:r>
            <a:r>
              <a:rPr lang="it-IT" sz="2400" dirty="0">
                <a:latin typeface="Consolas"/>
              </a:rPr>
              <a:t>(List&lt;Booking&gt; </a:t>
            </a:r>
            <a:r>
              <a:rPr lang="it-IT" sz="2400" dirty="0" err="1">
                <a:latin typeface="Consolas"/>
              </a:rPr>
              <a:t>dtInfo</a:t>
            </a:r>
            <a:r>
              <a:rPr lang="it-IT" sz="2400" dirty="0">
                <a:latin typeface="Consolas"/>
              </a:rPr>
              <a:t>) { </a:t>
            </a:r>
            <a:br>
              <a:rPr lang="it-IT" sz="2400" dirty="0">
                <a:latin typeface="Consolas"/>
              </a:rPr>
            </a:br>
            <a:r>
              <a:rPr lang="it-IT" sz="2400" dirty="0">
                <a:latin typeface="Consolas"/>
              </a:rPr>
              <a:t>    </a:t>
            </a:r>
            <a:r>
              <a:rPr lang="it-IT" sz="2400" dirty="0">
                <a:solidFill>
                  <a:srgbClr val="008000"/>
                </a:solidFill>
                <a:latin typeface="Consolas"/>
              </a:rPr>
              <a:t>	</a:t>
            </a:r>
            <a:r>
              <a:rPr lang="it-IT" sz="2400" dirty="0" smtClean="0">
                <a:solidFill>
                  <a:srgbClr val="008000"/>
                </a:solidFill>
                <a:latin typeface="Consolas"/>
              </a:rPr>
              <a:t>	</a:t>
            </a:r>
            <a:r>
              <a:rPr lang="it-IT" sz="2400" dirty="0" err="1" smtClean="0">
                <a:solidFill>
                  <a:srgbClr val="0000FF"/>
                </a:solidFill>
                <a:latin typeface="Consolas"/>
              </a:rPr>
              <a:t>if</a:t>
            </a:r>
            <a:r>
              <a:rPr lang="it-IT" sz="2400" dirty="0" smtClean="0">
                <a:latin typeface="Consolas"/>
              </a:rPr>
              <a:t> </a:t>
            </a:r>
            <a:r>
              <a:rPr lang="it-IT" sz="2400" dirty="0">
                <a:latin typeface="Consolas"/>
              </a:rPr>
              <a:t>(!</a:t>
            </a:r>
            <a:r>
              <a:rPr lang="it-IT" sz="2400" dirty="0" err="1">
                <a:latin typeface="Consolas"/>
              </a:rPr>
              <a:t>dtInfo.isEmpty</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b="1" dirty="0" err="1" smtClean="0">
                <a:solidFill>
                  <a:srgbClr val="FF0000"/>
                </a:solidFill>
                <a:latin typeface="Consolas"/>
              </a:rPr>
              <a:t>kafkaChannel.outputPendingTopic</a:t>
            </a:r>
            <a:r>
              <a:rPr lang="it-IT" sz="2400" b="1" dirty="0">
                <a:solidFill>
                  <a:srgbClr val="FF0000"/>
                </a:solidFill>
                <a:latin typeface="Consolas"/>
              </a:rPr>
              <a:t>().</a:t>
            </a:r>
            <a:r>
              <a:rPr lang="it-IT" sz="2400" b="1" dirty="0" err="1">
                <a:solidFill>
                  <a:srgbClr val="FF0000"/>
                </a:solidFill>
                <a:latin typeface="Consolas"/>
              </a:rPr>
              <a:t>send</a:t>
            </a:r>
            <a:r>
              <a:rPr lang="it-IT" sz="2400" b="1" dirty="0">
                <a:solidFill>
                  <a:srgbClr val="FF0000"/>
                </a:solidFill>
                <a:latin typeface="Consolas"/>
              </a:rPr>
              <a:t>(</a:t>
            </a:r>
            <a:r>
              <a:rPr lang="it-IT" sz="2400" b="1" dirty="0" err="1">
                <a:solidFill>
                  <a:srgbClr val="FF0000"/>
                </a:solidFill>
                <a:latin typeface="Consolas"/>
              </a:rPr>
              <a:t>MessageBuilder.withPayload</a:t>
            </a:r>
            <a:r>
              <a:rPr lang="it-IT" sz="2400" b="1" dirty="0">
                <a:solidFill>
                  <a:srgbClr val="FF0000"/>
                </a:solidFill>
                <a:latin typeface="Consolas"/>
              </a:rPr>
              <a:t>(</a:t>
            </a:r>
            <a:r>
              <a:rPr lang="it-IT" sz="2400" b="1" dirty="0" err="1">
                <a:solidFill>
                  <a:srgbClr val="FF0000"/>
                </a:solidFill>
                <a:latin typeface="Consolas"/>
              </a:rPr>
              <a:t>dtInfo</a:t>
            </a:r>
            <a:r>
              <a:rPr lang="it-IT" sz="2400" b="1" dirty="0">
                <a:solidFill>
                  <a:srgbClr val="FF0000"/>
                </a:solidFill>
                <a:latin typeface="Consolas"/>
              </a:rPr>
              <a:t>).build</a:t>
            </a:r>
            <a:r>
              <a:rPr lang="it-IT" sz="2400" b="1" dirty="0" smtClean="0">
                <a:solidFill>
                  <a:srgbClr val="FF0000"/>
                </a:solidFill>
                <a:latin typeface="Consolas"/>
              </a:rPr>
              <a:t>())</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Segnaposto contenuto 2"/>
          <p:cNvSpPr txBox="1">
            <a:spLocks/>
          </p:cNvSpPr>
          <p:nvPr/>
        </p:nvSpPr>
        <p:spPr bwMode="auto">
          <a:xfrm>
            <a:off x="15314637" y="6964995"/>
            <a:ext cx="8902699" cy="48150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Topics</a:t>
            </a:r>
            <a:r>
              <a:rPr lang="it-IT" sz="3600" b="1" dirty="0" smtClean="0"/>
              <a:t> </a:t>
            </a:r>
            <a:r>
              <a:rPr lang="it-IT" sz="3600" b="1" dirty="0" err="1" smtClean="0"/>
              <a:t>publishing</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Interface </a:t>
            </a:r>
            <a:r>
              <a:rPr lang="it-IT" sz="3600" dirty="0" err="1" smtClean="0"/>
              <a:t>definition</a:t>
            </a:r>
            <a:endParaRPr lang="it-IT" sz="3600" dirty="0" smtClean="0"/>
          </a:p>
          <a:p>
            <a:pPr lvl="1"/>
            <a:r>
              <a:rPr lang="it-IT" sz="3600" dirty="0" smtClean="0"/>
              <a:t>Class </a:t>
            </a:r>
            <a:r>
              <a:rPr lang="it-IT" sz="3600" dirty="0" err="1" smtClean="0"/>
              <a:t>which</a:t>
            </a:r>
            <a:r>
              <a:rPr lang="it-IT" sz="3600" dirty="0" smtClean="0"/>
              <a:t> </a:t>
            </a:r>
            <a:r>
              <a:rPr lang="it-IT" sz="3600" dirty="0" err="1" smtClean="0"/>
              <a:t>implements</a:t>
            </a:r>
            <a:r>
              <a:rPr lang="it-IT" sz="3600" dirty="0" smtClean="0"/>
              <a:t>  the </a:t>
            </a:r>
            <a:r>
              <a:rPr lang="it-IT" sz="3600" dirty="0" err="1" smtClean="0"/>
              <a:t>interface</a:t>
            </a:r>
            <a:r>
              <a:rPr lang="it-IT" sz="3600" dirty="0" smtClean="0"/>
              <a:t> </a:t>
            </a:r>
          </a:p>
          <a:p>
            <a:pPr lvl="1"/>
            <a:r>
              <a:rPr lang="it-IT" sz="3600" dirty="0" smtClean="0"/>
              <a:t>Method </a:t>
            </a:r>
            <a:r>
              <a:rPr lang="it-IT" sz="3600" dirty="0" err="1"/>
              <a:t>which</a:t>
            </a:r>
            <a:r>
              <a:rPr lang="it-IT" sz="3600" dirty="0"/>
              <a:t> </a:t>
            </a:r>
            <a:r>
              <a:rPr lang="it-IT" sz="3600" dirty="0" err="1"/>
              <a:t>implements</a:t>
            </a:r>
            <a:r>
              <a:rPr lang="it-IT" sz="3600" dirty="0"/>
              <a:t> </a:t>
            </a:r>
            <a:r>
              <a:rPr lang="it-IT" sz="3600" dirty="0" smtClean="0"/>
              <a:t>the </a:t>
            </a:r>
            <a:r>
              <a:rPr lang="it-IT" sz="3600" dirty="0" err="1" smtClean="0"/>
              <a:t>publishing</a:t>
            </a:r>
            <a:r>
              <a:rPr lang="it-IT" sz="3600" dirty="0" smtClean="0"/>
              <a:t> </a:t>
            </a:r>
            <a:r>
              <a:rPr lang="it-IT" sz="3600" dirty="0" err="1" smtClean="0"/>
              <a:t>logic</a:t>
            </a:r>
            <a:r>
              <a:rPr lang="it-IT" sz="3600" dirty="0" smtClean="0"/>
              <a:t>  </a:t>
            </a:r>
          </a:p>
        </p:txBody>
      </p:sp>
      <p:sp>
        <p:nvSpPr>
          <p:cNvPr id="15" name="Titolo 1"/>
          <p:cNvSpPr>
            <a:spLocks noGrp="1"/>
          </p:cNvSpPr>
          <p:nvPr>
            <p:ph type="title"/>
          </p:nvPr>
        </p:nvSpPr>
        <p:spPr>
          <a:xfrm>
            <a:off x="617538" y="241300"/>
            <a:ext cx="23134637" cy="1358900"/>
          </a:xfrm>
        </p:spPr>
        <p:txBody>
          <a:bodyPr/>
          <a:lstStyle/>
          <a:p>
            <a:r>
              <a:rPr lang="it-IT" sz="6000" dirty="0" err="1" smtClean="0"/>
              <a:t>Topics</a:t>
            </a:r>
            <a:r>
              <a:rPr lang="it-IT" sz="6000" dirty="0" smtClean="0"/>
              <a:t> </a:t>
            </a:r>
            <a:r>
              <a:rPr lang="it-IT" sz="6000" dirty="0" err="1" smtClean="0"/>
              <a:t>publishing</a:t>
            </a:r>
            <a:r>
              <a:rPr lang="it-IT" sz="6000" dirty="0" smtClean="0"/>
              <a:t>: </a:t>
            </a:r>
            <a:r>
              <a:rPr lang="it-IT" sz="6000" dirty="0" err="1" smtClean="0"/>
              <a:t>interface</a:t>
            </a:r>
            <a:r>
              <a:rPr lang="it-IT" sz="6000" dirty="0" smtClean="0"/>
              <a:t> </a:t>
            </a:r>
            <a:r>
              <a:rPr lang="it-IT" sz="6000" dirty="0" err="1" smtClean="0"/>
              <a:t>declaration</a:t>
            </a:r>
            <a:r>
              <a:rPr lang="it-IT" sz="6000" dirty="0" smtClean="0"/>
              <a:t> and  </a:t>
            </a:r>
            <a:r>
              <a:rPr lang="it-IT" sz="6000" dirty="0" err="1" smtClean="0"/>
              <a:t>implementation</a:t>
            </a:r>
            <a:endParaRPr lang="it-IT" sz="6000" dirty="0"/>
          </a:p>
        </p:txBody>
      </p:sp>
    </p:spTree>
    <p:extLst>
      <p:ext uri="{BB962C8B-B14F-4D97-AF65-F5344CB8AC3E}">
        <p14:creationId xmlns:p14="http://schemas.microsoft.com/office/powerpoint/2010/main" val="2249104504"/>
      </p:ext>
    </p:extLst>
  </p:cSld>
  <p:clrMapOvr>
    <a:masterClrMapping/>
  </p:clrMapOvr>
  <p:transition/>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28" y="1623596"/>
            <a:ext cx="23912597" cy="4806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ttangolo 9"/>
          <p:cNvSpPr/>
          <p:nvPr/>
        </p:nvSpPr>
        <p:spPr bwMode="auto">
          <a:xfrm>
            <a:off x="15072320" y="1615558"/>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7808624" y="1605315"/>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20544928" y="1615557"/>
            <a:ext cx="309634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9" name="Pentagono 18"/>
          <p:cNvSpPr/>
          <p:nvPr/>
        </p:nvSpPr>
        <p:spPr bwMode="auto">
          <a:xfrm>
            <a:off x="3469865" y="7732950"/>
            <a:ext cx="2506843" cy="936104"/>
          </a:xfrm>
          <a:prstGeom prst="homePlate">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PENDING</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25" name="Connettore 7 24"/>
          <p:cNvCxnSpPr>
            <a:stCxn id="21" idx="3"/>
            <a:endCxn id="22" idx="1"/>
          </p:cNvCxnSpPr>
          <p:nvPr/>
        </p:nvCxnSpPr>
        <p:spPr bwMode="auto">
          <a:xfrm flipV="1">
            <a:off x="9014162" y="7049192"/>
            <a:ext cx="1404134" cy="1152128"/>
          </a:xfrm>
          <a:prstGeom prst="curvedConnector3">
            <a:avLst>
              <a:gd name="adj1" fmla="val 50000"/>
            </a:avLst>
          </a:prstGeom>
          <a:solidFill>
            <a:srgbClr val="BBE0E3"/>
          </a:solidFill>
          <a:ln w="101600" cap="flat" cmpd="sng" algn="ctr">
            <a:solidFill>
              <a:srgbClr val="5E50A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6" name="Connettore 7 25"/>
          <p:cNvCxnSpPr>
            <a:stCxn id="21" idx="3"/>
            <a:endCxn id="24" idx="1"/>
          </p:cNvCxnSpPr>
          <p:nvPr/>
        </p:nvCxnSpPr>
        <p:spPr bwMode="auto">
          <a:xfrm>
            <a:off x="9014162" y="8201320"/>
            <a:ext cx="6028420" cy="210559"/>
          </a:xfrm>
          <a:prstGeom prst="curvedConnector3">
            <a:avLst>
              <a:gd name="adj1" fmla="val 50000"/>
            </a:avLst>
          </a:prstGeom>
          <a:solidFill>
            <a:srgbClr val="BBE0E3"/>
          </a:solidFill>
          <a:ln w="101600" cap="flat" cmpd="sng" algn="ctr">
            <a:solidFill>
              <a:srgbClr val="5E50A1"/>
            </a:solidFill>
            <a:prstDash val="dash"/>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36" name="Gruppo 1035"/>
          <p:cNvGrpSpPr/>
          <p:nvPr/>
        </p:nvGrpSpPr>
        <p:grpSpPr>
          <a:xfrm>
            <a:off x="5922507" y="7732950"/>
            <a:ext cx="13254269" cy="4454869"/>
            <a:chOff x="5922507" y="7732950"/>
            <a:chExt cx="13254269" cy="4454869"/>
          </a:xfrm>
        </p:grpSpPr>
        <p:sp>
          <p:nvSpPr>
            <p:cNvPr id="27" name="Cilindro 26"/>
            <p:cNvSpPr/>
            <p:nvPr/>
          </p:nvSpPr>
          <p:spPr bwMode="auto">
            <a:xfrm rot="5400000">
              <a:off x="11649542" y="4660585"/>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b"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nvGrpSpPr>
            <p:cNvPr id="8" name="Gruppo 7"/>
            <p:cNvGrpSpPr/>
            <p:nvPr/>
          </p:nvGrpSpPr>
          <p:grpSpPr>
            <a:xfrm>
              <a:off x="5922509" y="7732950"/>
              <a:ext cx="3091653" cy="3548481"/>
              <a:chOff x="5922509" y="7732950"/>
              <a:chExt cx="3091653" cy="3548481"/>
            </a:xfrm>
          </p:grpSpPr>
          <p:grpSp>
            <p:nvGrpSpPr>
              <p:cNvPr id="2" name="Gruppo 1"/>
              <p:cNvGrpSpPr/>
              <p:nvPr/>
            </p:nvGrpSpPr>
            <p:grpSpPr>
              <a:xfrm>
                <a:off x="5922509" y="7732950"/>
                <a:ext cx="3091653" cy="3548481"/>
                <a:chOff x="5922509" y="7732950"/>
                <a:chExt cx="3091653" cy="3548481"/>
              </a:xfrm>
            </p:grpSpPr>
            <p:sp>
              <p:nvSpPr>
                <p:cNvPr id="21" name="Gallone 20"/>
                <p:cNvSpPr/>
                <p:nvPr/>
              </p:nvSpPr>
              <p:spPr bwMode="auto">
                <a:xfrm>
                  <a:off x="5922509" y="7732950"/>
                  <a:ext cx="3091653"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QUEUED</a:t>
                  </a:r>
                  <a:endParaRPr lang="it-IT" sz="3200" b="1" dirty="0">
                    <a:solidFill>
                      <a:schemeClr val="bg1"/>
                    </a:solidFill>
                    <a:ea typeface="ヒラギノ角ゴ ProN W3" charset="0"/>
                    <a:cs typeface="ヒラギノ角ゴ ProN W3" charset="0"/>
                  </a:endParaRPr>
                </a:p>
              </p:txBody>
            </p:sp>
            <p:sp>
              <p:nvSpPr>
                <p:cNvPr id="28" name="Documento 27"/>
                <p:cNvSpPr/>
                <p:nvPr/>
              </p:nvSpPr>
              <p:spPr bwMode="auto">
                <a:xfrm>
                  <a:off x="6373757" y="9913279"/>
                  <a:ext cx="2189155"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Pending</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cxnSp>
            <p:nvCxnSpPr>
              <p:cNvPr id="6" name="Connettore 2 5"/>
              <p:cNvCxnSpPr>
                <a:endCxn id="28" idx="0"/>
              </p:cNvCxnSpPr>
              <p:nvPr/>
            </p:nvCxnSpPr>
            <p:spPr bwMode="auto">
              <a:xfrm>
                <a:off x="7468335" y="8585760"/>
                <a:ext cx="0" cy="1327519"/>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grpSp>
        <p:nvGrpSpPr>
          <p:cNvPr id="1026" name="Gruppo 1025"/>
          <p:cNvGrpSpPr/>
          <p:nvPr/>
        </p:nvGrpSpPr>
        <p:grpSpPr>
          <a:xfrm>
            <a:off x="9949926" y="6580822"/>
            <a:ext cx="4608512" cy="4700609"/>
            <a:chOff x="9949926" y="6580822"/>
            <a:chExt cx="4608512" cy="4700609"/>
          </a:xfrm>
        </p:grpSpPr>
        <p:sp>
          <p:nvSpPr>
            <p:cNvPr id="22" name="Gallone 21"/>
            <p:cNvSpPr/>
            <p:nvPr/>
          </p:nvSpPr>
          <p:spPr bwMode="auto">
            <a:xfrm>
              <a:off x="9949926" y="6580822"/>
              <a:ext cx="4608512"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CONFIRMED</a:t>
              </a:r>
              <a:endParaRPr lang="it-IT" sz="3200" b="1" dirty="0">
                <a:solidFill>
                  <a:schemeClr val="bg1"/>
                </a:solidFill>
                <a:ea typeface="ヒラギノ角ゴ ProN W3" charset="0"/>
                <a:cs typeface="ヒラギノ角ゴ ProN W3" charset="0"/>
              </a:endParaRPr>
            </a:p>
          </p:txBody>
        </p:sp>
        <p:sp>
          <p:nvSpPr>
            <p:cNvPr id="29" name="Documento 28"/>
            <p:cNvSpPr/>
            <p:nvPr/>
          </p:nvSpPr>
          <p:spPr bwMode="auto">
            <a:xfrm>
              <a:off x="10693702" y="9913279"/>
              <a:ext cx="2682140"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Confirmed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1" name="Connettore 2 30"/>
            <p:cNvCxnSpPr>
              <a:stCxn id="22" idx="2"/>
              <a:endCxn id="29" idx="0"/>
            </p:cNvCxnSpPr>
            <p:nvPr/>
          </p:nvCxnSpPr>
          <p:spPr bwMode="auto">
            <a:xfrm>
              <a:off x="12019997" y="7517562"/>
              <a:ext cx="14775" cy="2395717"/>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1035" name="Gruppo 1034"/>
          <p:cNvGrpSpPr/>
          <p:nvPr/>
        </p:nvGrpSpPr>
        <p:grpSpPr>
          <a:xfrm>
            <a:off x="14574212" y="7943509"/>
            <a:ext cx="4962604" cy="3337922"/>
            <a:chOff x="14529862" y="7943509"/>
            <a:chExt cx="4962604" cy="3337922"/>
          </a:xfrm>
        </p:grpSpPr>
        <p:sp>
          <p:nvSpPr>
            <p:cNvPr id="24" name="Gallone 23"/>
            <p:cNvSpPr/>
            <p:nvPr/>
          </p:nvSpPr>
          <p:spPr bwMode="auto">
            <a:xfrm>
              <a:off x="14529862" y="7943509"/>
              <a:ext cx="4962604"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NOT_CONFIRMED</a:t>
              </a:r>
              <a:endParaRPr lang="it-IT" sz="3200" b="1" dirty="0">
                <a:solidFill>
                  <a:schemeClr val="bg1"/>
                </a:solidFill>
                <a:ea typeface="ヒラギノ角ゴ ProN W3" charset="0"/>
                <a:cs typeface="ヒラギノ角ゴ ProN W3" charset="0"/>
              </a:endParaRPr>
            </a:p>
          </p:txBody>
        </p:sp>
        <p:sp>
          <p:nvSpPr>
            <p:cNvPr id="30" name="Documento 29"/>
            <p:cNvSpPr/>
            <p:nvPr/>
          </p:nvSpPr>
          <p:spPr bwMode="auto">
            <a:xfrm>
              <a:off x="15530746" y="9913279"/>
              <a:ext cx="2606746"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Rejected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6" name="Connettore 2 35"/>
            <p:cNvCxnSpPr/>
            <p:nvPr/>
          </p:nvCxnSpPr>
          <p:spPr bwMode="auto">
            <a:xfrm flipH="1">
              <a:off x="16897668" y="8880249"/>
              <a:ext cx="1" cy="1033030"/>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2" name="Titolo 1"/>
          <p:cNvSpPr>
            <a:spLocks noGrp="1"/>
          </p:cNvSpPr>
          <p:nvPr>
            <p:ph type="title"/>
          </p:nvPr>
        </p:nvSpPr>
        <p:spPr>
          <a:xfrm>
            <a:off x="617538" y="241300"/>
            <a:ext cx="23134637" cy="1358900"/>
          </a:xfrm>
        </p:spPr>
        <p:txBody>
          <a:bodyPr/>
          <a:lstStyle/>
          <a:p>
            <a:r>
              <a:rPr lang="it-IT" dirty="0" smtClean="0"/>
              <a:t>Base model: record workflow</a:t>
            </a:r>
            <a:endParaRPr lang="it-IT" dirty="0"/>
          </a:p>
        </p:txBody>
      </p:sp>
    </p:spTree>
    <p:extLst>
      <p:ext uri="{BB962C8B-B14F-4D97-AF65-F5344CB8AC3E}">
        <p14:creationId xmlns:p14="http://schemas.microsoft.com/office/powerpoint/2010/main" val="16397333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3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3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9"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770723" y="4861738"/>
            <a:ext cx="14373605" cy="7109639"/>
          </a:xfrm>
          <a:prstGeom prst="rect">
            <a:avLst/>
          </a:prstGeom>
          <a:noFill/>
        </p:spPr>
        <p:txBody>
          <a:bodyPr wrap="square" rtlCol="0">
            <a:spAutoFit/>
          </a:bodyPr>
          <a:lstStyle/>
          <a:p>
            <a:r>
              <a:rPr lang="it-IT" sz="2400" dirty="0">
                <a:latin typeface="Consolas"/>
              </a:rPr>
              <a:t>@Component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DbPollingPending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endParaRPr lang="it-IT" sz="2400" dirty="0" smtClean="0">
              <a:latin typeface="Consolas"/>
            </a:endParaRPr>
          </a:p>
          <a:p>
            <a:r>
              <a:rPr lang="it-IT" sz="2400" dirty="0">
                <a:latin typeface="Consolas"/>
              </a:rPr>
              <a:t>    </a:t>
            </a:r>
            <a:r>
              <a:rPr lang="it-IT" sz="2800" b="1" dirty="0">
                <a:solidFill>
                  <a:srgbClr val="FF0000"/>
                </a:solidFill>
                <a:latin typeface="Consolas"/>
              </a:rPr>
              <a:t>@</a:t>
            </a:r>
            <a:r>
              <a:rPr lang="it-IT" sz="2800" b="1" dirty="0" err="1">
                <a:solidFill>
                  <a:srgbClr val="FF0000"/>
                </a:solidFill>
                <a:latin typeface="Consolas"/>
              </a:rPr>
              <a:t>Scheduled</a:t>
            </a:r>
            <a:r>
              <a:rPr lang="it-IT" sz="2800" b="1" dirty="0">
                <a:solidFill>
                  <a:srgbClr val="FF0000"/>
                </a:solidFill>
                <a:latin typeface="Consolas"/>
              </a:rPr>
              <a:t>(</a:t>
            </a:r>
            <a:r>
              <a:rPr lang="it-IT" sz="2800" b="1" dirty="0" err="1">
                <a:solidFill>
                  <a:srgbClr val="FF0000"/>
                </a:solidFill>
                <a:latin typeface="Consolas"/>
              </a:rPr>
              <a:t>fixedRate</a:t>
            </a:r>
            <a:r>
              <a:rPr lang="it-IT" sz="2800" b="1" dirty="0">
                <a:solidFill>
                  <a:srgbClr val="FF0000"/>
                </a:solidFill>
                <a:latin typeface="Consolas"/>
              </a:rPr>
              <a:t> = 60000) </a:t>
            </a:r>
            <a:br>
              <a:rPr lang="it-IT" sz="2800" b="1" dirty="0">
                <a:solidFill>
                  <a:srgbClr val="FF0000"/>
                </a:solidFill>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smtClean="0">
                <a:latin typeface="Consolas"/>
              </a:rPr>
              <a:t>);</a:t>
            </a:r>
          </a:p>
          <a:p>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WritePendingTopic</a:t>
            </a:r>
            <a:r>
              <a:rPr lang="it-IT" sz="2400" dirty="0" smtClean="0">
                <a:latin typeface="Consolas"/>
              </a:rPr>
              <a:t> </a:t>
            </a:r>
            <a:r>
              <a:rPr lang="it-IT" sz="2400" dirty="0" err="1">
                <a:latin typeface="Consolas"/>
              </a:rPr>
              <a:t>serviceTopic</a:t>
            </a:r>
            <a:r>
              <a:rPr lang="it-IT" sz="2400" dirty="0">
                <a:latin typeface="Consolas"/>
              </a:rPr>
              <a:t> = </a:t>
            </a:r>
            <a:r>
              <a:rPr lang="it-IT" sz="2400" dirty="0" err="1">
                <a:latin typeface="Consolas"/>
              </a:rPr>
              <a:t>context.getBean</a:t>
            </a:r>
            <a:r>
              <a:rPr lang="it-IT" sz="2400" dirty="0">
                <a:latin typeface="Consolas"/>
              </a:rPr>
              <a:t>(</a:t>
            </a:r>
            <a:r>
              <a:rPr lang="it-IT" sz="2400" dirty="0" err="1">
                <a:latin typeface="Consolas"/>
              </a:rPr>
              <a:t>WritePendingTopic.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List </a:t>
            </a:r>
            <a:r>
              <a:rPr lang="it-IT" sz="2400" dirty="0">
                <a:latin typeface="Consolas"/>
              </a:rPr>
              <a:t>&lt;Booking&gt; </a:t>
            </a:r>
            <a:r>
              <a:rPr lang="it-IT" sz="2400" dirty="0" err="1">
                <a:latin typeface="Consolas"/>
              </a:rPr>
              <a:t>listaItem</a:t>
            </a:r>
            <a:r>
              <a:rPr lang="it-IT" sz="2400" dirty="0">
                <a:latin typeface="Consolas"/>
              </a:rPr>
              <a:t> = </a:t>
            </a:r>
            <a:r>
              <a:rPr lang="it-IT" sz="2400" dirty="0" err="1">
                <a:latin typeface="Consolas"/>
              </a:rPr>
              <a:t>service.getPendingBooking</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serviceTopic.writePendingTopic</a:t>
            </a:r>
            <a:r>
              <a:rPr lang="it-IT" sz="2400" dirty="0" smtClean="0">
                <a:latin typeface="Consolas"/>
              </a:rPr>
              <a:t>(</a:t>
            </a:r>
            <a:r>
              <a:rPr lang="it-IT" sz="2400" dirty="0" err="1" smtClean="0">
                <a:latin typeface="Consolas"/>
              </a:rPr>
              <a:t>listaItem</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service.updateQueued</a:t>
            </a:r>
            <a:r>
              <a:rPr lang="it-IT" sz="2400" dirty="0" smtClean="0">
                <a:latin typeface="Consolas"/>
              </a:rPr>
              <a:t>(</a:t>
            </a:r>
            <a:r>
              <a:rPr lang="it-IT" sz="2400" dirty="0" err="1" smtClean="0">
                <a:latin typeface="Consolas"/>
              </a:rPr>
              <a:t>listaItem</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11" name="CasellaDiTesto 10"/>
          <p:cNvSpPr txBox="1"/>
          <p:nvPr/>
        </p:nvSpPr>
        <p:spPr>
          <a:xfrm>
            <a:off x="788047" y="1849855"/>
            <a:ext cx="16116296" cy="2246769"/>
          </a:xfrm>
          <a:prstGeom prst="rect">
            <a:avLst/>
          </a:prstGeom>
          <a:noFill/>
        </p:spPr>
        <p:txBody>
          <a:bodyPr wrap="square" rtlCol="0">
            <a:spAutoFit/>
          </a:bodyPr>
          <a:lstStyle/>
          <a:p>
            <a:r>
              <a:rPr lang="it-IT" sz="2800" dirty="0" smtClean="0">
                <a:latin typeface="Consolas"/>
              </a:rPr>
              <a:t>@</a:t>
            </a:r>
            <a:r>
              <a:rPr lang="it-IT" sz="2800" dirty="0" err="1">
                <a:latin typeface="Consolas"/>
              </a:rPr>
              <a:t>SpringBootApplication</a:t>
            </a:r>
            <a:endParaRPr lang="it-IT" sz="2800" dirty="0">
              <a:latin typeface="Consolas"/>
            </a:endParaRPr>
          </a:p>
          <a:p>
            <a:r>
              <a:rPr lang="it-IT" sz="2800" b="1" dirty="0">
                <a:solidFill>
                  <a:srgbClr val="FF0000"/>
                </a:solidFill>
                <a:latin typeface="Consolas"/>
              </a:rPr>
              <a:t>@</a:t>
            </a:r>
            <a:r>
              <a:rPr lang="it-IT" sz="2800" b="1" dirty="0" err="1">
                <a:solidFill>
                  <a:srgbClr val="FF0000"/>
                </a:solidFill>
                <a:latin typeface="Consolas"/>
              </a:rPr>
              <a:t>EnableScheduling</a:t>
            </a:r>
            <a:r>
              <a:rPr lang="en-US" sz="2800" b="1" dirty="0" smtClean="0">
                <a:solidFill>
                  <a:srgbClr val="FF0000"/>
                </a:solidFill>
                <a:latin typeface="Consolas"/>
              </a:rPr>
              <a:t/>
            </a:r>
            <a:br>
              <a:rPr lang="en-US" sz="2800" b="1" dirty="0" smtClean="0">
                <a:solidFill>
                  <a:srgbClr val="FF0000"/>
                </a:solidFill>
                <a:latin typeface="Consolas"/>
              </a:rPr>
            </a:b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class</a:t>
            </a:r>
            <a:r>
              <a:rPr lang="en-US" sz="2800" dirty="0" smtClean="0">
                <a:latin typeface="Consolas"/>
              </a:rPr>
              <a:t> Application { </a:t>
            </a:r>
            <a:br>
              <a:rPr lang="en-US" sz="2800" dirty="0" smtClean="0">
                <a:latin typeface="Consolas"/>
              </a:rPr>
            </a:br>
            <a:r>
              <a:rPr lang="en-US" sz="2800" dirty="0" smtClean="0">
                <a:latin typeface="Consolas"/>
              </a:rPr>
              <a:t>    </a:t>
            </a: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static</a:t>
            </a:r>
            <a:r>
              <a:rPr lang="en-US" sz="2800" dirty="0" smtClean="0">
                <a:latin typeface="Consolas"/>
              </a:rPr>
              <a:t> </a:t>
            </a:r>
            <a:r>
              <a:rPr lang="en-US" sz="2800" dirty="0" smtClean="0">
                <a:solidFill>
                  <a:srgbClr val="0000FF"/>
                </a:solidFill>
                <a:latin typeface="Consolas"/>
              </a:rPr>
              <a:t>void</a:t>
            </a:r>
            <a:r>
              <a:rPr lang="en-US" sz="2800" dirty="0" smtClean="0">
                <a:latin typeface="Consolas"/>
              </a:rPr>
              <a:t> main(String[] </a:t>
            </a:r>
            <a:r>
              <a:rPr lang="en-US" sz="2800" dirty="0" err="1" smtClean="0">
                <a:latin typeface="Consolas"/>
              </a:rPr>
              <a:t>args</a:t>
            </a:r>
            <a:r>
              <a:rPr lang="en-US" sz="2800" dirty="0" smtClean="0">
                <a:latin typeface="Consolas"/>
              </a:rPr>
              <a:t>) { </a:t>
            </a:r>
            <a:br>
              <a:rPr lang="en-US" sz="2800" dirty="0" smtClean="0">
                <a:latin typeface="Consolas"/>
              </a:rPr>
            </a:br>
            <a:r>
              <a:rPr lang="en-US" sz="2800" dirty="0" smtClean="0">
                <a:latin typeface="Consolas"/>
              </a:rPr>
              <a:t>        </a:t>
            </a:r>
            <a:r>
              <a:rPr lang="en-US" sz="2800" dirty="0" err="1" smtClean="0">
                <a:latin typeface="Consolas"/>
              </a:rPr>
              <a:t>SpringApplication.run</a:t>
            </a:r>
            <a:r>
              <a:rPr lang="en-US" sz="2800" dirty="0" smtClean="0">
                <a:latin typeface="Consolas"/>
              </a:rPr>
              <a:t>(</a:t>
            </a:r>
            <a:r>
              <a:rPr lang="en-US" sz="2800" dirty="0" err="1" smtClean="0">
                <a:latin typeface="Consolas"/>
              </a:rPr>
              <a:t>Application.</a:t>
            </a:r>
            <a:r>
              <a:rPr lang="en-US" sz="2800" dirty="0" err="1" smtClean="0">
                <a:solidFill>
                  <a:srgbClr val="0000FF"/>
                </a:solidFill>
                <a:latin typeface="Consolas"/>
              </a:rPr>
              <a:t>class</a:t>
            </a:r>
            <a:r>
              <a:rPr lang="en-US" sz="2800" dirty="0" smtClean="0">
                <a:latin typeface="Consolas"/>
              </a:rPr>
              <a:t>, </a:t>
            </a:r>
            <a:r>
              <a:rPr lang="en-US" sz="2800" dirty="0" err="1" smtClean="0">
                <a:latin typeface="Consolas"/>
              </a:rPr>
              <a:t>args</a:t>
            </a:r>
            <a:r>
              <a:rPr lang="en-US" sz="2800" dirty="0" smtClean="0">
                <a:latin typeface="Consolas"/>
              </a:rPr>
              <a:t>);}} </a:t>
            </a:r>
            <a:endParaRPr lang="it-IT" sz="2800" dirty="0" smtClean="0">
              <a:latin typeface="Consolas"/>
            </a:endParaRP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Segnaposto contenuto 2"/>
          <p:cNvSpPr txBox="1">
            <a:spLocks/>
          </p:cNvSpPr>
          <p:nvPr/>
        </p:nvSpPr>
        <p:spPr bwMode="auto">
          <a:xfrm>
            <a:off x="15314637" y="6964996"/>
            <a:ext cx="8901558" cy="4054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Scheduler</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i="1" dirty="0" smtClean="0"/>
              <a:t>@</a:t>
            </a:r>
            <a:r>
              <a:rPr lang="it-IT" sz="3600" i="1" dirty="0" err="1" smtClean="0"/>
              <a:t>EnableScheduling</a:t>
            </a:r>
            <a:r>
              <a:rPr lang="it-IT" sz="3600" i="1" dirty="0" smtClean="0"/>
              <a:t> </a:t>
            </a:r>
            <a:r>
              <a:rPr lang="it-IT" sz="3600" dirty="0" err="1" smtClean="0"/>
              <a:t>directive</a:t>
            </a:r>
            <a:endParaRPr lang="it-IT" sz="3600" dirty="0" smtClean="0"/>
          </a:p>
          <a:p>
            <a:pPr lvl="1"/>
            <a:r>
              <a:rPr lang="it-IT" sz="3600" i="1" dirty="0" smtClean="0"/>
              <a:t>@</a:t>
            </a:r>
            <a:r>
              <a:rPr lang="it-IT" sz="3600" i="1" dirty="0" err="1" smtClean="0"/>
              <a:t>Scheduled</a:t>
            </a:r>
            <a:r>
              <a:rPr lang="it-IT" sz="3600" i="1" dirty="0" smtClean="0"/>
              <a:t> </a:t>
            </a:r>
            <a:r>
              <a:rPr lang="it-IT" sz="3600" dirty="0" err="1" smtClean="0"/>
              <a:t>directive</a:t>
            </a:r>
            <a:r>
              <a:rPr lang="it-IT" sz="3600" dirty="0" smtClean="0"/>
              <a:t>  </a:t>
            </a:r>
          </a:p>
          <a:p>
            <a:pPr lvl="1"/>
            <a:r>
              <a:rPr lang="it-IT" sz="3600" dirty="0" smtClean="0"/>
              <a:t>Data </a:t>
            </a:r>
            <a:r>
              <a:rPr lang="it-IT" sz="3600" dirty="0" err="1" smtClean="0"/>
              <a:t>access</a:t>
            </a:r>
            <a:r>
              <a:rPr lang="it-IT" sz="3600" dirty="0" smtClean="0"/>
              <a:t> and </a:t>
            </a:r>
            <a:r>
              <a:rPr lang="it-IT" sz="3600" dirty="0" err="1" smtClean="0"/>
              <a:t>topic</a:t>
            </a:r>
            <a:r>
              <a:rPr lang="it-IT" sz="3600" dirty="0" smtClean="0"/>
              <a:t> </a:t>
            </a:r>
            <a:r>
              <a:rPr lang="it-IT" sz="3600" dirty="0" err="1" smtClean="0"/>
              <a:t>publishing</a:t>
            </a:r>
            <a:r>
              <a:rPr lang="it-IT" sz="3600" dirty="0" smtClean="0"/>
              <a:t> business </a:t>
            </a:r>
            <a:r>
              <a:rPr lang="it-IT" sz="3600" dirty="0" err="1" smtClean="0"/>
              <a:t>logic</a:t>
            </a:r>
            <a:endParaRPr lang="it-IT" sz="3600" dirty="0" smtClean="0"/>
          </a:p>
        </p:txBody>
      </p:sp>
      <p:sp>
        <p:nvSpPr>
          <p:cNvPr id="17" name="Freccia a destra con strisce 1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8" name="Titolo 1"/>
          <p:cNvSpPr>
            <a:spLocks noGrp="1"/>
          </p:cNvSpPr>
          <p:nvPr>
            <p:ph type="title"/>
          </p:nvPr>
        </p:nvSpPr>
        <p:spPr>
          <a:xfrm>
            <a:off x="617538" y="241300"/>
            <a:ext cx="23134637" cy="1358900"/>
          </a:xfrm>
        </p:spPr>
        <p:txBody>
          <a:bodyPr/>
          <a:lstStyle/>
          <a:p>
            <a:r>
              <a:rPr lang="it-IT" dirty="0" smtClean="0"/>
              <a:t>Base model: </a:t>
            </a:r>
            <a:r>
              <a:rPr lang="it-IT" dirty="0" err="1" smtClean="0"/>
              <a:t>implementation</a:t>
            </a:r>
            <a:r>
              <a:rPr lang="it-IT" dirty="0"/>
              <a:t> of the </a:t>
            </a:r>
            <a:r>
              <a:rPr lang="it-IT" dirty="0" err="1"/>
              <a:t>scheduler</a:t>
            </a:r>
            <a:r>
              <a:rPr lang="it-IT" dirty="0"/>
              <a:t> </a:t>
            </a:r>
          </a:p>
        </p:txBody>
      </p:sp>
    </p:spTree>
    <p:extLst>
      <p:ext uri="{BB962C8B-B14F-4D97-AF65-F5344CB8AC3E}">
        <p14:creationId xmlns:p14="http://schemas.microsoft.com/office/powerpoint/2010/main" val="41935968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1361834"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grpSp>
        <p:nvGrpSpPr>
          <p:cNvPr id="36" name="Gruppo 35"/>
          <p:cNvGrpSpPr/>
          <p:nvPr/>
        </p:nvGrpSpPr>
        <p:grpSpPr>
          <a:xfrm>
            <a:off x="4760746"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123849"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4400" dirty="0" smtClean="0">
                <a:ea typeface="ヒラギノ角ゴ ProN W3" charset="0"/>
              </a:rPr>
              <a:t>http/</a:t>
            </a:r>
            <a:r>
              <a:rPr lang="it-IT" sz="4400" dirty="0" err="1" smtClean="0">
                <a:ea typeface="ヒラギノ角ゴ ProN W3" charset="0"/>
              </a:rPr>
              <a:t>rest</a:t>
            </a:r>
            <a:endParaRPr lang="it-IT" sz="4400" dirty="0">
              <a:ea typeface="ヒラギノ角ゴ ProN W3"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Microservice: Service </a:t>
            </a:r>
            <a:r>
              <a:rPr lang="it-IT" dirty="0" err="1"/>
              <a:t>Discovery</a:t>
            </a:r>
            <a:r>
              <a:rPr lang="it-IT" dirty="0"/>
              <a:t> </a:t>
            </a:r>
          </a:p>
        </p:txBody>
      </p:sp>
      <p:grpSp>
        <p:nvGrpSpPr>
          <p:cNvPr id="8" name="Gruppo 7"/>
          <p:cNvGrpSpPr/>
          <p:nvPr/>
        </p:nvGrpSpPr>
        <p:grpSpPr>
          <a:xfrm>
            <a:off x="1434140"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grpSp>
      <p:cxnSp>
        <p:nvCxnSpPr>
          <p:cNvPr id="89" name="Connettore 2 88"/>
          <p:cNvCxnSpPr>
            <a:stCxn id="84" idx="2"/>
            <a:endCxn id="11" idx="0"/>
          </p:cNvCxnSpPr>
          <p:nvPr/>
        </p:nvCxnSpPr>
        <p:spPr bwMode="auto">
          <a:xfrm>
            <a:off x="7084846"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2" name="Segnaposto contenuto 2"/>
          <p:cNvSpPr txBox="1">
            <a:spLocks/>
          </p:cNvSpPr>
          <p:nvPr/>
        </p:nvSpPr>
        <p:spPr bwMode="auto">
          <a:xfrm>
            <a:off x="12912080" y="2033463"/>
            <a:ext cx="10821269" cy="9156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4400" dirty="0" smtClean="0">
                <a:solidFill>
                  <a:srgbClr val="000000"/>
                </a:solidFill>
              </a:rPr>
              <a:t>In a </a:t>
            </a:r>
            <a:r>
              <a:rPr lang="en-US" sz="4400" dirty="0" err="1" smtClean="0">
                <a:solidFill>
                  <a:srgbClr val="000000"/>
                </a:solidFill>
              </a:rPr>
              <a:t>microservices</a:t>
            </a:r>
            <a:r>
              <a:rPr lang="en-US" sz="4400" dirty="0" smtClean="0">
                <a:solidFill>
                  <a:srgbClr val="000000"/>
                </a:solidFill>
              </a:rPr>
              <a:t>-based architecture,  services are not capable of acting on their own</a:t>
            </a:r>
          </a:p>
          <a:p>
            <a:r>
              <a:rPr lang="en-US" sz="4400" dirty="0" smtClean="0">
                <a:solidFill>
                  <a:srgbClr val="000000"/>
                </a:solidFill>
              </a:rPr>
              <a:t>In fact, services need to cooperate with each other to obtain the required system functionalities</a:t>
            </a:r>
          </a:p>
          <a:p>
            <a:r>
              <a:rPr lang="en-US" sz="4400" b="1" dirty="0">
                <a:solidFill>
                  <a:srgbClr val="000000"/>
                </a:solidFill>
              </a:rPr>
              <a:t>Service </a:t>
            </a:r>
            <a:r>
              <a:rPr lang="en-US" sz="4400" b="1" dirty="0" smtClean="0">
                <a:solidFill>
                  <a:srgbClr val="000000"/>
                </a:solidFill>
              </a:rPr>
              <a:t>Discovery, </a:t>
            </a:r>
            <a:r>
              <a:rPr lang="en-US" sz="4400" dirty="0">
                <a:solidFill>
                  <a:srgbClr val="000000"/>
                </a:solidFill>
              </a:rPr>
              <a:t>with its registry </a:t>
            </a:r>
            <a:r>
              <a:rPr lang="en-US" sz="4400" dirty="0" smtClean="0">
                <a:solidFill>
                  <a:srgbClr val="000000"/>
                </a:solidFill>
              </a:rPr>
              <a:t>function,  </a:t>
            </a:r>
            <a:r>
              <a:rPr lang="en-US" sz="4400" dirty="0">
                <a:solidFill>
                  <a:srgbClr val="000000"/>
                </a:solidFill>
              </a:rPr>
              <a:t>is one of the key tenets of </a:t>
            </a:r>
            <a:r>
              <a:rPr lang="en-US" sz="4400" dirty="0" smtClean="0">
                <a:solidFill>
                  <a:srgbClr val="000000"/>
                </a:solidFill>
              </a:rPr>
              <a:t>a microservices-based  architecture</a:t>
            </a:r>
            <a:endParaRPr lang="en-US" sz="4400" dirty="0">
              <a:solidFill>
                <a:srgbClr val="000000"/>
              </a:solidFill>
            </a:endParaRPr>
          </a:p>
          <a:p>
            <a:r>
              <a:rPr lang="en-US" sz="4400" dirty="0" smtClean="0">
                <a:solidFill>
                  <a:srgbClr val="000000"/>
                </a:solidFill>
              </a:rPr>
              <a:t>This pattern allows microservices to find each other dynamically without </a:t>
            </a:r>
            <a:r>
              <a:rPr lang="en-US" sz="4400" i="1" dirty="0" smtClean="0">
                <a:solidFill>
                  <a:srgbClr val="000000"/>
                </a:solidFill>
              </a:rPr>
              <a:t>point to point </a:t>
            </a:r>
            <a:r>
              <a:rPr lang="en-US" sz="4400" dirty="0" smtClean="0">
                <a:solidFill>
                  <a:srgbClr val="000000"/>
                </a:solidFill>
              </a:rPr>
              <a:t>wiring</a:t>
            </a:r>
          </a:p>
          <a:p>
            <a:pPr marL="0" indent="0">
              <a:buFont typeface="Wingdings" pitchFamily="2" charset="2"/>
              <a:buNone/>
            </a:pPr>
            <a:endParaRPr lang="it-IT" sz="4400" dirty="0">
              <a:solidFill>
                <a:srgbClr val="000000"/>
              </a:solidFill>
            </a:endParaRPr>
          </a:p>
        </p:txBody>
      </p:sp>
    </p:spTree>
    <p:extLst>
      <p:ext uri="{BB962C8B-B14F-4D97-AF65-F5344CB8AC3E}">
        <p14:creationId xmlns:p14="http://schemas.microsoft.com/office/powerpoint/2010/main" val="170440144"/>
      </p:ext>
    </p:extLst>
  </p:cSld>
  <p:clrMapOvr>
    <a:masterClrMapping/>
  </p:clrMapOvr>
  <p:transition/>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Netflix</a:t>
            </a:r>
            <a:r>
              <a:rPr lang="it-IT" dirty="0" smtClean="0"/>
              <a:t> Eureka: </a:t>
            </a:r>
            <a:r>
              <a:rPr lang="it-IT" dirty="0" err="1" smtClean="0"/>
              <a:t>characteristics</a:t>
            </a:r>
            <a:endParaRPr lang="it-IT" dirty="0"/>
          </a:p>
        </p:txBody>
      </p:sp>
      <p:sp>
        <p:nvSpPr>
          <p:cNvPr id="3" name="Segnaposto contenuto 2"/>
          <p:cNvSpPr>
            <a:spLocks noGrp="1"/>
          </p:cNvSpPr>
          <p:nvPr>
            <p:ph idx="1"/>
          </p:nvPr>
        </p:nvSpPr>
        <p:spPr>
          <a:xfrm>
            <a:off x="617538" y="1504950"/>
            <a:ext cx="13601993" cy="5353050"/>
          </a:xfrm>
        </p:spPr>
        <p:txBody>
          <a:bodyPr/>
          <a:lstStyle/>
          <a:p>
            <a:r>
              <a:rPr lang="en-US" sz="3200" dirty="0"/>
              <a:t>Eureka </a:t>
            </a:r>
            <a:r>
              <a:rPr lang="en-US" sz="3200" dirty="0" smtClean="0"/>
              <a:t>is </a:t>
            </a:r>
            <a:r>
              <a:rPr lang="en-US" sz="3200" dirty="0"/>
              <a:t>the </a:t>
            </a:r>
            <a:r>
              <a:rPr lang="en-US" sz="3200" b="1" dirty="0"/>
              <a:t>Netflix </a:t>
            </a:r>
            <a:r>
              <a:rPr lang="en-US" sz="3200" b="1" dirty="0" smtClean="0"/>
              <a:t>Discovery Service </a:t>
            </a:r>
            <a:r>
              <a:rPr lang="en-US" sz="3200" dirty="0"/>
              <a:t>provider. It consists of two modules: </a:t>
            </a:r>
          </a:p>
          <a:p>
            <a:pPr lvl="2"/>
            <a:r>
              <a:rPr lang="en-US" sz="3200" dirty="0"/>
              <a:t> “</a:t>
            </a:r>
            <a:r>
              <a:rPr lang="en-US" sz="3200" b="1" dirty="0"/>
              <a:t>Eureka </a:t>
            </a:r>
            <a:r>
              <a:rPr lang="en-US" sz="3200" b="1" dirty="0" smtClean="0"/>
              <a:t>Server</a:t>
            </a:r>
            <a:r>
              <a:rPr lang="en-US" sz="3200" dirty="0" smtClean="0"/>
              <a:t>”: a REST-based engine for </a:t>
            </a:r>
            <a:r>
              <a:rPr lang="en-US" sz="3200" dirty="0"/>
              <a:t>locating </a:t>
            </a:r>
            <a:r>
              <a:rPr lang="en-US" sz="3200" dirty="0" smtClean="0"/>
              <a:t>services</a:t>
            </a:r>
          </a:p>
          <a:p>
            <a:pPr lvl="2" eaLnBrk="1" fontAlgn="t" hangingPunct="1"/>
            <a:r>
              <a:rPr lang="en-US" sz="3200" dirty="0" smtClean="0"/>
              <a:t> “</a:t>
            </a:r>
            <a:r>
              <a:rPr lang="en-US" sz="3200" b="1" dirty="0" smtClean="0"/>
              <a:t>Eureka Client”</a:t>
            </a:r>
            <a:r>
              <a:rPr lang="en-US" sz="3200" dirty="0" smtClean="0"/>
              <a:t>: a client component that interacts with the Eureka server. It provides a built-in load balancer that achieves basic round-robin load </a:t>
            </a:r>
            <a:r>
              <a:rPr lang="en-US" sz="3200" dirty="0" smtClean="0"/>
              <a:t>balancing</a:t>
            </a:r>
            <a:endParaRPr lang="en-US" sz="3200" dirty="0" smtClean="0"/>
          </a:p>
          <a:p>
            <a:r>
              <a:rPr lang="en-US" sz="3200" dirty="0" smtClean="0"/>
              <a:t>Eureka </a:t>
            </a:r>
            <a:r>
              <a:rPr lang="en-US" sz="3200" dirty="0"/>
              <a:t>can be configured and deployed </a:t>
            </a:r>
            <a:r>
              <a:rPr lang="en-US" sz="3200" dirty="0" smtClean="0"/>
              <a:t>in a manner that ensures a high degree of availability by replicating the current operating status of each registered </a:t>
            </a:r>
            <a:r>
              <a:rPr lang="en-US" sz="3200" dirty="0" smtClean="0"/>
              <a:t>service</a:t>
            </a:r>
            <a:endParaRPr lang="en-US" sz="3200" dirty="0"/>
          </a:p>
          <a:p>
            <a:r>
              <a:rPr lang="en-US" sz="3200" dirty="0" smtClean="0"/>
              <a:t>Once registered, </a:t>
            </a:r>
            <a:r>
              <a:rPr lang="en-US" sz="3200" dirty="0"/>
              <a:t>services send heartbeats to renew their </a:t>
            </a:r>
            <a:r>
              <a:rPr lang="en-US" sz="3200" dirty="0" smtClean="0"/>
              <a:t>leases</a:t>
            </a:r>
            <a:endParaRPr lang="en-US" sz="3200" dirty="0"/>
          </a:p>
          <a:p>
            <a:pPr marL="0" indent="0">
              <a:buNone/>
            </a:pPr>
            <a:endParaRPr lang="it-IT" sz="3200" dirty="0"/>
          </a:p>
        </p:txBody>
      </p:sp>
      <p:sp>
        <p:nvSpPr>
          <p:cNvPr id="7" name="Segnaposto contenuto 2"/>
          <p:cNvSpPr txBox="1">
            <a:spLocks/>
          </p:cNvSpPr>
          <p:nvPr/>
        </p:nvSpPr>
        <p:spPr bwMode="auto">
          <a:xfrm>
            <a:off x="628054" y="7088882"/>
            <a:ext cx="23500968"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200" dirty="0" smtClean="0"/>
              <a:t>If the </a:t>
            </a:r>
            <a:r>
              <a:rPr lang="en-US" sz="3200" b="1" dirty="0" smtClean="0"/>
              <a:t>heartbeat</a:t>
            </a:r>
            <a:r>
              <a:rPr lang="en-US" sz="3200" dirty="0" smtClean="0"/>
              <a:t> fails to occur over a configurable timetable, the instance will be </a:t>
            </a:r>
            <a:r>
              <a:rPr lang="en-US" sz="3200" dirty="0" smtClean="0"/>
              <a:t>removed</a:t>
            </a:r>
            <a:endParaRPr lang="en-US" sz="3200" dirty="0" smtClean="0"/>
          </a:p>
          <a:p>
            <a:r>
              <a:rPr lang="en-US" sz="3200" dirty="0" smtClean="0"/>
              <a:t>Eureka does not use a back-end storage system, which means that all instance services in the registry are required to send a heartbeat in order to keep their registration up-to-date </a:t>
            </a:r>
          </a:p>
          <a:p>
            <a:r>
              <a:rPr lang="en-US" sz="3200" dirty="0" smtClean="0"/>
              <a:t>To maintain their synchronization, Client and Server use the provided memory cache</a:t>
            </a:r>
          </a:p>
          <a:p>
            <a:r>
              <a:rPr lang="en-US" sz="3200" dirty="0" smtClean="0"/>
              <a:t>Eureka works as a registry, keeping and providing information about the registered services, regardless of whether the instances are available or not, or the method used to access them</a:t>
            </a:r>
          </a:p>
          <a:p>
            <a:pPr marL="457200" lvl="1">
              <a:spcBef>
                <a:spcPts val="2100"/>
              </a:spcBef>
              <a:buFont typeface="Wingdings" pitchFamily="2" charset="2"/>
              <a:buChar char="§"/>
            </a:pPr>
            <a:r>
              <a:rPr lang="it-IT" sz="3200" dirty="0" smtClean="0"/>
              <a:t>The </a:t>
            </a:r>
            <a:r>
              <a:rPr lang="it-IT" sz="3200" dirty="0" err="1" smtClean="0"/>
              <a:t>combination</a:t>
            </a:r>
            <a:r>
              <a:rPr lang="it-IT" sz="3200" dirty="0" smtClean="0"/>
              <a:t> of </a:t>
            </a:r>
            <a:r>
              <a:rPr lang="it-IT" sz="3200" dirty="0" err="1" smtClean="0"/>
              <a:t>two</a:t>
            </a:r>
            <a:r>
              <a:rPr lang="it-IT" sz="3200" dirty="0" smtClean="0"/>
              <a:t> </a:t>
            </a:r>
            <a:r>
              <a:rPr lang="it-IT" sz="3200" dirty="0" err="1" smtClean="0"/>
              <a:t>caches</a:t>
            </a:r>
            <a:r>
              <a:rPr lang="it-IT" sz="3200" dirty="0" smtClean="0"/>
              <a:t> </a:t>
            </a:r>
            <a:r>
              <a:rPr lang="it-IT" sz="3200" dirty="0"/>
              <a:t>and the </a:t>
            </a:r>
            <a:r>
              <a:rPr lang="it-IT" sz="3200" dirty="0" err="1" smtClean="0"/>
              <a:t>hearthbeat</a:t>
            </a:r>
            <a:r>
              <a:rPr lang="it-IT" sz="3200" dirty="0" smtClean="0"/>
              <a:t> </a:t>
            </a:r>
            <a:r>
              <a:rPr lang="it-IT" sz="3200" dirty="0" err="1" smtClean="0"/>
              <a:t>function</a:t>
            </a:r>
            <a:r>
              <a:rPr lang="it-IT" sz="3200" dirty="0" smtClean="0"/>
              <a:t> </a:t>
            </a:r>
            <a:r>
              <a:rPr lang="it-IT" sz="3200" dirty="0" err="1" smtClean="0"/>
              <a:t>provide</a:t>
            </a:r>
            <a:r>
              <a:rPr lang="it-IT" sz="3200" dirty="0" smtClean="0"/>
              <a:t> a </a:t>
            </a:r>
            <a:r>
              <a:rPr lang="it-IT" sz="3200" dirty="0" err="1" smtClean="0"/>
              <a:t>very</a:t>
            </a:r>
            <a:r>
              <a:rPr lang="it-IT" sz="3200" dirty="0" smtClean="0"/>
              <a:t> </a:t>
            </a:r>
            <a:r>
              <a:rPr lang="it-IT" sz="3200" dirty="0" err="1" smtClean="0"/>
              <a:t>resilient</a:t>
            </a:r>
            <a:r>
              <a:rPr lang="it-IT" sz="3200" dirty="0" smtClean="0"/>
              <a:t> </a:t>
            </a:r>
            <a:r>
              <a:rPr lang="it-IT" sz="3200" dirty="0" err="1" smtClean="0"/>
              <a:t>standalone</a:t>
            </a:r>
            <a:r>
              <a:rPr lang="it-IT" sz="3200" dirty="0" smtClean="0"/>
              <a:t> Eureka </a:t>
            </a:r>
            <a:r>
              <a:rPr lang="it-IT" sz="3200" dirty="0"/>
              <a:t>server </a:t>
            </a:r>
            <a:r>
              <a:rPr lang="it-IT" sz="3200" dirty="0" err="1" smtClean="0"/>
              <a:t>configuration</a:t>
            </a:r>
            <a:endParaRPr lang="it-IT" sz="3200" dirty="0"/>
          </a:p>
          <a:p>
            <a:endParaRPr lang="it-IT" sz="3200" dirty="0" smtClean="0"/>
          </a:p>
          <a:p>
            <a:endParaRPr lang="en-US" sz="3200" dirty="0" smtClean="0"/>
          </a:p>
          <a:p>
            <a:pPr marL="0" indent="0">
              <a:buFont typeface="Wingdings" pitchFamily="2" charset="2"/>
              <a:buNone/>
            </a:pPr>
            <a:endParaRPr lang="it-IT" sz="3200" dirty="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219531" y="1519486"/>
            <a:ext cx="9906000" cy="39338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08949776"/>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smtClean="0"/>
              <a:t>Technical </a:t>
            </a:r>
            <a:r>
              <a:rPr lang="it-IT" dirty="0" err="1" smtClean="0"/>
              <a:t>Requirements</a:t>
            </a:r>
            <a:endParaRPr lang="it-IT" dirty="0" smtClean="0"/>
          </a:p>
        </p:txBody>
      </p:sp>
      <p:sp>
        <p:nvSpPr>
          <p:cNvPr id="8195" name="Rectangle 2"/>
          <p:cNvSpPr>
            <a:spLocks noGrp="1" noChangeArrowheads="1"/>
          </p:cNvSpPr>
          <p:nvPr>
            <p:ph type="body" idx="1"/>
          </p:nvPr>
        </p:nvSpPr>
        <p:spPr>
          <a:xfrm>
            <a:off x="598712" y="1529408"/>
            <a:ext cx="23134637" cy="10668000"/>
          </a:xfrm>
        </p:spPr>
        <p:txBody>
          <a:bodyPr/>
          <a:lstStyle/>
          <a:p>
            <a:pPr lvl="1" eaLnBrk="1" hangingPunct="1">
              <a:buFont typeface="Wingdings" pitchFamily="2" charset="2"/>
              <a:buChar char="§"/>
            </a:pPr>
            <a:r>
              <a:rPr lang="it-IT" sz="4400" dirty="0" smtClean="0"/>
              <a:t>The </a:t>
            </a:r>
            <a:r>
              <a:rPr lang="it-IT" sz="4400" dirty="0" err="1" smtClean="0"/>
              <a:t>services</a:t>
            </a:r>
            <a:r>
              <a:rPr lang="it-IT" sz="4400" dirty="0" smtClean="0"/>
              <a:t> of </a:t>
            </a:r>
            <a:r>
              <a:rPr lang="it-IT" sz="4400" dirty="0" err="1" smtClean="0"/>
              <a:t>this</a:t>
            </a:r>
            <a:r>
              <a:rPr lang="it-IT" sz="4400" dirty="0" smtClean="0"/>
              <a:t> </a:t>
            </a:r>
            <a:r>
              <a:rPr lang="it-IT" sz="4400" dirty="0" err="1" smtClean="0"/>
              <a:t>computing</a:t>
            </a:r>
            <a:r>
              <a:rPr lang="it-IT" sz="4400" dirty="0" smtClean="0"/>
              <a:t> </a:t>
            </a:r>
            <a:r>
              <a:rPr lang="it-IT" sz="4400" dirty="0" err="1" smtClean="0"/>
              <a:t>system</a:t>
            </a:r>
            <a:r>
              <a:rPr lang="it-IT" sz="4400" dirty="0" smtClean="0"/>
              <a:t> </a:t>
            </a:r>
            <a:r>
              <a:rPr lang="it-IT" sz="4400" dirty="0" err="1" smtClean="0"/>
              <a:t>should</a:t>
            </a:r>
            <a:r>
              <a:rPr lang="it-IT" sz="4400" dirty="0" smtClean="0"/>
              <a:t> be </a:t>
            </a:r>
            <a:r>
              <a:rPr lang="it-IT" sz="4400" b="1" dirty="0" err="1" smtClean="0"/>
              <a:t>loosely</a:t>
            </a:r>
            <a:r>
              <a:rPr lang="it-IT" sz="4400" b="1" dirty="0" smtClean="0"/>
              <a:t> </a:t>
            </a:r>
            <a:r>
              <a:rPr lang="it-IT" sz="4400" b="1" dirty="0" err="1" smtClean="0"/>
              <a:t>coupled</a:t>
            </a:r>
            <a:r>
              <a:rPr lang="it-IT" sz="4400" dirty="0" smtClean="0"/>
              <a:t>. </a:t>
            </a:r>
            <a:r>
              <a:rPr lang="it-IT" sz="4400" dirty="0" err="1" smtClean="0"/>
              <a:t>Each</a:t>
            </a:r>
            <a:r>
              <a:rPr lang="it-IT" sz="4400" dirty="0" smtClean="0"/>
              <a:t> of </a:t>
            </a:r>
            <a:r>
              <a:rPr lang="it-IT" sz="4400" dirty="0" err="1" smtClean="0"/>
              <a:t>these</a:t>
            </a:r>
            <a:r>
              <a:rPr lang="it-IT" sz="4400" dirty="0" smtClean="0"/>
              <a:t> </a:t>
            </a:r>
            <a:r>
              <a:rPr lang="it-IT" sz="4400" dirty="0" err="1" smtClean="0"/>
              <a:t>services</a:t>
            </a:r>
            <a:r>
              <a:rPr lang="it-IT" sz="4400" dirty="0" smtClean="0"/>
              <a:t> </a:t>
            </a:r>
            <a:r>
              <a:rPr lang="it-IT" sz="4400" dirty="0" err="1" smtClean="0"/>
              <a:t>is</a:t>
            </a:r>
            <a:r>
              <a:rPr lang="it-IT" sz="4400" dirty="0" smtClean="0"/>
              <a:t> </a:t>
            </a:r>
            <a:r>
              <a:rPr lang="it-IT" sz="4400" dirty="0" err="1" smtClean="0"/>
              <a:t>independent</a:t>
            </a:r>
            <a:r>
              <a:rPr lang="it-IT" sz="4400" dirty="0" smtClean="0"/>
              <a:t> of the </a:t>
            </a:r>
            <a:r>
              <a:rPr lang="it-IT" sz="4400" dirty="0" err="1" smtClean="0"/>
              <a:t>others</a:t>
            </a:r>
            <a:r>
              <a:rPr lang="it-IT" sz="4400" dirty="0" smtClean="0"/>
              <a:t> </a:t>
            </a:r>
            <a:r>
              <a:rPr lang="it-IT" sz="4400" dirty="0" err="1" smtClean="0"/>
              <a:t>during</a:t>
            </a:r>
            <a:r>
              <a:rPr lang="it-IT" sz="4400" dirty="0" smtClean="0"/>
              <a:t>  the </a:t>
            </a:r>
            <a:r>
              <a:rPr lang="it-IT" sz="4400" dirty="0" err="1" smtClean="0"/>
              <a:t>development</a:t>
            </a:r>
            <a:r>
              <a:rPr lang="it-IT" sz="4400" dirty="0" smtClean="0"/>
              <a:t>  and </a:t>
            </a:r>
            <a:r>
              <a:rPr lang="it-IT" sz="4400" dirty="0" err="1" smtClean="0"/>
              <a:t>deployment</a:t>
            </a:r>
            <a:r>
              <a:rPr lang="it-IT" sz="4400" dirty="0" smtClean="0"/>
              <a:t> </a:t>
            </a:r>
            <a:r>
              <a:rPr lang="it-IT" sz="4400" dirty="0" err="1" smtClean="0"/>
              <a:t>phases</a:t>
            </a:r>
            <a:r>
              <a:rPr lang="it-IT" sz="4400" dirty="0" smtClean="0"/>
              <a:t>, </a:t>
            </a:r>
            <a:r>
              <a:rPr lang="it-IT" sz="4400" dirty="0" err="1" smtClean="0"/>
              <a:t>as</a:t>
            </a:r>
            <a:r>
              <a:rPr lang="it-IT" sz="4400" dirty="0" smtClean="0"/>
              <a:t> </a:t>
            </a:r>
            <a:r>
              <a:rPr lang="it-IT" sz="4400" dirty="0" err="1" smtClean="0"/>
              <a:t>well</a:t>
            </a:r>
            <a:r>
              <a:rPr lang="it-IT" sz="4400" dirty="0" smtClean="0"/>
              <a:t> </a:t>
            </a:r>
            <a:r>
              <a:rPr lang="it-IT" sz="4400" dirty="0" err="1" smtClean="0"/>
              <a:t>as</a:t>
            </a:r>
            <a:r>
              <a:rPr lang="it-IT" sz="4400" dirty="0" smtClean="0"/>
              <a:t> </a:t>
            </a:r>
            <a:r>
              <a:rPr lang="it-IT" sz="4400" dirty="0" err="1" smtClean="0"/>
              <a:t>during</a:t>
            </a:r>
            <a:r>
              <a:rPr lang="it-IT" sz="4400" dirty="0" smtClean="0"/>
              <a:t> the </a:t>
            </a:r>
            <a:r>
              <a:rPr lang="it-IT" sz="4400" dirty="0" err="1" smtClean="0"/>
              <a:t>process</a:t>
            </a:r>
            <a:r>
              <a:rPr lang="it-IT" sz="4400" dirty="0" smtClean="0"/>
              <a:t> of </a:t>
            </a:r>
            <a:r>
              <a:rPr lang="it-IT" sz="4400" dirty="0" err="1" smtClean="0"/>
              <a:t>scaling</a:t>
            </a:r>
            <a:r>
              <a:rPr lang="it-IT" sz="4400" dirty="0" smtClean="0"/>
              <a:t> </a:t>
            </a:r>
            <a:r>
              <a:rPr lang="it-IT" sz="4400" dirty="0" smtClean="0"/>
              <a:t>out</a:t>
            </a:r>
            <a:endParaRPr lang="it-IT" sz="4400" dirty="0" smtClean="0"/>
          </a:p>
          <a:p>
            <a:pPr lvl="1" eaLnBrk="1" hangingPunct="1">
              <a:buFont typeface="Wingdings" pitchFamily="2" charset="2"/>
              <a:buChar char="§"/>
            </a:pPr>
            <a:r>
              <a:rPr lang="it-IT" sz="4400" dirty="0" smtClean="0"/>
              <a:t>For </a:t>
            </a:r>
            <a:r>
              <a:rPr lang="it-IT" sz="4400" dirty="0" err="1" smtClean="0"/>
              <a:t>each</a:t>
            </a:r>
            <a:r>
              <a:rPr lang="it-IT" sz="4400" dirty="0" smtClean="0"/>
              <a:t> service </a:t>
            </a:r>
            <a:r>
              <a:rPr lang="it-IT" sz="4400" b="1" dirty="0" smtClean="0"/>
              <a:t>the </a:t>
            </a:r>
            <a:r>
              <a:rPr lang="it-IT" sz="4400" b="1" dirty="0" err="1" smtClean="0"/>
              <a:t>adoption</a:t>
            </a:r>
            <a:r>
              <a:rPr lang="it-IT" sz="4400" b="1" dirty="0"/>
              <a:t> of new </a:t>
            </a:r>
            <a:r>
              <a:rPr lang="it-IT" sz="4400" b="1" dirty="0" err="1"/>
              <a:t>technology</a:t>
            </a:r>
            <a:r>
              <a:rPr lang="it-IT" sz="4400" b="1" dirty="0"/>
              <a:t> </a:t>
            </a:r>
            <a:r>
              <a:rPr lang="it-IT" sz="4400" dirty="0"/>
              <a:t>or design pattern </a:t>
            </a:r>
            <a:r>
              <a:rPr lang="it-IT" sz="4400" dirty="0" err="1" smtClean="0"/>
              <a:t>should</a:t>
            </a:r>
            <a:r>
              <a:rPr lang="it-IT" sz="4400" dirty="0" smtClean="0"/>
              <a:t> be </a:t>
            </a:r>
            <a:r>
              <a:rPr lang="it-IT" sz="4400" dirty="0" err="1" smtClean="0"/>
              <a:t>quick</a:t>
            </a:r>
            <a:r>
              <a:rPr lang="it-IT" sz="4400" dirty="0" smtClean="0"/>
              <a:t> and </a:t>
            </a:r>
            <a:r>
              <a:rPr lang="it-IT" sz="4400" dirty="0" err="1" smtClean="0"/>
              <a:t>seamless</a:t>
            </a:r>
            <a:r>
              <a:rPr lang="it-IT" sz="4400" dirty="0" smtClean="0"/>
              <a:t> with </a:t>
            </a:r>
            <a:r>
              <a:rPr lang="it-IT" sz="4400" dirty="0" err="1" smtClean="0"/>
              <a:t>respect</a:t>
            </a:r>
            <a:r>
              <a:rPr lang="it-IT" sz="4400" dirty="0" smtClean="0"/>
              <a:t> to the </a:t>
            </a:r>
            <a:r>
              <a:rPr lang="it-IT" sz="4400" dirty="0" err="1" smtClean="0"/>
              <a:t>overall</a:t>
            </a:r>
            <a:r>
              <a:rPr lang="it-IT" sz="4400" dirty="0" smtClean="0"/>
              <a:t> </a:t>
            </a:r>
            <a:r>
              <a:rPr lang="it-IT" sz="4400" dirty="0" err="1" smtClean="0"/>
              <a:t>system</a:t>
            </a:r>
            <a:r>
              <a:rPr lang="it-IT" sz="4400" dirty="0" smtClean="0"/>
              <a:t>  </a:t>
            </a:r>
          </a:p>
          <a:p>
            <a:pPr lvl="1" eaLnBrk="1" hangingPunct="1">
              <a:buFont typeface="Wingdings" pitchFamily="2" charset="2"/>
              <a:buChar char="§"/>
            </a:pPr>
            <a:r>
              <a:rPr lang="it-IT" sz="4400" b="1" dirty="0" smtClean="0"/>
              <a:t>Deployment </a:t>
            </a:r>
            <a:r>
              <a:rPr lang="it-IT" sz="4400" b="1" dirty="0" err="1" smtClean="0"/>
              <a:t>should</a:t>
            </a:r>
            <a:r>
              <a:rPr lang="it-IT" sz="4400" b="1" dirty="0" smtClean="0"/>
              <a:t> be </a:t>
            </a:r>
            <a:r>
              <a:rPr lang="it-IT" sz="4400" b="1" dirty="0" err="1" smtClean="0"/>
              <a:t>flexible</a:t>
            </a:r>
            <a:r>
              <a:rPr lang="it-IT" sz="4400" b="1" dirty="0" smtClean="0"/>
              <a:t> </a:t>
            </a:r>
            <a:r>
              <a:rPr lang="it-IT" sz="4400" dirty="0" err="1" smtClean="0"/>
              <a:t>regardless</a:t>
            </a:r>
            <a:r>
              <a:rPr lang="it-IT" sz="4400" dirty="0" smtClean="0"/>
              <a:t> of the </a:t>
            </a:r>
            <a:r>
              <a:rPr lang="it-IT" sz="4400" dirty="0" err="1" smtClean="0"/>
              <a:t>environments</a:t>
            </a:r>
            <a:endParaRPr lang="it-IT" sz="4400" dirty="0" smtClean="0"/>
          </a:p>
          <a:p>
            <a:pPr lvl="1" eaLnBrk="1" hangingPunct="1">
              <a:buFont typeface="Wingdings" pitchFamily="2" charset="2"/>
              <a:buChar char="§"/>
            </a:pPr>
            <a:r>
              <a:rPr lang="it-IT" sz="4400" dirty="0" smtClean="0"/>
              <a:t>Data </a:t>
            </a:r>
            <a:r>
              <a:rPr lang="it-IT" sz="4400" dirty="0" err="1" smtClean="0"/>
              <a:t>consistency</a:t>
            </a:r>
            <a:r>
              <a:rPr lang="it-IT" sz="4400" dirty="0" smtClean="0"/>
              <a:t> </a:t>
            </a:r>
            <a:r>
              <a:rPr lang="it-IT" sz="4400" dirty="0" err="1" smtClean="0"/>
              <a:t>shoud</a:t>
            </a:r>
            <a:r>
              <a:rPr lang="it-IT" sz="4400" dirty="0" smtClean="0"/>
              <a:t> be </a:t>
            </a:r>
            <a:r>
              <a:rPr lang="it-IT" sz="4400" dirty="0" err="1" smtClean="0"/>
              <a:t>achieved</a:t>
            </a:r>
            <a:r>
              <a:rPr lang="it-IT" sz="4400" dirty="0" smtClean="0"/>
              <a:t> by </a:t>
            </a:r>
            <a:r>
              <a:rPr lang="it-IT" sz="4400" b="1" dirty="0" err="1" smtClean="0"/>
              <a:t>asynchronous</a:t>
            </a:r>
            <a:r>
              <a:rPr lang="it-IT" sz="4400" b="1" dirty="0" smtClean="0"/>
              <a:t> non-</a:t>
            </a:r>
            <a:r>
              <a:rPr lang="it-IT" sz="4400" b="1" dirty="0" err="1" smtClean="0"/>
              <a:t>blocking</a:t>
            </a:r>
            <a:r>
              <a:rPr lang="it-IT" sz="4400" b="1" dirty="0" smtClean="0"/>
              <a:t> </a:t>
            </a:r>
            <a:r>
              <a:rPr lang="it-IT" sz="4400" b="1" dirty="0" err="1" smtClean="0"/>
              <a:t>operations</a:t>
            </a:r>
            <a:endParaRPr lang="it-IT" sz="4400" b="1" dirty="0" smtClean="0"/>
          </a:p>
          <a:p>
            <a:pPr lvl="1" eaLnBrk="1" hangingPunct="1">
              <a:buFont typeface="Wingdings" pitchFamily="2" charset="2"/>
              <a:buChar char="§"/>
            </a:pPr>
            <a:r>
              <a:rPr lang="it-IT" sz="4400" dirty="0" smtClean="0"/>
              <a:t>Data </a:t>
            </a:r>
            <a:r>
              <a:rPr lang="it-IT" sz="4400" dirty="0" err="1" smtClean="0"/>
              <a:t>persistence</a:t>
            </a:r>
            <a:r>
              <a:rPr lang="it-IT" sz="4400" dirty="0" smtClean="0"/>
              <a:t> </a:t>
            </a:r>
            <a:r>
              <a:rPr lang="it-IT" sz="4400" dirty="0" err="1" smtClean="0"/>
              <a:t>will</a:t>
            </a:r>
            <a:r>
              <a:rPr lang="it-IT" sz="4400" dirty="0" smtClean="0"/>
              <a:t> be </a:t>
            </a:r>
            <a:r>
              <a:rPr lang="it-IT" sz="4400" dirty="0" err="1" smtClean="0"/>
              <a:t>accomplished</a:t>
            </a:r>
            <a:r>
              <a:rPr lang="it-IT" sz="4400" dirty="0" smtClean="0"/>
              <a:t> by a </a:t>
            </a:r>
            <a:r>
              <a:rPr lang="it-IT" sz="4400" b="1" dirty="0" smtClean="0"/>
              <a:t>«</a:t>
            </a:r>
            <a:r>
              <a:rPr lang="it-IT" sz="4400" b="1" dirty="0" err="1" smtClean="0"/>
              <a:t>poliglot</a:t>
            </a:r>
            <a:r>
              <a:rPr lang="it-IT" sz="4400" b="1" dirty="0" smtClean="0"/>
              <a:t> </a:t>
            </a:r>
            <a:r>
              <a:rPr lang="it-IT" sz="4400" b="1" dirty="0" err="1" smtClean="0"/>
              <a:t>approach</a:t>
            </a:r>
            <a:r>
              <a:rPr lang="it-IT" sz="4400" b="1" dirty="0" smtClean="0"/>
              <a:t>» </a:t>
            </a:r>
            <a:r>
              <a:rPr lang="it-IT" sz="4400" dirty="0" smtClean="0"/>
              <a:t>with </a:t>
            </a:r>
            <a:r>
              <a:rPr lang="it-IT" sz="4400" dirty="0" err="1" smtClean="0"/>
              <a:t>different</a:t>
            </a:r>
            <a:r>
              <a:rPr lang="it-IT" sz="4400" dirty="0" smtClean="0"/>
              <a:t> and </a:t>
            </a:r>
            <a:r>
              <a:rPr lang="it-IT" sz="4400" dirty="0" err="1" smtClean="0"/>
              <a:t>specialized</a:t>
            </a:r>
            <a:r>
              <a:rPr lang="it-IT" sz="4400" dirty="0" smtClean="0"/>
              <a:t> data </a:t>
            </a:r>
            <a:r>
              <a:rPr lang="it-IT" sz="4400" dirty="0" err="1" smtClean="0"/>
              <a:t>storage</a:t>
            </a:r>
            <a:r>
              <a:rPr lang="it-IT" sz="4400" dirty="0" smtClean="0"/>
              <a:t> for </a:t>
            </a:r>
            <a:r>
              <a:rPr lang="it-IT" sz="4400" dirty="0" err="1" smtClean="0"/>
              <a:t>each</a:t>
            </a:r>
            <a:r>
              <a:rPr lang="it-IT" sz="4400" dirty="0" smtClean="0"/>
              <a:t> service</a:t>
            </a:r>
          </a:p>
          <a:p>
            <a:pPr lvl="1" eaLnBrk="1" hangingPunct="1">
              <a:buFont typeface="Wingdings" pitchFamily="2" charset="2"/>
              <a:buChar char="§"/>
            </a:pPr>
            <a:r>
              <a:rPr lang="it-IT" sz="4400" dirty="0" smtClean="0"/>
              <a:t>The </a:t>
            </a:r>
            <a:r>
              <a:rPr lang="it-IT" sz="4400" b="1" dirty="0" err="1" smtClean="0"/>
              <a:t>infrastructure</a:t>
            </a:r>
            <a:r>
              <a:rPr lang="it-IT" sz="4400" b="1" dirty="0" smtClean="0"/>
              <a:t> scale-out </a:t>
            </a:r>
            <a:r>
              <a:rPr lang="it-IT" sz="4400" dirty="0" err="1" smtClean="0"/>
              <a:t>should</a:t>
            </a:r>
            <a:r>
              <a:rPr lang="it-IT" sz="4400" dirty="0" smtClean="0"/>
              <a:t> be </a:t>
            </a:r>
            <a:r>
              <a:rPr lang="it-IT" sz="4400" dirty="0" err="1" smtClean="0"/>
              <a:t>as</a:t>
            </a:r>
            <a:r>
              <a:rPr lang="it-IT" sz="4400" dirty="0" smtClean="0"/>
              <a:t> </a:t>
            </a:r>
            <a:r>
              <a:rPr lang="it-IT" sz="4400" dirty="0" err="1" smtClean="0"/>
              <a:t>simple</a:t>
            </a:r>
            <a:r>
              <a:rPr lang="it-IT" sz="4400" dirty="0" smtClean="0"/>
              <a:t> </a:t>
            </a:r>
            <a:r>
              <a:rPr lang="it-IT" sz="4400" dirty="0" err="1" smtClean="0"/>
              <a:t>as</a:t>
            </a:r>
            <a:r>
              <a:rPr lang="it-IT" sz="4400" dirty="0" smtClean="0"/>
              <a:t> </a:t>
            </a:r>
            <a:r>
              <a:rPr lang="it-IT" sz="4400" dirty="0" err="1" smtClean="0"/>
              <a:t>possible</a:t>
            </a:r>
            <a:r>
              <a:rPr lang="it-IT" sz="4400" dirty="0" smtClean="0"/>
              <a:t> (zero service </a:t>
            </a:r>
            <a:r>
              <a:rPr lang="it-IT" sz="4400" dirty="0" err="1" smtClean="0"/>
              <a:t>downtime</a:t>
            </a:r>
            <a:r>
              <a:rPr lang="it-IT" sz="4400" dirty="0" smtClean="0"/>
              <a:t>)</a:t>
            </a:r>
          </a:p>
          <a:p>
            <a:pPr lvl="1" eaLnBrk="1" hangingPunct="1">
              <a:buFont typeface="Wingdings" pitchFamily="2" charset="2"/>
              <a:buChar char="§"/>
            </a:pPr>
            <a:r>
              <a:rPr lang="it-IT" sz="4400" b="1" dirty="0" smtClean="0"/>
              <a:t>Service </a:t>
            </a:r>
            <a:r>
              <a:rPr lang="it-IT" sz="4400" b="1" dirty="0" err="1" smtClean="0"/>
              <a:t>discovery</a:t>
            </a:r>
            <a:r>
              <a:rPr lang="it-IT" sz="4400" b="1" dirty="0" smtClean="0"/>
              <a:t> </a:t>
            </a:r>
            <a:r>
              <a:rPr lang="it-IT" sz="4400" dirty="0" err="1" smtClean="0"/>
              <a:t>should</a:t>
            </a:r>
            <a:r>
              <a:rPr lang="it-IT" sz="4400" dirty="0" smtClean="0"/>
              <a:t> be </a:t>
            </a:r>
            <a:r>
              <a:rPr lang="it-IT" sz="4400" dirty="0" err="1" smtClean="0"/>
              <a:t>achieved</a:t>
            </a:r>
            <a:r>
              <a:rPr lang="it-IT" sz="4400" dirty="0" smtClean="0"/>
              <a:t> </a:t>
            </a:r>
            <a:r>
              <a:rPr lang="it-IT" sz="4400" dirty="0" err="1" smtClean="0"/>
              <a:t>without</a:t>
            </a:r>
            <a:r>
              <a:rPr lang="it-IT" sz="4400" dirty="0" smtClean="0"/>
              <a:t> the </a:t>
            </a:r>
            <a:r>
              <a:rPr lang="it-IT" sz="4400" dirty="0" err="1" smtClean="0"/>
              <a:t>need</a:t>
            </a:r>
            <a:r>
              <a:rPr lang="it-IT" sz="4400" dirty="0" smtClean="0"/>
              <a:t> for </a:t>
            </a:r>
            <a:r>
              <a:rPr lang="it-IT" sz="4400" dirty="0" err="1" smtClean="0"/>
              <a:t>additional</a:t>
            </a:r>
            <a:r>
              <a:rPr lang="it-IT" sz="4400" dirty="0" smtClean="0"/>
              <a:t> </a:t>
            </a:r>
            <a:r>
              <a:rPr lang="it-IT" sz="4400" dirty="0" err="1" smtClean="0"/>
              <a:t>coding</a:t>
            </a:r>
            <a:r>
              <a:rPr lang="it-IT" sz="4400" dirty="0" smtClean="0"/>
              <a:t> </a:t>
            </a:r>
            <a:endParaRPr lang="it-IT" sz="4400" dirty="0"/>
          </a:p>
          <a:p>
            <a:pPr lvl="1" eaLnBrk="1" hangingPunct="1">
              <a:buFont typeface="Wingdings" pitchFamily="2" charset="2"/>
              <a:buChar char="§"/>
            </a:pPr>
            <a:r>
              <a:rPr lang="it-IT" sz="4400" b="1" dirty="0"/>
              <a:t>C</a:t>
            </a:r>
            <a:r>
              <a:rPr lang="it-IT" sz="4400" b="1" dirty="0" smtClean="0"/>
              <a:t>lient side </a:t>
            </a:r>
            <a:r>
              <a:rPr lang="it-IT" sz="4400" b="1" dirty="0" err="1" smtClean="0"/>
              <a:t>load</a:t>
            </a:r>
            <a:r>
              <a:rPr lang="it-IT" sz="4400" b="1" dirty="0" smtClean="0"/>
              <a:t> </a:t>
            </a:r>
            <a:r>
              <a:rPr lang="it-IT" sz="4400" b="1" dirty="0" err="1" smtClean="0"/>
              <a:t>balancing</a:t>
            </a:r>
            <a:r>
              <a:rPr lang="it-IT" sz="4400" b="1" dirty="0" smtClean="0"/>
              <a:t> </a:t>
            </a:r>
            <a:r>
              <a:rPr lang="it-IT" sz="4400" dirty="0" err="1" smtClean="0"/>
              <a:t>features</a:t>
            </a:r>
            <a:r>
              <a:rPr lang="it-IT" sz="4400" dirty="0" smtClean="0"/>
              <a:t> </a:t>
            </a:r>
            <a:r>
              <a:rPr lang="it-IT" sz="4400" dirty="0" err="1" smtClean="0"/>
              <a:t>should</a:t>
            </a:r>
            <a:r>
              <a:rPr lang="it-IT" sz="4400" dirty="0" smtClean="0"/>
              <a:t> be </a:t>
            </a:r>
            <a:r>
              <a:rPr lang="it-IT" sz="4400" dirty="0" err="1" smtClean="0"/>
              <a:t>obtained</a:t>
            </a:r>
            <a:r>
              <a:rPr lang="it-IT" sz="4400" dirty="0" smtClean="0"/>
              <a:t> </a:t>
            </a:r>
            <a:r>
              <a:rPr lang="it-IT" sz="4400" dirty="0" err="1" smtClean="0"/>
              <a:t>without</a:t>
            </a:r>
            <a:r>
              <a:rPr lang="it-IT" sz="4400" dirty="0" smtClean="0"/>
              <a:t> </a:t>
            </a:r>
            <a:r>
              <a:rPr lang="it-IT" sz="4400" dirty="0" err="1" smtClean="0"/>
              <a:t>additional</a:t>
            </a:r>
            <a:r>
              <a:rPr lang="it-IT" sz="4400" dirty="0" smtClean="0"/>
              <a:t> </a:t>
            </a:r>
            <a:r>
              <a:rPr lang="it-IT" sz="4400" dirty="0" err="1" smtClean="0"/>
              <a:t>infrastructure</a:t>
            </a:r>
            <a:r>
              <a:rPr lang="it-IT" sz="4400" dirty="0" smtClean="0"/>
              <a:t> </a:t>
            </a:r>
            <a:r>
              <a:rPr lang="it-IT" sz="4400" dirty="0" err="1" smtClean="0"/>
              <a:t>needs</a:t>
            </a:r>
            <a:r>
              <a:rPr lang="it-IT" sz="4400" dirty="0" smtClean="0"/>
              <a:t>, </a:t>
            </a:r>
            <a:r>
              <a:rPr lang="it-IT" sz="4400" dirty="0" err="1" smtClean="0"/>
              <a:t>simply</a:t>
            </a:r>
            <a:r>
              <a:rPr lang="it-IT" sz="4400" dirty="0" smtClean="0"/>
              <a:t> </a:t>
            </a:r>
            <a:r>
              <a:rPr lang="it-IT" sz="4400" dirty="0" err="1" smtClean="0"/>
              <a:t>adding</a:t>
            </a:r>
            <a:r>
              <a:rPr lang="it-IT" sz="4400" dirty="0" smtClean="0"/>
              <a:t> new service </a:t>
            </a:r>
            <a:r>
              <a:rPr lang="it-IT" sz="4400" dirty="0" err="1" smtClean="0"/>
              <a:t>instances</a:t>
            </a:r>
            <a:endParaRPr lang="it-IT" sz="4400" dirty="0" smtClean="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Eureka Server </a:t>
            </a:r>
            <a:endParaRPr lang="it-IT"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1963411"/>
            <a:ext cx="12672118" cy="738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asellaDiTesto 7"/>
          <p:cNvSpPr txBox="1"/>
          <p:nvPr/>
        </p:nvSpPr>
        <p:spPr>
          <a:xfrm>
            <a:off x="716197" y="5921896"/>
            <a:ext cx="15508251" cy="5693866"/>
          </a:xfrm>
          <a:prstGeom prst="rect">
            <a:avLst/>
          </a:prstGeom>
          <a:noFill/>
        </p:spPr>
        <p:txBody>
          <a:bodyPr wrap="square" rtlCol="0">
            <a:spAutoFit/>
          </a:bodyPr>
          <a:lstStyle/>
          <a:p>
            <a:r>
              <a:rPr lang="it-IT" sz="2800" dirty="0" smtClean="0"/>
              <a:t>server</a:t>
            </a:r>
            <a:r>
              <a:rPr lang="it-IT" sz="2800" dirty="0"/>
              <a:t>:</a:t>
            </a:r>
          </a:p>
          <a:p>
            <a:r>
              <a:rPr lang="it-IT" sz="2800" dirty="0"/>
              <a:t>  </a:t>
            </a:r>
            <a:r>
              <a:rPr lang="it-IT" sz="2800" dirty="0" err="1"/>
              <a:t>port</a:t>
            </a:r>
            <a:r>
              <a:rPr lang="it-IT" sz="2800" dirty="0"/>
              <a:t>: </a:t>
            </a:r>
            <a:r>
              <a:rPr lang="it-IT" sz="2800" dirty="0" smtClean="0"/>
              <a:t>8761</a:t>
            </a:r>
            <a:r>
              <a:rPr lang="it-IT" sz="2800" b="1" dirty="0">
                <a:solidFill>
                  <a:srgbClr val="FF0000"/>
                </a:solidFill>
              </a:rPr>
              <a:t> </a:t>
            </a:r>
            <a:r>
              <a:rPr lang="it-IT" sz="2800" b="1" dirty="0" smtClean="0">
                <a:solidFill>
                  <a:srgbClr val="FF0000"/>
                </a:solidFill>
              </a:rPr>
              <a:t>#LISTENING PORT</a:t>
            </a:r>
            <a:endParaRPr lang="it-IT" sz="2800" dirty="0"/>
          </a:p>
          <a:p>
            <a:endParaRPr lang="it-IT" sz="2800" dirty="0"/>
          </a:p>
          <a:p>
            <a:r>
              <a:rPr lang="it-IT" sz="2800" u="sng" dirty="0"/>
              <a:t>eureka:</a:t>
            </a:r>
          </a:p>
          <a:p>
            <a:r>
              <a:rPr lang="it-IT" sz="2800" dirty="0"/>
              <a:t>  </a:t>
            </a:r>
            <a:r>
              <a:rPr lang="it-IT" sz="2800" dirty="0" err="1"/>
              <a:t>instance</a:t>
            </a:r>
            <a:r>
              <a:rPr lang="it-IT" sz="2800" dirty="0"/>
              <a:t>:</a:t>
            </a:r>
          </a:p>
          <a:p>
            <a:r>
              <a:rPr lang="it-IT" sz="2800" dirty="0"/>
              <a:t>    </a:t>
            </a:r>
            <a:r>
              <a:rPr lang="it-IT" sz="2800" u="sng" dirty="0" err="1"/>
              <a:t>hostname</a:t>
            </a:r>
            <a:r>
              <a:rPr lang="it-IT" sz="2800" u="sng" dirty="0"/>
              <a:t>: </a:t>
            </a:r>
            <a:r>
              <a:rPr lang="it-IT" sz="2800" u="sng" dirty="0" err="1"/>
              <a:t>localhost</a:t>
            </a:r>
            <a:endParaRPr lang="it-IT" sz="2800" u="sng" dirty="0"/>
          </a:p>
          <a:p>
            <a:r>
              <a:rPr lang="it-IT" sz="2800" dirty="0"/>
              <a:t>  client:</a:t>
            </a:r>
          </a:p>
          <a:p>
            <a:r>
              <a:rPr lang="it-IT" sz="2800" dirty="0" smtClean="0"/>
              <a:t>    </a:t>
            </a:r>
            <a:r>
              <a:rPr lang="it-IT" sz="2800" dirty="0" err="1" smtClean="0"/>
              <a:t>registerWithEureka</a:t>
            </a:r>
            <a:r>
              <a:rPr lang="it-IT" sz="2800" dirty="0" smtClean="0"/>
              <a:t>: false</a:t>
            </a:r>
            <a:r>
              <a:rPr lang="it-IT" sz="2800" b="1" dirty="0" smtClean="0">
                <a:solidFill>
                  <a:srgbClr val="FF0000"/>
                </a:solidFill>
              </a:rPr>
              <a:t> #STANDALONE MODE </a:t>
            </a:r>
          </a:p>
          <a:p>
            <a:r>
              <a:rPr lang="it-IT" sz="2800" dirty="0" smtClean="0"/>
              <a:t>    </a:t>
            </a:r>
            <a:r>
              <a:rPr lang="it-IT" sz="2800" dirty="0" err="1"/>
              <a:t>fetchRegistry</a:t>
            </a:r>
            <a:r>
              <a:rPr lang="it-IT" sz="2800" dirty="0"/>
              <a:t>: false</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http://${eureka.instance.hostname}:${server.port}/eureka/</a:t>
            </a:r>
          </a:p>
          <a:p>
            <a:r>
              <a:rPr lang="it-IT" sz="2800" dirty="0"/>
              <a:t>  server:</a:t>
            </a:r>
          </a:p>
          <a:p>
            <a:r>
              <a:rPr lang="da-DK" sz="2800" dirty="0"/>
              <a:t>    enableSelfPreservation: </a:t>
            </a:r>
            <a:r>
              <a:rPr lang="da-DK" sz="2800" dirty="0" smtClean="0"/>
              <a:t>true</a:t>
            </a:r>
            <a:endParaRPr lang="it-IT" sz="2800" dirty="0">
              <a:latin typeface="Consolas"/>
            </a:endParaRPr>
          </a:p>
        </p:txBody>
      </p:sp>
      <p:sp>
        <p:nvSpPr>
          <p:cNvPr id="6" name="CasellaDiTesto 5"/>
          <p:cNvSpPr txBox="1"/>
          <p:nvPr/>
        </p:nvSpPr>
        <p:spPr>
          <a:xfrm>
            <a:off x="804256" y="3016619"/>
            <a:ext cx="16110556" cy="2677656"/>
          </a:xfrm>
          <a:prstGeom prst="rect">
            <a:avLst/>
          </a:prstGeom>
          <a:noFill/>
        </p:spPr>
        <p:txBody>
          <a:bodyPr wrap="square" rtlCol="0">
            <a:spAutoFit/>
          </a:bodyPr>
          <a:lstStyle/>
          <a:p>
            <a:r>
              <a:rPr lang="en-US" sz="2800" b="1" dirty="0">
                <a:solidFill>
                  <a:srgbClr val="FF0000"/>
                </a:solidFill>
                <a:latin typeface="Consolas"/>
              </a:rPr>
              <a:t>@</a:t>
            </a:r>
            <a:r>
              <a:rPr lang="en-US" sz="2800" b="1" dirty="0" err="1">
                <a:solidFill>
                  <a:srgbClr val="FF0000"/>
                </a:solidFill>
                <a:latin typeface="Consolas"/>
              </a:rPr>
              <a:t>EnableEurekaServer</a:t>
            </a:r>
            <a:r>
              <a:rPr lang="en-US" sz="2800" b="1" dirty="0">
                <a:solidFill>
                  <a:srgbClr val="FF0000"/>
                </a:solidFill>
                <a:latin typeface="Consolas"/>
              </a:rPr>
              <a:t> </a:t>
            </a:r>
            <a:r>
              <a:rPr lang="en-US" sz="2800" dirty="0">
                <a:latin typeface="Consolas"/>
              </a:rPr>
              <a:t/>
            </a:r>
            <a:br>
              <a:rPr lang="en-US" sz="2800" dirty="0">
                <a:latin typeface="Consolas"/>
              </a:rPr>
            </a:br>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r>
              <a:rPr lang="it-IT" sz="2800" dirty="0" smtClean="0">
                <a:latin typeface="Consolas"/>
              </a:rPr>
              <a:t> </a:t>
            </a:r>
          </a:p>
        </p:txBody>
      </p:sp>
      <p:sp>
        <p:nvSpPr>
          <p:cNvPr id="14"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solidFill>
                  <a:srgbClr val="000000"/>
                </a:solidFill>
              </a:rPr>
              <a:t>Eureka Server </a:t>
            </a:r>
            <a:r>
              <a:rPr lang="it-IT" sz="3600" b="1" dirty="0" err="1" smtClean="0">
                <a:solidFill>
                  <a:srgbClr val="000000"/>
                </a:solidFill>
              </a:rPr>
              <a:t>implementation</a:t>
            </a:r>
            <a:r>
              <a:rPr lang="it-IT" sz="3600" b="1" dirty="0" smtClean="0">
                <a:solidFill>
                  <a:srgbClr val="000000"/>
                </a:solidFill>
              </a:rPr>
              <a:t> </a:t>
            </a:r>
            <a:r>
              <a:rPr lang="it-IT" sz="3600" b="1" dirty="0" err="1" smtClean="0">
                <a:solidFill>
                  <a:srgbClr val="000000"/>
                </a:solidFill>
              </a:rPr>
              <a:t>details</a:t>
            </a:r>
            <a:r>
              <a:rPr lang="it-IT" sz="3600" b="1" dirty="0" smtClean="0">
                <a:solidFill>
                  <a:srgbClr val="000000"/>
                </a:solidFill>
              </a:rPr>
              <a:t> </a:t>
            </a:r>
          </a:p>
          <a:p>
            <a:pPr lvl="1"/>
            <a:r>
              <a:rPr lang="en-US" sz="3600" dirty="0" smtClean="0">
                <a:solidFill>
                  <a:srgbClr val="000000"/>
                </a:solidFill>
              </a:rPr>
              <a:t>Spring Cloud Eureka Server  Maven dependency </a:t>
            </a:r>
          </a:p>
          <a:p>
            <a:pPr lvl="1"/>
            <a:r>
              <a:rPr lang="en-US" sz="3600" dirty="0" smtClean="0">
                <a:solidFill>
                  <a:srgbClr val="000000"/>
                </a:solidFill>
              </a:rPr>
              <a:t>@</a:t>
            </a:r>
            <a:r>
              <a:rPr lang="en-US" sz="3600" dirty="0" err="1" smtClean="0">
                <a:solidFill>
                  <a:srgbClr val="000000"/>
                </a:solidFill>
              </a:rPr>
              <a:t>EnableEurekaServer</a:t>
            </a:r>
            <a:r>
              <a:rPr lang="en-US" sz="3600" dirty="0" smtClean="0">
                <a:solidFill>
                  <a:srgbClr val="000000"/>
                </a:solidFill>
              </a:rPr>
              <a:t> directive </a:t>
            </a:r>
          </a:p>
          <a:p>
            <a:pPr lvl="1"/>
            <a:r>
              <a:rPr lang="en-US" sz="3600" dirty="0">
                <a:solidFill>
                  <a:srgbClr val="000000"/>
                </a:solidFill>
              </a:rPr>
              <a:t>Eureka </a:t>
            </a:r>
            <a:r>
              <a:rPr lang="en-US" sz="3600" dirty="0" smtClean="0">
                <a:solidFill>
                  <a:srgbClr val="000000"/>
                </a:solidFill>
              </a:rPr>
              <a:t>listening port </a:t>
            </a:r>
          </a:p>
          <a:p>
            <a:pPr lvl="1"/>
            <a:r>
              <a:rPr lang="en-US" sz="3600" dirty="0" smtClean="0">
                <a:solidFill>
                  <a:srgbClr val="000000"/>
                </a:solidFill>
              </a:rPr>
              <a:t>Eureka Standalone mode</a:t>
            </a: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91242079"/>
      </p:ext>
    </p:extLst>
  </p:cSld>
  <p:clrMapOvr>
    <a:masterClrMapping/>
  </p:clrMapOvr>
  <p:transition/>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asellaDiTesto 7"/>
          <p:cNvSpPr txBox="1"/>
          <p:nvPr/>
        </p:nvSpPr>
        <p:spPr>
          <a:xfrm>
            <a:off x="813038" y="5732766"/>
            <a:ext cx="18434048" cy="6555641"/>
          </a:xfrm>
          <a:prstGeom prst="rect">
            <a:avLst/>
          </a:prstGeom>
          <a:noFill/>
        </p:spPr>
        <p:txBody>
          <a:bodyPr wrap="square" rtlCol="0">
            <a:spAutoFit/>
          </a:bodyPr>
          <a:lstStyle/>
          <a:p>
            <a:r>
              <a:rPr lang="it-IT" sz="2800" u="sng" dirty="0"/>
              <a:t>eureka:</a:t>
            </a:r>
          </a:p>
          <a:p>
            <a:r>
              <a:rPr lang="it-IT" sz="2800" dirty="0"/>
              <a:t>  password: password</a:t>
            </a:r>
          </a:p>
          <a:p>
            <a:r>
              <a:rPr lang="it-IT" sz="2800" dirty="0" smtClean="0"/>
              <a:t>  client</a:t>
            </a:r>
            <a:r>
              <a:rPr lang="it-IT" sz="2800" dirty="0"/>
              <a:t>: </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http://user:${eureka.password}@localhost:8761/eureka/</a:t>
            </a:r>
          </a:p>
          <a:p>
            <a:r>
              <a:rPr lang="it-IT" sz="2800" dirty="0"/>
              <a:t>    </a:t>
            </a:r>
            <a:r>
              <a:rPr lang="it-IT" sz="2800" b="1" u="sng" dirty="0" err="1">
                <a:solidFill>
                  <a:srgbClr val="FF0000"/>
                </a:solidFill>
              </a:rPr>
              <a:t>healthcheck</a:t>
            </a:r>
            <a:r>
              <a:rPr lang="it-IT" sz="2800" b="1" u="sng" dirty="0">
                <a:solidFill>
                  <a:srgbClr val="FF0000"/>
                </a:solidFill>
              </a:rPr>
              <a:t>:</a:t>
            </a:r>
          </a:p>
          <a:p>
            <a:r>
              <a:rPr lang="it-IT" sz="2800" b="1" dirty="0">
                <a:solidFill>
                  <a:srgbClr val="FF0000"/>
                </a:solidFill>
              </a:rPr>
              <a:t>      </a:t>
            </a:r>
            <a:r>
              <a:rPr lang="it-IT" sz="2800" b="1" dirty="0" err="1">
                <a:solidFill>
                  <a:srgbClr val="FF0000"/>
                </a:solidFill>
              </a:rPr>
              <a:t>enabled</a:t>
            </a:r>
            <a:r>
              <a:rPr lang="it-IT" sz="2800" b="1" dirty="0">
                <a:solidFill>
                  <a:srgbClr val="FF0000"/>
                </a:solidFill>
              </a:rPr>
              <a:t>: </a:t>
            </a:r>
            <a:r>
              <a:rPr lang="it-IT" sz="2800" b="1" dirty="0" err="1">
                <a:solidFill>
                  <a:srgbClr val="FF0000"/>
                </a:solidFill>
              </a:rPr>
              <a:t>true</a:t>
            </a:r>
            <a:endParaRPr lang="it-IT" sz="2800" b="1" dirty="0">
              <a:solidFill>
                <a:srgbClr val="FF0000"/>
              </a:solidFill>
            </a:endParaRPr>
          </a:p>
          <a:p>
            <a:r>
              <a:rPr lang="it-IT" sz="2800" b="1" dirty="0">
                <a:solidFill>
                  <a:srgbClr val="FF0000"/>
                </a:solidFill>
              </a:rPr>
              <a:t>    </a:t>
            </a:r>
            <a:r>
              <a:rPr lang="it-IT" sz="2800" b="1" dirty="0" err="1">
                <a:solidFill>
                  <a:srgbClr val="FF0000"/>
                </a:solidFill>
              </a:rPr>
              <a:t>lease</a:t>
            </a:r>
            <a:r>
              <a:rPr lang="it-IT" sz="2800" b="1" dirty="0">
                <a:solidFill>
                  <a:srgbClr val="FF0000"/>
                </a:solidFill>
              </a:rPr>
              <a:t>:</a:t>
            </a:r>
          </a:p>
          <a:p>
            <a:r>
              <a:rPr lang="it-IT" sz="2800" b="1" dirty="0">
                <a:solidFill>
                  <a:srgbClr val="FF0000"/>
                </a:solidFill>
              </a:rPr>
              <a:t>      </a:t>
            </a:r>
            <a:r>
              <a:rPr lang="it-IT" sz="2800" b="1" dirty="0" err="1">
                <a:solidFill>
                  <a:srgbClr val="FF0000"/>
                </a:solidFill>
              </a:rPr>
              <a:t>duration</a:t>
            </a:r>
            <a:r>
              <a:rPr lang="it-IT" sz="2800" b="1" dirty="0">
                <a:solidFill>
                  <a:srgbClr val="FF0000"/>
                </a:solidFill>
              </a:rPr>
              <a:t>: 5</a:t>
            </a:r>
          </a:p>
          <a:p>
            <a:r>
              <a:rPr lang="it-IT" sz="2800" dirty="0"/>
              <a:t>  </a:t>
            </a:r>
            <a:r>
              <a:rPr lang="it-IT" sz="2800" dirty="0" err="1"/>
              <a:t>instance</a:t>
            </a:r>
            <a:r>
              <a:rPr lang="it-IT" sz="2800" dirty="0"/>
              <a:t>:</a:t>
            </a:r>
          </a:p>
          <a:p>
            <a:r>
              <a:rPr lang="it-IT" sz="2800" dirty="0"/>
              <a:t>    </a:t>
            </a:r>
            <a:r>
              <a:rPr lang="it-IT" sz="2800" dirty="0" err="1"/>
              <a:t>leaseRenewalIntervalInSeconds</a:t>
            </a:r>
            <a:r>
              <a:rPr lang="it-IT" sz="2800" dirty="0"/>
              <a:t>: 1</a:t>
            </a:r>
          </a:p>
          <a:p>
            <a:r>
              <a:rPr lang="it-IT" sz="2800" dirty="0"/>
              <a:t>    </a:t>
            </a:r>
            <a:r>
              <a:rPr lang="it-IT" sz="2800" dirty="0" err="1"/>
              <a:t>leaseExpirationDurationInSeconds</a:t>
            </a:r>
            <a:r>
              <a:rPr lang="it-IT" sz="2800" dirty="0"/>
              <a:t>: 2</a:t>
            </a:r>
          </a:p>
          <a:p>
            <a:r>
              <a:rPr lang="it-IT" sz="2800" dirty="0"/>
              <a:t>    </a:t>
            </a:r>
            <a:r>
              <a:rPr lang="it-IT" sz="2800" dirty="0" err="1"/>
              <a:t>metadataMap</a:t>
            </a:r>
            <a:r>
              <a:rPr lang="it-IT" sz="2800" dirty="0"/>
              <a:t>:</a:t>
            </a:r>
          </a:p>
          <a:p>
            <a:r>
              <a:rPr lang="it-IT" sz="2800" dirty="0"/>
              <a:t>      </a:t>
            </a:r>
            <a:r>
              <a:rPr lang="it-IT" sz="2800" dirty="0" err="1"/>
              <a:t>instanceId</a:t>
            </a:r>
            <a:r>
              <a:rPr lang="it-IT" sz="2800" dirty="0"/>
              <a:t>: </a:t>
            </a:r>
            <a:r>
              <a:rPr lang="it-IT" sz="2800" dirty="0" smtClean="0"/>
              <a:t>	${</a:t>
            </a:r>
            <a:r>
              <a:rPr lang="it-IT" sz="2800" dirty="0" err="1"/>
              <a:t>vcap.application.instance_id</a:t>
            </a:r>
            <a:r>
              <a:rPr lang="it-IT" sz="2800" dirty="0"/>
              <a:t>:${spring.application.name}:${</a:t>
            </a:r>
            <a:r>
              <a:rPr lang="it-IT" sz="2800" dirty="0" err="1"/>
              <a:t>spring.application.instance_id</a:t>
            </a:r>
            <a:r>
              <a:rPr lang="it-IT" sz="2800" dirty="0"/>
              <a:t>:${</a:t>
            </a:r>
            <a:r>
              <a:rPr lang="it-IT" sz="2800" dirty="0" err="1"/>
              <a:t>server.port</a:t>
            </a:r>
            <a:r>
              <a:rPr lang="it-IT" sz="2800" dirty="0"/>
              <a:t>}}}</a:t>
            </a:r>
          </a:p>
        </p:txBody>
      </p:sp>
      <p:sp>
        <p:nvSpPr>
          <p:cNvPr id="6" name="CasellaDiTesto 5"/>
          <p:cNvSpPr txBox="1"/>
          <p:nvPr/>
        </p:nvSpPr>
        <p:spPr>
          <a:xfrm>
            <a:off x="749316" y="2826304"/>
            <a:ext cx="12162764" cy="2677656"/>
          </a:xfrm>
          <a:prstGeom prst="rect">
            <a:avLst/>
          </a:prstGeom>
          <a:noFill/>
        </p:spPr>
        <p:txBody>
          <a:bodyPr wrap="square" rtlCol="0">
            <a:spAutoFit/>
          </a:bodyPr>
          <a:lstStyle/>
          <a:p>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b="1" dirty="0" smtClean="0">
                <a:solidFill>
                  <a:srgbClr val="FF0000"/>
                </a:solidFill>
                <a:latin typeface="Consolas"/>
              </a:rPr>
              <a:t>@</a:t>
            </a:r>
            <a:r>
              <a:rPr lang="en-US" sz="2800" b="1" dirty="0" err="1">
                <a:solidFill>
                  <a:srgbClr val="FF0000"/>
                </a:solidFill>
                <a:latin typeface="Consolas"/>
              </a:rPr>
              <a:t>EnableEurekaClient</a:t>
            </a:r>
            <a:r>
              <a:rPr lang="en-US" sz="2800" b="1" dirty="0">
                <a:solidFill>
                  <a:srgbClr val="FF0000"/>
                </a:solidFill>
                <a:latin typeface="Consolas"/>
              </a:rPr>
              <a:t> </a:t>
            </a:r>
            <a:br>
              <a:rPr lang="en-US" sz="2800" b="1" dirty="0">
                <a:solidFill>
                  <a:srgbClr val="FF0000"/>
                </a:solidFill>
                <a:latin typeface="Consolas"/>
              </a:rPr>
            </a:br>
            <a:r>
              <a:rPr lang="en-US" sz="2800" b="1" dirty="0">
                <a:solidFill>
                  <a:srgbClr val="FF0000"/>
                </a:solidFill>
                <a:latin typeface="Consolas"/>
              </a:rPr>
              <a:t>@</a:t>
            </a:r>
            <a:r>
              <a:rPr lang="en-US" sz="2800" b="1" dirty="0" err="1">
                <a:solidFill>
                  <a:srgbClr val="FF0000"/>
                </a:solidFill>
                <a:latin typeface="Consolas"/>
              </a:rPr>
              <a:t>EnableDiscoveryClient</a:t>
            </a:r>
            <a:r>
              <a:rPr lang="en-US" sz="2800" b="1" dirty="0">
                <a:solidFill>
                  <a:srgbClr val="FF0000"/>
                </a:solidFill>
                <a:latin typeface="Consolas"/>
              </a:rPr>
              <a:t> </a:t>
            </a:r>
            <a:r>
              <a:rPr lang="en-US" sz="2800" dirty="0">
                <a:latin typeface="Consolas"/>
              </a:rPr>
              <a:t/>
            </a:r>
            <a:br>
              <a:rPr lang="en-US" sz="2800" dirty="0">
                <a:latin typeface="Consolas"/>
              </a:rPr>
            </a:br>
            <a:r>
              <a:rPr lang="en-US" sz="2800" dirty="0" smtClean="0">
                <a:solidFill>
                  <a:srgbClr val="0000FF"/>
                </a:solidFill>
                <a:latin typeface="Consolas"/>
              </a:rPr>
              <a:t>public</a:t>
            </a:r>
            <a:r>
              <a:rPr lang="en-US" sz="2800" dirty="0" smtClean="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endParaRPr lang="it-IT" sz="2800" dirty="0" smtClean="0">
              <a:latin typeface="Consolas"/>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695" y="1932205"/>
            <a:ext cx="8187679" cy="800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service provider </a:t>
            </a:r>
            <a:endParaRPr lang="it-IT" dirty="0"/>
          </a:p>
        </p:txBody>
      </p:sp>
      <p:sp>
        <p:nvSpPr>
          <p:cNvPr id="17"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solidFill>
                  <a:srgbClr val="000000"/>
                </a:solidFill>
              </a:rPr>
              <a:t>Eureka service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i="1" dirty="0">
                <a:solidFill>
                  <a:srgbClr val="000000"/>
                </a:solidFill>
              </a:rPr>
              <a:t>@</a:t>
            </a:r>
            <a:r>
              <a:rPr lang="it-IT" sz="3600" i="1" dirty="0" err="1" smtClean="0">
                <a:solidFill>
                  <a:srgbClr val="000000"/>
                </a:solidFill>
              </a:rPr>
              <a:t>EnableEurekaClient</a:t>
            </a:r>
            <a:r>
              <a:rPr lang="it-IT" sz="3600" i="1" dirty="0" smtClean="0">
                <a:solidFill>
                  <a:srgbClr val="000000"/>
                </a:solidFill>
              </a:rPr>
              <a:t> </a:t>
            </a:r>
            <a:r>
              <a:rPr lang="en-US" sz="3600" dirty="0">
                <a:solidFill>
                  <a:srgbClr val="000000"/>
                </a:solidFill>
              </a:rPr>
              <a:t>directive </a:t>
            </a:r>
          </a:p>
          <a:p>
            <a:pPr lvl="1"/>
            <a:r>
              <a:rPr lang="it-IT" sz="3600" i="1" dirty="0" smtClean="0">
                <a:solidFill>
                  <a:srgbClr val="000000"/>
                </a:solidFill>
              </a:rPr>
              <a:t>@</a:t>
            </a:r>
            <a:r>
              <a:rPr lang="it-IT" sz="3600" i="1" dirty="0" err="1" smtClean="0">
                <a:solidFill>
                  <a:srgbClr val="000000"/>
                </a:solidFill>
              </a:rPr>
              <a:t>EnableDiscoveryClient</a:t>
            </a:r>
            <a:r>
              <a:rPr lang="it-IT" sz="3600" i="1" dirty="0" smtClean="0">
                <a:solidFill>
                  <a:srgbClr val="000000"/>
                </a:solidFill>
              </a:rPr>
              <a:t> </a:t>
            </a:r>
            <a:r>
              <a:rPr lang="en-US" sz="3600" dirty="0">
                <a:solidFill>
                  <a:srgbClr val="000000"/>
                </a:solidFill>
              </a:rPr>
              <a:t>directive </a:t>
            </a:r>
          </a:p>
          <a:p>
            <a:pPr lvl="1"/>
            <a:r>
              <a:rPr lang="it-IT" sz="3600" dirty="0" smtClean="0">
                <a:solidFill>
                  <a:srgbClr val="000000"/>
                </a:solidFill>
              </a:rPr>
              <a:t>Eureka service configuration </a:t>
            </a:r>
            <a:r>
              <a:rPr lang="it-IT" sz="3600" dirty="0" err="1" smtClean="0">
                <a:solidFill>
                  <a:srgbClr val="000000"/>
                </a:solidFill>
              </a:rPr>
              <a:t>keys</a:t>
            </a: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9931073"/>
      </p:ext>
    </p:extLst>
  </p:cSld>
  <p:clrMapOvr>
    <a:masterClrMapping/>
  </p:clrMapOvr>
  <p:transition/>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749316" y="1817440"/>
            <a:ext cx="16483244" cy="10002738"/>
          </a:xfrm>
          <a:prstGeom prst="rect">
            <a:avLst/>
          </a:prstGeom>
          <a:noFill/>
        </p:spPr>
        <p:txBody>
          <a:bodyPr wrap="square" rtlCol="0">
            <a:spAutoFit/>
          </a:bodyPr>
          <a:lstStyle/>
          <a:p>
            <a:r>
              <a:rPr lang="it-IT" sz="2800" dirty="0" smtClean="0">
                <a:latin typeface="Consolas"/>
              </a:rPr>
              <a:t> </a:t>
            </a:r>
            <a:r>
              <a:rPr lang="it-IT" sz="2800" dirty="0">
                <a:latin typeface="Consolas"/>
              </a:rPr>
              <a:t/>
            </a:r>
            <a:br>
              <a:rPr lang="it-IT" sz="2800" dirty="0">
                <a:latin typeface="Consolas"/>
              </a:rPr>
            </a:br>
            <a:r>
              <a:rPr lang="it-IT" sz="2800" dirty="0">
                <a:latin typeface="Consolas"/>
              </a:rPr>
              <a:t>import </a:t>
            </a:r>
            <a:r>
              <a:rPr lang="it-IT" sz="2800" dirty="0" err="1">
                <a:latin typeface="Consolas"/>
              </a:rPr>
              <a:t>org.springframework.cloud.client.ServiceInstance</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org.springframework.cloud.client.discovery.DiscoveryClient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DiscoveryClient</a:t>
            </a:r>
            <a:r>
              <a:rPr lang="it-IT" sz="2800" dirty="0">
                <a:latin typeface="Consolas"/>
              </a:rPr>
              <a:t> </a:t>
            </a:r>
            <a:r>
              <a:rPr lang="it-IT" sz="2800" dirty="0" err="1">
                <a:latin typeface="Consolas"/>
              </a:rPr>
              <a:t>discoveryClient</a:t>
            </a:r>
            <a:r>
              <a:rPr lang="it-IT" sz="2800" dirty="0">
                <a:latin typeface="Consolas"/>
              </a:rPr>
              <a:t>; </a:t>
            </a:r>
            <a:br>
              <a:rPr lang="it-IT" sz="2800" dirty="0">
                <a:latin typeface="Consolas"/>
              </a:rPr>
            </a:br>
            <a:endParaRPr lang="it-IT" sz="2800" dirty="0" smtClean="0">
              <a:latin typeface="Consolas"/>
            </a:endParaRPr>
          </a:p>
          <a:p>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listDiscovery</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latin typeface="Consolas"/>
              </a:rPr>
              <a:t>String</a:t>
            </a:r>
            <a:r>
              <a:rPr lang="it-IT" sz="2800" dirty="0">
                <a:latin typeface="Consolas"/>
              </a:rPr>
              <a:t> </a:t>
            </a:r>
            <a:r>
              <a:rPr lang="it-IT" sz="2800" dirty="0" err="1">
                <a:latin typeface="Consolas"/>
              </a:rPr>
              <a:t>listDiscovery</a:t>
            </a:r>
            <a:r>
              <a:rPr lang="it-IT" sz="2800" dirty="0">
                <a:latin typeface="Consolas"/>
              </a:rPr>
              <a:t>() { </a:t>
            </a:r>
            <a:br>
              <a:rPr lang="it-IT" sz="2800" dirty="0">
                <a:latin typeface="Consolas"/>
              </a:rPr>
            </a:br>
            <a:r>
              <a:rPr lang="it-IT" sz="2800" dirty="0">
                <a:latin typeface="Consolas"/>
              </a:rPr>
              <a:t>    </a:t>
            </a:r>
            <a:r>
              <a:rPr lang="it-IT" sz="2800" dirty="0" smtClean="0">
                <a:latin typeface="Consolas"/>
              </a:rPr>
              <a:t>	List&lt;</a:t>
            </a:r>
            <a:r>
              <a:rPr lang="it-IT" sz="2800" dirty="0" err="1" smtClean="0">
                <a:latin typeface="Consolas"/>
              </a:rPr>
              <a:t>ServiceInstance</a:t>
            </a:r>
            <a:r>
              <a:rPr lang="it-IT" sz="2800" dirty="0">
                <a:latin typeface="Consolas"/>
              </a:rPr>
              <a:t>&gt; </a:t>
            </a:r>
            <a:endParaRPr lang="it-IT" sz="2800" dirty="0" smtClean="0">
              <a:latin typeface="Consolas"/>
            </a:endParaRPr>
          </a:p>
          <a:p>
            <a:r>
              <a:rPr lang="it-IT" sz="2800" dirty="0" smtClean="0">
                <a:latin typeface="Consolas"/>
              </a:rPr>
              <a:t>	</a:t>
            </a:r>
            <a:r>
              <a:rPr lang="it-IT" sz="2800" b="1" dirty="0" err="1" smtClean="0">
                <a:solidFill>
                  <a:srgbClr val="FF0000"/>
                </a:solidFill>
                <a:latin typeface="Consolas"/>
              </a:rPr>
              <a:t>instances</a:t>
            </a:r>
            <a:r>
              <a:rPr lang="it-IT" sz="2800" b="1" dirty="0" smtClean="0">
                <a:solidFill>
                  <a:srgbClr val="FF0000"/>
                </a:solidFill>
                <a:latin typeface="Consolas"/>
              </a:rPr>
              <a:t> </a:t>
            </a:r>
            <a:r>
              <a:rPr lang="it-IT" sz="2800" b="1" dirty="0">
                <a:solidFill>
                  <a:srgbClr val="FF0000"/>
                </a:solidFill>
                <a:latin typeface="Consolas"/>
              </a:rPr>
              <a:t>= </a:t>
            </a:r>
            <a:r>
              <a:rPr lang="it-IT" sz="2800" b="1" dirty="0" err="1">
                <a:solidFill>
                  <a:srgbClr val="0000FF"/>
                </a:solidFill>
                <a:latin typeface="Consolas"/>
              </a:rPr>
              <a:t>this</a:t>
            </a:r>
            <a:r>
              <a:rPr lang="it-IT" sz="2800" b="1" dirty="0" err="1">
                <a:latin typeface="Consolas"/>
              </a:rPr>
              <a:t>.</a:t>
            </a:r>
            <a:r>
              <a:rPr lang="it-IT" sz="2800" b="1" dirty="0" err="1">
                <a:solidFill>
                  <a:srgbClr val="FF0000"/>
                </a:solidFill>
                <a:latin typeface="Consolas"/>
              </a:rPr>
              <a:t>discoveryClient.getInstances</a:t>
            </a:r>
            <a:r>
              <a:rPr lang="it-IT" sz="2800" b="1" dirty="0">
                <a:latin typeface="Consolas"/>
              </a:rPr>
              <a:t>(</a:t>
            </a:r>
            <a:r>
              <a:rPr lang="it-IT" sz="2800" b="1" dirty="0">
                <a:solidFill>
                  <a:srgbClr val="800000"/>
                </a:solidFill>
                <a:latin typeface="Consolas"/>
              </a:rPr>
              <a:t>"BOOKABATTERYSERVICE4EUREKA"</a:t>
            </a:r>
            <a:r>
              <a:rPr lang="it-IT" sz="2800" b="1" dirty="0">
                <a:latin typeface="Consolas"/>
              </a:rPr>
              <a:t>); </a:t>
            </a:r>
            <a:r>
              <a:rPr lang="it-IT" sz="2800" dirty="0">
                <a:latin typeface="Consolas"/>
              </a:rPr>
              <a:t/>
            </a:r>
            <a:br>
              <a:rPr lang="it-IT" sz="2800" dirty="0">
                <a:latin typeface="Consolas"/>
              </a:rPr>
            </a:br>
            <a:r>
              <a:rPr lang="it-IT" sz="2800" dirty="0">
                <a:latin typeface="Consolas"/>
              </a:rPr>
              <a:t>    </a:t>
            </a:r>
            <a:endParaRPr lang="it-IT" sz="2800" dirty="0" smtClean="0">
              <a:latin typeface="Consolas"/>
            </a:endParaRPr>
          </a:p>
          <a:p>
            <a:pPr lvl="1"/>
            <a:r>
              <a:rPr lang="it-IT" sz="2800" dirty="0" smtClean="0">
                <a:latin typeface="Consolas"/>
              </a:rPr>
              <a:t>	</a:t>
            </a:r>
            <a:r>
              <a:rPr lang="it-IT" sz="2800" dirty="0" err="1" smtClean="0">
                <a:solidFill>
                  <a:srgbClr val="0000FF"/>
                </a:solidFill>
                <a:latin typeface="Consolas"/>
              </a:rPr>
              <a:t>if</a:t>
            </a:r>
            <a:r>
              <a:rPr lang="it-IT" sz="2800" dirty="0" smtClean="0">
                <a:latin typeface="Consolas"/>
              </a:rPr>
              <a:t>(</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null</a:t>
            </a:r>
            <a:r>
              <a:rPr lang="it-IT" sz="2800" dirty="0">
                <a:latin typeface="Consolas"/>
              </a:rPr>
              <a:t> &amp;&amp; !</a:t>
            </a:r>
            <a:r>
              <a:rPr lang="it-IT" sz="2800" dirty="0" err="1">
                <a:latin typeface="Consolas"/>
              </a:rPr>
              <a:t>instances.isEmpty</a:t>
            </a:r>
            <a:r>
              <a:rPr lang="it-IT" sz="2800" dirty="0">
                <a:latin typeface="Consolas"/>
              </a:rPr>
              <a:t>()) { </a:t>
            </a:r>
            <a:br>
              <a:rPr lang="it-IT" sz="2800" dirty="0">
                <a:latin typeface="Consolas"/>
              </a:rPr>
            </a:br>
            <a:r>
              <a:rPr lang="it-IT" sz="2800" dirty="0">
                <a:latin typeface="Consolas"/>
              </a:rPr>
              <a:t>     </a:t>
            </a:r>
            <a:r>
              <a:rPr lang="it-IT" sz="2800" dirty="0">
                <a:solidFill>
                  <a:srgbClr val="0000FF"/>
                </a:solidFill>
                <a:latin typeface="Consolas"/>
              </a:rPr>
              <a:t>for</a:t>
            </a:r>
            <a:r>
              <a:rPr lang="it-IT" sz="2800" dirty="0">
                <a:latin typeface="Consolas"/>
              </a:rPr>
              <a:t>(</a:t>
            </a:r>
            <a:r>
              <a:rPr lang="it-IT" sz="2800" dirty="0" err="1">
                <a:solidFill>
                  <a:srgbClr val="0000FF"/>
                </a:solidFill>
                <a:latin typeface="Consolas"/>
              </a:rPr>
              <a:t>int</a:t>
            </a:r>
            <a:r>
              <a:rPr lang="it-IT" sz="2800" dirty="0">
                <a:latin typeface="Consolas"/>
              </a:rPr>
              <a:t> i=</a:t>
            </a:r>
            <a:r>
              <a:rPr lang="it-IT" sz="2800" dirty="0">
                <a:solidFill>
                  <a:srgbClr val="800080"/>
                </a:solidFill>
                <a:latin typeface="Consolas"/>
              </a:rPr>
              <a:t>0</a:t>
            </a:r>
            <a:r>
              <a:rPr lang="it-IT" sz="2800" dirty="0">
                <a:latin typeface="Consolas"/>
              </a:rPr>
              <a:t>; i&lt;</a:t>
            </a:r>
            <a:r>
              <a:rPr lang="it-IT" sz="2800" dirty="0" err="1">
                <a:latin typeface="Consolas"/>
              </a:rPr>
              <a:t>instances.size</a:t>
            </a:r>
            <a:r>
              <a:rPr lang="it-IT" sz="2800" dirty="0">
                <a:latin typeface="Consolas"/>
              </a:rPr>
              <a:t>();i++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b="1" dirty="0">
                <a:solidFill>
                  <a:srgbClr val="FF0000"/>
                </a:solidFill>
                <a:latin typeface="Consolas"/>
              </a:rPr>
              <a:t> </a:t>
            </a:r>
            <a:r>
              <a:rPr lang="it-IT" sz="2800" b="1" dirty="0" err="1">
                <a:solidFill>
                  <a:srgbClr val="FF0000"/>
                </a:solidFill>
                <a:latin typeface="Consolas"/>
              </a:rPr>
              <a:t>ServiceInstance</a:t>
            </a:r>
            <a:r>
              <a:rPr lang="it-IT" sz="2800" b="1" dirty="0">
                <a:solidFill>
                  <a:srgbClr val="FF0000"/>
                </a:solidFill>
                <a:latin typeface="Consolas"/>
              </a:rPr>
              <a:t> </a:t>
            </a:r>
            <a:r>
              <a:rPr lang="it-IT" sz="2800" b="1" dirty="0" err="1">
                <a:solidFill>
                  <a:srgbClr val="FF0000"/>
                </a:solidFill>
                <a:latin typeface="Consolas"/>
              </a:rPr>
              <a:t>serviceInstance</a:t>
            </a:r>
            <a:r>
              <a:rPr lang="it-IT" sz="2800" b="1" dirty="0">
                <a:solidFill>
                  <a:srgbClr val="FF0000"/>
                </a:solidFill>
                <a:latin typeface="Consolas"/>
              </a:rPr>
              <a:t> = </a:t>
            </a:r>
            <a:r>
              <a:rPr lang="it-IT" sz="2800" b="1" dirty="0" err="1">
                <a:solidFill>
                  <a:srgbClr val="FF0000"/>
                </a:solidFill>
                <a:latin typeface="Consolas"/>
              </a:rPr>
              <a:t>instances.</a:t>
            </a:r>
            <a:r>
              <a:rPr lang="it-IT" sz="2800" b="1" dirty="0" err="1">
                <a:solidFill>
                  <a:srgbClr val="0000FF"/>
                </a:solidFill>
                <a:latin typeface="Consolas"/>
              </a:rPr>
              <a:t>get</a:t>
            </a:r>
            <a:r>
              <a:rPr lang="it-IT" sz="2800" b="1" dirty="0">
                <a:solidFill>
                  <a:srgbClr val="FF0000"/>
                </a:solidFill>
                <a:latin typeface="Consolas"/>
              </a:rPr>
              <a:t>(i</a:t>
            </a:r>
            <a:r>
              <a:rPr lang="it-IT" sz="2800" b="1" dirty="0" smtClean="0">
                <a:solidFill>
                  <a:srgbClr val="FF0000"/>
                </a:solidFill>
                <a:latin typeface="Consolas"/>
              </a:rPr>
              <a:t>);</a:t>
            </a:r>
          </a:p>
          <a:p>
            <a:pPr lvl="1"/>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r>
              <a:rPr lang="it-IT" sz="2800" b="1" dirty="0" err="1" smtClean="0">
                <a:solidFill>
                  <a:srgbClr val="FF0000"/>
                </a:solidFill>
                <a:latin typeface="Consolas"/>
              </a:rPr>
              <a:t>System.out.println</a:t>
            </a:r>
            <a:r>
              <a:rPr lang="it-IT" sz="2800" b="1" dirty="0" smtClean="0">
                <a:solidFill>
                  <a:srgbClr val="FF0000"/>
                </a:solidFill>
                <a:latin typeface="Consolas"/>
              </a:rPr>
              <a:t>("</a:t>
            </a:r>
            <a:r>
              <a:rPr lang="it-IT" sz="2800" b="1" dirty="0" err="1" smtClean="0">
                <a:solidFill>
                  <a:srgbClr val="FF0000"/>
                </a:solidFill>
                <a:latin typeface="Consolas"/>
              </a:rPr>
              <a:t>hostname</a:t>
            </a:r>
            <a:r>
              <a:rPr lang="it-IT" sz="2800" b="1" dirty="0" smtClean="0">
                <a:solidFill>
                  <a:srgbClr val="FF0000"/>
                </a:solidFill>
                <a:latin typeface="Consolas"/>
              </a:rPr>
              <a:t>-&gt; " + </a:t>
            </a:r>
            <a:r>
              <a:rPr lang="it-IT" sz="2800" b="1" dirty="0" err="1" smtClean="0">
                <a:solidFill>
                  <a:srgbClr val="FF0000"/>
                </a:solidFill>
                <a:latin typeface="Consolas"/>
              </a:rPr>
              <a:t>serviceInstance.getHost</a:t>
            </a:r>
            <a:r>
              <a:rPr lang="it-IT" sz="2800" b="1" dirty="0" smtClean="0">
                <a:solidFill>
                  <a:srgbClr val="FF0000"/>
                </a:solidFill>
                <a:latin typeface="Consolas"/>
              </a:rPr>
              <a:t>());</a:t>
            </a:r>
          </a:p>
          <a:p>
            <a:pPr lvl="1"/>
            <a:r>
              <a:rPr lang="it-IT" sz="2800" b="1" dirty="0">
                <a:solidFill>
                  <a:srgbClr val="FF0000"/>
                </a:solidFill>
                <a:latin typeface="Consolas"/>
              </a:rPr>
              <a:t>	</a:t>
            </a:r>
            <a:r>
              <a:rPr lang="it-IT" sz="2800" b="1" dirty="0" smtClean="0">
                <a:solidFill>
                  <a:srgbClr val="FF0000"/>
                </a:solidFill>
                <a:latin typeface="Consolas"/>
              </a:rPr>
              <a:t>	</a:t>
            </a:r>
            <a:r>
              <a:rPr lang="it-IT" sz="2800" b="1" dirty="0" err="1" smtClean="0">
                <a:solidFill>
                  <a:srgbClr val="FF0000"/>
                </a:solidFill>
                <a:latin typeface="Consolas"/>
              </a:rPr>
              <a:t>System.out.println</a:t>
            </a:r>
            <a:r>
              <a:rPr lang="it-IT" sz="2800" b="1" dirty="0" smtClean="0">
                <a:solidFill>
                  <a:srgbClr val="FF0000"/>
                </a:solidFill>
                <a:latin typeface="Consolas"/>
              </a:rPr>
              <a:t>(</a:t>
            </a:r>
            <a:r>
              <a:rPr lang="it-IT" sz="2800" b="1" dirty="0">
                <a:solidFill>
                  <a:srgbClr val="FF0000"/>
                </a:solidFill>
                <a:latin typeface="Consolas"/>
              </a:rPr>
              <a:t>"</a:t>
            </a:r>
            <a:r>
              <a:rPr lang="it-IT" sz="2800" b="1" dirty="0" err="1" smtClean="0">
                <a:solidFill>
                  <a:srgbClr val="FF0000"/>
                </a:solidFill>
                <a:latin typeface="Consolas"/>
              </a:rPr>
              <a:t>port</a:t>
            </a:r>
            <a:r>
              <a:rPr lang="it-IT" sz="2800" b="1" dirty="0" smtClean="0">
                <a:solidFill>
                  <a:srgbClr val="FF0000"/>
                </a:solidFill>
                <a:latin typeface="Consolas"/>
              </a:rPr>
              <a:t>-&gt; </a:t>
            </a:r>
            <a:r>
              <a:rPr lang="it-IT" sz="2800" b="1" dirty="0">
                <a:solidFill>
                  <a:srgbClr val="FF0000"/>
                </a:solidFill>
                <a:latin typeface="Consolas"/>
              </a:rPr>
              <a:t>"</a:t>
            </a:r>
            <a:r>
              <a:rPr lang="it-IT" sz="2800" b="1" dirty="0" smtClean="0">
                <a:solidFill>
                  <a:srgbClr val="FF0000"/>
                </a:solidFill>
                <a:latin typeface="Consolas"/>
              </a:rPr>
              <a:t> + </a:t>
            </a:r>
            <a:r>
              <a:rPr lang="it-IT" sz="2800" b="1" dirty="0" err="1" smtClean="0">
                <a:solidFill>
                  <a:srgbClr val="FF0000"/>
                </a:solidFill>
                <a:latin typeface="Consolas"/>
              </a:rPr>
              <a:t>serviceInstance.getPort</a:t>
            </a:r>
            <a:r>
              <a:rPr lang="it-IT" sz="2800" b="1" dirty="0">
                <a:solidFill>
                  <a:srgbClr val="FF0000"/>
                </a:solidFill>
                <a:latin typeface="Consolas"/>
              </a:rPr>
              <a:t>()); </a:t>
            </a:r>
            <a:r>
              <a:rPr lang="it-IT" sz="2800" dirty="0">
                <a:latin typeface="Consolas"/>
              </a:rPr>
              <a:t/>
            </a:r>
            <a:br>
              <a:rPr lang="it-IT" sz="2800" dirty="0">
                <a:latin typeface="Consolas"/>
              </a:rPr>
            </a:br>
            <a:r>
              <a:rPr lang="it-IT" sz="2800" dirty="0">
                <a:latin typeface="Consolas"/>
              </a:rPr>
              <a:t>      </a:t>
            </a:r>
            <a:r>
              <a:rPr lang="it-IT" sz="2800" dirty="0" smtClean="0">
                <a:latin typeface="Consolas"/>
              </a:rPr>
              <a:t>}</a:t>
            </a:r>
          </a:p>
          <a:p>
            <a:pPr lvl="1"/>
            <a:r>
              <a:rPr lang="it-IT" sz="2800" dirty="0">
                <a:latin typeface="Consolas"/>
              </a:rPr>
              <a:t>	</a:t>
            </a:r>
            <a:r>
              <a:rPr lang="it-IT" sz="2800" dirty="0" smtClean="0">
                <a:latin typeface="Consolas"/>
              </a:rPr>
              <a:t>}</a:t>
            </a:r>
            <a:r>
              <a:rPr lang="it-IT" sz="2800" dirty="0">
                <a:latin typeface="Consolas"/>
              </a:rPr>
              <a:t>   </a:t>
            </a:r>
            <a:br>
              <a:rPr lang="it-IT" sz="2800" dirty="0">
                <a:latin typeface="Consolas"/>
              </a:rPr>
            </a:br>
            <a:r>
              <a:rPr lang="it-IT" sz="2800" dirty="0">
                <a:latin typeface="Consolas"/>
              </a:rPr>
              <a:t>} </a:t>
            </a:r>
            <a:br>
              <a:rPr lang="it-IT" sz="2800" dirty="0">
                <a:latin typeface="Consolas"/>
              </a:rPr>
            </a:br>
            <a:endParaRPr lang="it-IT" sz="2800" dirty="0" smtClean="0">
              <a:latin typeface="Consolas"/>
            </a:endParaRPr>
          </a:p>
        </p:txBody>
      </p:sp>
      <p:sp>
        <p:nvSpPr>
          <p:cNvPr id="8" name="Segnaposto contenuto 2"/>
          <p:cNvSpPr txBox="1">
            <a:spLocks/>
          </p:cNvSpPr>
          <p:nvPr/>
        </p:nvSpPr>
        <p:spPr bwMode="auto">
          <a:xfrm>
            <a:off x="24384000" y="7416219"/>
            <a:ext cx="6237262" cy="4357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endParaRPr lang="it-IT" sz="3600" dirty="0" smtClean="0">
              <a:solidFill>
                <a:srgbClr val="000000"/>
              </a:solidFill>
            </a:endParaRPr>
          </a:p>
        </p:txBody>
      </p:sp>
      <p:sp>
        <p:nvSpPr>
          <p:cNvPr id="13" name="Segnaposto contenuto 2"/>
          <p:cNvSpPr txBox="1">
            <a:spLocks/>
          </p:cNvSpPr>
          <p:nvPr/>
        </p:nvSpPr>
        <p:spPr bwMode="auto">
          <a:xfrm>
            <a:off x="16440472" y="6440209"/>
            <a:ext cx="79435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solidFill>
                  <a:srgbClr val="000000"/>
                </a:solidFill>
              </a:rPr>
              <a:t>Service </a:t>
            </a:r>
            <a:r>
              <a:rPr lang="it-IT" sz="3600" b="1" dirty="0">
                <a:solidFill>
                  <a:srgbClr val="000000"/>
                </a:solidFill>
              </a:rPr>
              <a:t>Consumer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endParaRPr lang="it-IT" sz="3600" b="1" dirty="0" smtClean="0">
              <a:solidFill>
                <a:srgbClr val="000000"/>
              </a:solidFill>
            </a:endParaRPr>
          </a:p>
          <a:p>
            <a:pPr lvl="1"/>
            <a:r>
              <a:rPr lang="it-IT" sz="3600" dirty="0" smtClean="0">
                <a:solidFill>
                  <a:srgbClr val="000000"/>
                </a:solidFill>
              </a:rPr>
              <a:t>Service </a:t>
            </a:r>
            <a:r>
              <a:rPr lang="it-IT" sz="3600" dirty="0" err="1" smtClean="0">
                <a:solidFill>
                  <a:srgbClr val="000000"/>
                </a:solidFill>
              </a:rPr>
              <a:t>instances</a:t>
            </a:r>
            <a:r>
              <a:rPr lang="it-IT" sz="3600" dirty="0" smtClean="0">
                <a:solidFill>
                  <a:srgbClr val="000000"/>
                </a:solidFill>
              </a:rPr>
              <a:t> </a:t>
            </a:r>
            <a:r>
              <a:rPr lang="it-IT" sz="3600" dirty="0" err="1">
                <a:solidFill>
                  <a:srgbClr val="000000"/>
                </a:solidFill>
              </a:rPr>
              <a:t>resolution</a:t>
            </a:r>
            <a:r>
              <a:rPr lang="it-IT" sz="3600" dirty="0">
                <a:solidFill>
                  <a:srgbClr val="000000"/>
                </a:solidFill>
              </a:rPr>
              <a:t> by </a:t>
            </a:r>
            <a:r>
              <a:rPr lang="it-IT" sz="3600" dirty="0" smtClean="0">
                <a:solidFill>
                  <a:srgbClr val="000000"/>
                </a:solidFill>
              </a:rPr>
              <a:t>Eureka Service </a:t>
            </a:r>
            <a:r>
              <a:rPr lang="it-IT" sz="3600" dirty="0" err="1" smtClean="0">
                <a:solidFill>
                  <a:srgbClr val="000000"/>
                </a:solidFill>
              </a:rPr>
              <a:t>Discovery</a:t>
            </a:r>
            <a:r>
              <a:rPr lang="it-IT" sz="3600" dirty="0" smtClean="0">
                <a:solidFill>
                  <a:srgbClr val="000000"/>
                </a:solidFill>
              </a:rPr>
              <a:t> </a:t>
            </a:r>
            <a:r>
              <a:rPr lang="it-IT" sz="3600" dirty="0" err="1" smtClean="0">
                <a:solidFill>
                  <a:srgbClr val="000000"/>
                </a:solidFill>
              </a:rPr>
              <a:t>capabilities</a:t>
            </a:r>
            <a:r>
              <a:rPr lang="it-IT" sz="3600" dirty="0" smtClean="0">
                <a:solidFill>
                  <a:srgbClr val="000000"/>
                </a:solidFill>
              </a:rPr>
              <a:t> </a:t>
            </a:r>
          </a:p>
          <a:p>
            <a:pPr lvl="1"/>
            <a:r>
              <a:rPr lang="it-IT" sz="3600" dirty="0" err="1" smtClean="0">
                <a:solidFill>
                  <a:srgbClr val="000000"/>
                </a:solidFill>
              </a:rPr>
              <a:t>Details</a:t>
            </a:r>
            <a:r>
              <a:rPr lang="it-IT" sz="3600" dirty="0" smtClean="0">
                <a:solidFill>
                  <a:srgbClr val="000000"/>
                </a:solidFill>
              </a:rPr>
              <a:t> of the </a:t>
            </a:r>
            <a:r>
              <a:rPr lang="it-IT" sz="3600" dirty="0" err="1" smtClean="0">
                <a:solidFill>
                  <a:srgbClr val="000000"/>
                </a:solidFill>
              </a:rPr>
              <a:t>available</a:t>
            </a:r>
            <a:r>
              <a:rPr lang="it-IT" sz="3600" dirty="0" smtClean="0">
                <a:solidFill>
                  <a:srgbClr val="000000"/>
                </a:solidFill>
              </a:rPr>
              <a:t> service </a:t>
            </a:r>
            <a:r>
              <a:rPr lang="it-IT" sz="3600" dirty="0" err="1" smtClean="0">
                <a:solidFill>
                  <a:srgbClr val="000000"/>
                </a:solidFill>
              </a:rPr>
              <a:t>instances</a:t>
            </a:r>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service consumer</a:t>
            </a:r>
            <a:endParaRPr lang="it-IT" dirty="0"/>
          </a:p>
        </p:txBody>
      </p:sp>
    </p:spTree>
    <p:extLst>
      <p:ext uri="{BB962C8B-B14F-4D97-AF65-F5344CB8AC3E}">
        <p14:creationId xmlns:p14="http://schemas.microsoft.com/office/powerpoint/2010/main" val="454007083"/>
      </p:ext>
    </p:extLst>
  </p:cSld>
  <p:clrMapOvr>
    <a:masterClrMapping/>
  </p:clrMapOvr>
  <p:transition/>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a:t>
            </a:r>
            <a:r>
              <a:rPr lang="it-IT" dirty="0" err="1" smtClean="0"/>
              <a:t>Feign</a:t>
            </a:r>
            <a:r>
              <a:rPr lang="it-IT" dirty="0" smtClean="0"/>
              <a:t> client </a:t>
            </a:r>
            <a:endParaRPr lang="it-IT" dirty="0"/>
          </a:p>
        </p:txBody>
      </p:sp>
      <p:sp>
        <p:nvSpPr>
          <p:cNvPr id="6" name="CasellaDiTesto 5"/>
          <p:cNvSpPr txBox="1"/>
          <p:nvPr/>
        </p:nvSpPr>
        <p:spPr>
          <a:xfrm>
            <a:off x="406416" y="1531690"/>
            <a:ext cx="16569333"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org.springframework.cloud.client.discovery.EnableDiscoveryClient; </a:t>
            </a:r>
            <a:br>
              <a:rPr lang="it-IT" sz="2800" dirty="0">
                <a:latin typeface="Consolas"/>
              </a:rPr>
            </a:br>
            <a:r>
              <a:rPr lang="it-IT" sz="2800" dirty="0">
                <a:latin typeface="Consolas"/>
              </a:rPr>
              <a:t>import </a:t>
            </a:r>
            <a:r>
              <a:rPr lang="it-IT" sz="2800" dirty="0" err="1">
                <a:latin typeface="Consolas"/>
              </a:rPr>
              <a:t>org.springframework.cloud.netflix.feign.EnableFeignClients</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org.springframework.cloud.netflix.feign.FeignClient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SpringBootApplication</a:t>
            </a:r>
            <a:r>
              <a:rPr lang="it-IT" sz="2800" dirty="0">
                <a:latin typeface="Consolas"/>
              </a:rPr>
              <a:t> </a:t>
            </a:r>
            <a:br>
              <a:rPr lang="it-IT" sz="2800" dirty="0">
                <a:latin typeface="Consolas"/>
              </a:rPr>
            </a:br>
            <a:r>
              <a:rPr lang="it-IT" sz="2800" dirty="0">
                <a:latin typeface="Consolas"/>
              </a:rPr>
              <a:t>@</a:t>
            </a:r>
            <a:r>
              <a:rPr lang="it-IT" sz="2800" dirty="0" err="1" smtClean="0">
                <a:latin typeface="Consolas"/>
              </a:rPr>
              <a:t>EnableDiscoveryClient</a:t>
            </a:r>
            <a:r>
              <a:rPr lang="it-IT" sz="2800" dirty="0" smtClean="0">
                <a:solidFill>
                  <a:srgbClr val="008000"/>
                </a:solidFill>
                <a:latin typeface="Consolas"/>
              </a:rPr>
              <a:t/>
            </a:r>
            <a:br>
              <a:rPr lang="it-IT" sz="2800" dirty="0" smtClean="0">
                <a:solidFill>
                  <a:srgbClr val="008000"/>
                </a:solidFill>
                <a:latin typeface="Consolas"/>
              </a:rPr>
            </a:br>
            <a:r>
              <a:rPr lang="it-IT" sz="2800" dirty="0" smtClean="0">
                <a:latin typeface="Consolas"/>
              </a:rPr>
              <a:t>@</a:t>
            </a:r>
            <a:r>
              <a:rPr lang="it-IT" sz="2800" dirty="0" err="1">
                <a:latin typeface="Consolas"/>
              </a:rPr>
              <a:t>RestController</a:t>
            </a:r>
            <a:r>
              <a:rPr lang="it-IT" sz="2800" dirty="0">
                <a:latin typeface="Consolas"/>
              </a:rPr>
              <a:t> </a:t>
            </a:r>
            <a:endParaRPr lang="it-IT" sz="2800" dirty="0" smtClean="0">
              <a:latin typeface="Consolas"/>
            </a:endParaRPr>
          </a:p>
          <a:p>
            <a:r>
              <a:rPr lang="it-IT" sz="2800" b="1" dirty="0" smtClean="0">
                <a:solidFill>
                  <a:srgbClr val="FF0000"/>
                </a:solidFill>
                <a:latin typeface="Consolas"/>
              </a:rPr>
              <a:t>@</a:t>
            </a:r>
            <a:r>
              <a:rPr lang="it-IT" sz="2800" b="1" dirty="0" err="1">
                <a:solidFill>
                  <a:srgbClr val="FF0000"/>
                </a:solidFill>
                <a:latin typeface="Consolas"/>
              </a:rPr>
              <a:t>EnableFeignClients</a:t>
            </a:r>
            <a:r>
              <a:rPr lang="it-IT" sz="2800" b="1" dirty="0">
                <a:solidFill>
                  <a:srgbClr val="FF0000"/>
                </a:solidFill>
                <a:latin typeface="Consolas"/>
              </a:rPr>
              <a:t> </a:t>
            </a: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EurekaFeignClientApplication</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static</a:t>
            </a:r>
            <a:r>
              <a:rPr lang="it-IT" sz="2800" dirty="0">
                <a:latin typeface="Consolas"/>
              </a:rPr>
              <a:t> </a:t>
            </a:r>
            <a:r>
              <a:rPr lang="it-IT" sz="2800" dirty="0" err="1">
                <a:solidFill>
                  <a:srgbClr val="0000FF"/>
                </a:solidFill>
                <a:latin typeface="Consolas"/>
              </a:rPr>
              <a:t>void</a:t>
            </a:r>
            <a:r>
              <a:rPr lang="it-IT" sz="2800" dirty="0">
                <a:latin typeface="Consolas"/>
              </a:rPr>
              <a:t> </a:t>
            </a:r>
            <a:r>
              <a:rPr lang="it-IT" sz="2800" dirty="0" err="1">
                <a:latin typeface="Consolas"/>
              </a:rPr>
              <a:t>main</a:t>
            </a:r>
            <a:r>
              <a:rPr lang="it-IT" sz="2800" dirty="0">
                <a:latin typeface="Consolas"/>
              </a:rPr>
              <a:t>(</a:t>
            </a:r>
            <a:r>
              <a:rPr lang="it-IT" sz="2800" dirty="0" err="1">
                <a:latin typeface="Consolas"/>
              </a:rPr>
              <a:t>String</a:t>
            </a:r>
            <a:r>
              <a:rPr lang="it-IT" sz="2800" dirty="0">
                <a:latin typeface="Consolas"/>
              </a:rPr>
              <a:t>[] </a:t>
            </a:r>
            <a:r>
              <a:rPr lang="it-IT" sz="2800" dirty="0" err="1">
                <a:latin typeface="Consolas"/>
              </a:rPr>
              <a:t>args</a:t>
            </a:r>
            <a:r>
              <a:rPr lang="it-IT" sz="2800" dirty="0">
                <a:latin typeface="Consolas"/>
              </a:rPr>
              <a:t>) { </a:t>
            </a:r>
            <a:br>
              <a:rPr lang="it-IT" sz="2800" dirty="0">
                <a:latin typeface="Consolas"/>
              </a:rPr>
            </a:br>
            <a:r>
              <a:rPr lang="it-IT" sz="2800" dirty="0" smtClean="0">
                <a:latin typeface="Consolas"/>
              </a:rPr>
              <a:t>	</a:t>
            </a:r>
            <a:r>
              <a:rPr lang="it-IT" sz="2800" dirty="0" err="1" smtClean="0">
                <a:latin typeface="Consolas"/>
              </a:rPr>
              <a:t>SpringApplication.run</a:t>
            </a:r>
            <a:r>
              <a:rPr lang="it-IT" sz="2800" dirty="0" smtClean="0">
                <a:latin typeface="Consolas"/>
              </a:rPr>
              <a:t>(</a:t>
            </a:r>
            <a:r>
              <a:rPr lang="it-IT" sz="2800" dirty="0" err="1" smtClean="0">
                <a:latin typeface="Consolas"/>
              </a:rPr>
              <a:t>EurekaFeignClientApplication.</a:t>
            </a:r>
            <a:r>
              <a:rPr lang="it-IT" sz="2800" dirty="0" err="1" smtClean="0">
                <a:solidFill>
                  <a:srgbClr val="0000FF"/>
                </a:solidFill>
                <a:latin typeface="Consolas"/>
              </a:rPr>
              <a:t>class</a:t>
            </a:r>
            <a:r>
              <a:rPr lang="it-IT" sz="2800" dirty="0">
                <a:latin typeface="Consolas"/>
              </a:rPr>
              <a:t>, </a:t>
            </a:r>
            <a:r>
              <a:rPr lang="it-IT" sz="2800" dirty="0" err="1">
                <a:latin typeface="Consolas"/>
              </a:rPr>
              <a:t>args</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solidFill>
                  <a:srgbClr val="008000"/>
                </a:solidFill>
                <a:latin typeface="Consolas"/>
              </a:rPr>
              <a:t>	</a:t>
            </a:r>
            <a:r>
              <a:rPr lang="it-IT" sz="2800" b="1" dirty="0" smtClean="0">
                <a:solidFill>
                  <a:srgbClr val="FF0000"/>
                </a:solidFill>
                <a:latin typeface="Consolas"/>
              </a:rPr>
              <a:t>@</a:t>
            </a:r>
            <a:r>
              <a:rPr lang="it-IT" sz="2800" b="1" dirty="0" err="1">
                <a:solidFill>
                  <a:srgbClr val="FF0000"/>
                </a:solidFill>
                <a:latin typeface="Consolas"/>
              </a:rPr>
              <a:t>FeignClient</a:t>
            </a:r>
            <a:r>
              <a:rPr lang="it-IT" sz="2800" b="1" dirty="0">
                <a:latin typeface="Consolas"/>
              </a:rPr>
              <a:t>(</a:t>
            </a:r>
            <a:r>
              <a:rPr lang="it-IT" sz="2800" b="1" dirty="0">
                <a:solidFill>
                  <a:srgbClr val="800000"/>
                </a:solidFill>
                <a:latin typeface="Consolas"/>
              </a:rPr>
              <a:t>"BOOKABATTERYSERVICE4EUREKA"</a:t>
            </a:r>
            <a:r>
              <a:rPr lang="it-IT" sz="2800" b="1" dirty="0">
                <a:latin typeface="Consolas"/>
              </a:rPr>
              <a:t>) </a:t>
            </a:r>
            <a:br>
              <a:rPr lang="it-IT" sz="2800" b="1" dirty="0">
                <a:latin typeface="Consolas"/>
              </a:rPr>
            </a:br>
            <a:r>
              <a:rPr lang="it-IT" sz="2800" dirty="0" smtClean="0">
                <a:latin typeface="Consolas"/>
              </a:rPr>
              <a:t>	</a:t>
            </a:r>
            <a:r>
              <a:rPr lang="it-IT" sz="2800" dirty="0" err="1" smtClean="0">
                <a:solidFill>
                  <a:srgbClr val="0000FF"/>
                </a:solidFill>
                <a:latin typeface="Consolas"/>
              </a:rPr>
              <a:t>interface</a:t>
            </a:r>
            <a:r>
              <a:rPr lang="it-IT" sz="2800" dirty="0" smtClean="0">
                <a:latin typeface="Consolas"/>
              </a:rPr>
              <a:t> </a:t>
            </a:r>
            <a:r>
              <a:rPr lang="it-IT" sz="2800" b="1" dirty="0" err="1">
                <a:solidFill>
                  <a:srgbClr val="FF0000"/>
                </a:solidFill>
                <a:latin typeface="Consolas"/>
              </a:rPr>
              <a:t>IServiceBookAbattery</a:t>
            </a:r>
            <a:r>
              <a:rPr lang="it-IT" sz="2800" b="1" dirty="0">
                <a:solidFill>
                  <a:srgbClr val="FF0000"/>
                </a:solidFill>
                <a:latin typeface="Consolas"/>
              </a:rPr>
              <a:t> { </a:t>
            </a:r>
            <a:br>
              <a:rPr lang="it-IT" sz="2800" b="1" dirty="0">
                <a:solidFill>
                  <a:srgbClr val="FF0000"/>
                </a:solidFill>
                <a:latin typeface="Consolas"/>
              </a:rPr>
            </a:br>
            <a:r>
              <a:rPr lang="it-IT" sz="2800" b="1" dirty="0" smtClean="0">
                <a:solidFill>
                  <a:srgbClr val="FF0000"/>
                </a:solidFill>
                <a:latin typeface="Consolas"/>
              </a:rPr>
              <a:t>		@</a:t>
            </a:r>
            <a:r>
              <a:rPr lang="it-IT" sz="2800" b="1" dirty="0" err="1">
                <a:solidFill>
                  <a:srgbClr val="FF0000"/>
                </a:solidFill>
                <a:latin typeface="Consolas"/>
              </a:rPr>
              <a:t>RequestMapping</a:t>
            </a:r>
            <a:r>
              <a:rPr lang="it-IT" sz="2800" b="1" dirty="0">
                <a:solidFill>
                  <a:srgbClr val="FF0000"/>
                </a:solidFill>
                <a:latin typeface="Consolas"/>
              </a:rPr>
              <a:t>(</a:t>
            </a:r>
            <a:r>
              <a:rPr lang="it-IT" sz="2800" b="1" dirty="0" err="1">
                <a:solidFill>
                  <a:srgbClr val="FF0000"/>
                </a:solidFill>
                <a:latin typeface="Consolas"/>
              </a:rPr>
              <a:t>method</a:t>
            </a:r>
            <a:r>
              <a:rPr lang="it-IT" sz="2800" b="1" dirty="0">
                <a:solidFill>
                  <a:srgbClr val="FF0000"/>
                </a:solidFill>
                <a:latin typeface="Consolas"/>
              </a:rPr>
              <a:t> = </a:t>
            </a:r>
            <a:r>
              <a:rPr lang="it-IT" sz="2800" b="1" dirty="0" err="1">
                <a:solidFill>
                  <a:srgbClr val="FF0000"/>
                </a:solidFill>
                <a:latin typeface="Consolas"/>
              </a:rPr>
              <a:t>RequestMethod.GET</a:t>
            </a:r>
            <a:r>
              <a:rPr lang="it-IT" sz="2800" b="1" dirty="0">
                <a:solidFill>
                  <a:srgbClr val="FF0000"/>
                </a:solidFill>
                <a:latin typeface="Consolas"/>
              </a:rPr>
              <a:t>, </a:t>
            </a:r>
            <a:r>
              <a:rPr lang="it-IT" sz="2800" b="1" dirty="0" err="1">
                <a:solidFill>
                  <a:srgbClr val="FF0000"/>
                </a:solidFill>
                <a:latin typeface="Consolas"/>
              </a:rPr>
              <a:t>value</a:t>
            </a:r>
            <a:r>
              <a:rPr lang="it-IT" sz="2800" b="1" dirty="0">
                <a:solidFill>
                  <a:srgbClr val="FF0000"/>
                </a:solidFill>
                <a:latin typeface="Consolas"/>
              </a:rPr>
              <a:t> = </a:t>
            </a:r>
            <a:r>
              <a:rPr lang="it-IT" sz="2800" b="1" dirty="0">
                <a:solidFill>
                  <a:srgbClr val="800000"/>
                </a:solidFill>
                <a:latin typeface="Consolas"/>
              </a:rPr>
              <a:t>"/</a:t>
            </a:r>
            <a:r>
              <a:rPr lang="it-IT" sz="2800" b="1" dirty="0" err="1">
                <a:solidFill>
                  <a:srgbClr val="800000"/>
                </a:solidFill>
                <a:latin typeface="Consolas"/>
              </a:rPr>
              <a:t>bookABattery</a:t>
            </a:r>
            <a:r>
              <a:rPr lang="it-IT" sz="2800" b="1" dirty="0">
                <a:solidFill>
                  <a:srgbClr val="800000"/>
                </a:solidFill>
                <a:latin typeface="Consolas"/>
              </a:rPr>
              <a:t>/list"</a:t>
            </a:r>
            <a:r>
              <a:rPr lang="it-IT" sz="2800" b="1" dirty="0">
                <a:solidFill>
                  <a:srgbClr val="FF0000"/>
                </a:solidFill>
                <a:latin typeface="Consolas"/>
              </a:rPr>
              <a:t>) </a:t>
            </a:r>
            <a:br>
              <a:rPr lang="it-IT" sz="2800" b="1" dirty="0">
                <a:solidFill>
                  <a:srgbClr val="FF0000"/>
                </a:solidFill>
                <a:latin typeface="Consolas"/>
              </a:rPr>
            </a:br>
            <a:r>
              <a:rPr lang="it-IT" sz="2800" b="1" dirty="0">
                <a:solidFill>
                  <a:srgbClr val="FF0000"/>
                </a:solidFill>
                <a:latin typeface="Consolas"/>
              </a:rPr>
              <a:t>		List&lt;Booking&gt; </a:t>
            </a:r>
            <a:r>
              <a:rPr lang="it-IT" sz="2800" b="1" dirty="0" err="1">
                <a:solidFill>
                  <a:srgbClr val="FF0000"/>
                </a:solidFill>
                <a:latin typeface="Consolas"/>
              </a:rPr>
              <a:t>getBookingList</a:t>
            </a:r>
            <a:r>
              <a:rPr lang="it-IT" sz="2800" b="1" dirty="0">
                <a:solidFill>
                  <a:srgbClr val="FF0000"/>
                </a:solidFill>
                <a:latin typeface="Consolas"/>
              </a:rPr>
              <a:t>();} </a:t>
            </a:r>
            <a:r>
              <a:rPr lang="it-IT" sz="2800" dirty="0">
                <a:latin typeface="Consolas"/>
              </a:rPr>
              <a:t/>
            </a:r>
            <a:br>
              <a:rPr lang="it-IT" sz="2800" dirty="0">
                <a:latin typeface="Consolas"/>
              </a:rPr>
            </a:br>
            <a:r>
              <a:rPr lang="it-IT" sz="2800" dirty="0" smtClean="0">
                <a:latin typeface="Consolas"/>
              </a:rPr>
              <a:t>	</a:t>
            </a:r>
          </a:p>
          <a:p>
            <a:r>
              <a:rPr lang="it-IT" sz="2800" dirty="0">
                <a:latin typeface="Consolas"/>
              </a:rPr>
              <a:t>	</a:t>
            </a: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smtClean="0">
                <a:latin typeface="Consolas"/>
              </a:rPr>
              <a:t>	</a:t>
            </a:r>
            <a:r>
              <a:rPr lang="it-IT" sz="2800" dirty="0" err="1" smtClean="0">
                <a:latin typeface="Consolas"/>
              </a:rPr>
              <a:t>IServiceBookAbattery</a:t>
            </a:r>
            <a:r>
              <a:rPr lang="it-IT" sz="2800" dirty="0" smtClean="0">
                <a:latin typeface="Consolas"/>
              </a:rPr>
              <a:t> </a:t>
            </a:r>
            <a:r>
              <a:rPr lang="it-IT" sz="2800" dirty="0">
                <a:latin typeface="Consolas"/>
              </a:rPr>
              <a:t>client; </a:t>
            </a:r>
            <a:br>
              <a:rPr lang="it-IT" sz="2800" dirty="0">
                <a:latin typeface="Consolas"/>
              </a:rPr>
            </a:br>
            <a:r>
              <a:rPr lang="it-IT" sz="2800" dirty="0">
                <a:latin typeface="Consolas"/>
              </a:rPr>
              <a:t>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smtClean="0">
                <a:latin typeface="Consolas"/>
              </a:rPr>
              <a:t>	</a:t>
            </a:r>
            <a:r>
              <a:rPr lang="it-IT" sz="2800" b="1" dirty="0" smtClean="0">
                <a:solidFill>
                  <a:srgbClr val="0000FF"/>
                </a:solidFill>
                <a:latin typeface="Consolas"/>
              </a:rPr>
              <a:t>public</a:t>
            </a:r>
            <a:r>
              <a:rPr lang="it-IT" sz="2800" b="1" dirty="0" smtClean="0">
                <a:latin typeface="Consolas"/>
              </a:rPr>
              <a:t> </a:t>
            </a:r>
            <a:r>
              <a:rPr lang="it-IT" sz="2800" b="1" dirty="0">
                <a:solidFill>
                  <a:srgbClr val="FF0000"/>
                </a:solidFill>
                <a:latin typeface="Consolas"/>
              </a:rPr>
              <a:t>List&lt;Booking&gt; </a:t>
            </a:r>
            <a:r>
              <a:rPr lang="it-IT" sz="2800" b="1" dirty="0" err="1">
                <a:solidFill>
                  <a:srgbClr val="FF0000"/>
                </a:solidFill>
                <a:latin typeface="Consolas"/>
              </a:rPr>
              <a:t>getBookingList</a:t>
            </a:r>
            <a:r>
              <a:rPr lang="it-IT" sz="2800" b="1" dirty="0">
                <a:solidFill>
                  <a:srgbClr val="FF0000"/>
                </a:solidFill>
                <a:latin typeface="Consolas"/>
              </a:rPr>
              <a:t>() </a:t>
            </a:r>
            <a:r>
              <a:rPr lang="it-IT" sz="2800" dirty="0">
                <a:latin typeface="Consolas"/>
              </a:rPr>
              <a:t>{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b="1" dirty="0" err="1">
                <a:solidFill>
                  <a:srgbClr val="FF0000"/>
                </a:solidFill>
                <a:latin typeface="Consolas"/>
              </a:rPr>
              <a:t>client.getBookingList</a:t>
            </a:r>
            <a:r>
              <a:rPr lang="it-IT" sz="2800" b="1" dirty="0">
                <a:solidFill>
                  <a:srgbClr val="FF0000"/>
                </a:solidFill>
                <a:latin typeface="Consolas"/>
              </a:rPr>
              <a:t>()</a:t>
            </a:r>
            <a:r>
              <a:rPr lang="it-IT" sz="2800" dirty="0">
                <a:latin typeface="Consolas"/>
              </a:rPr>
              <a:t>; </a:t>
            </a:r>
            <a:r>
              <a:rPr lang="it-IT" sz="2800" dirty="0" smtClean="0">
                <a:latin typeface="Consolas"/>
              </a:rPr>
              <a:t>}}</a:t>
            </a:r>
          </a:p>
        </p:txBody>
      </p:sp>
      <p:sp>
        <p:nvSpPr>
          <p:cNvPr id="10" name="Segnaposto contenuto 2"/>
          <p:cNvSpPr txBox="1">
            <a:spLocks/>
          </p:cNvSpPr>
          <p:nvPr/>
        </p:nvSpPr>
        <p:spPr bwMode="auto">
          <a:xfrm>
            <a:off x="16440472" y="6440209"/>
            <a:ext cx="65527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solidFill>
                  <a:srgbClr val="000000"/>
                </a:solidFill>
              </a:rPr>
              <a:t>Netflix</a:t>
            </a:r>
            <a:r>
              <a:rPr lang="it-IT" sz="3600" b="1" dirty="0" smtClean="0">
                <a:solidFill>
                  <a:srgbClr val="000000"/>
                </a:solidFill>
              </a:rPr>
              <a:t> </a:t>
            </a:r>
            <a:r>
              <a:rPr lang="it-IT" sz="3600" b="1" dirty="0" err="1" smtClean="0">
                <a:solidFill>
                  <a:srgbClr val="000000"/>
                </a:solidFill>
              </a:rPr>
              <a:t>Feign</a:t>
            </a:r>
            <a:r>
              <a:rPr lang="it-IT" sz="3600" b="1" dirty="0" smtClean="0">
                <a:solidFill>
                  <a:srgbClr val="000000"/>
                </a:solidFill>
              </a:rPr>
              <a:t> Client </a:t>
            </a:r>
            <a:r>
              <a:rPr lang="it-IT" sz="3600" b="1" dirty="0" err="1" smtClean="0">
                <a:solidFill>
                  <a:srgbClr val="000000"/>
                </a:solidFill>
              </a:rPr>
              <a:t>implementation</a:t>
            </a:r>
            <a:r>
              <a:rPr lang="it-IT" sz="3600" b="1" dirty="0" smtClean="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i="1" dirty="0" smtClean="0">
                <a:solidFill>
                  <a:srgbClr val="000000"/>
                </a:solidFill>
              </a:rPr>
              <a:t>@</a:t>
            </a:r>
            <a:r>
              <a:rPr lang="it-IT" sz="3600" i="1" dirty="0" err="1" smtClean="0">
                <a:solidFill>
                  <a:srgbClr val="000000"/>
                </a:solidFill>
              </a:rPr>
              <a:t>EnableFeignClient</a:t>
            </a:r>
            <a:r>
              <a:rPr lang="it-IT" sz="3600" i="1" dirty="0" smtClean="0">
                <a:solidFill>
                  <a:srgbClr val="000000"/>
                </a:solidFill>
              </a:rPr>
              <a:t> </a:t>
            </a:r>
            <a:r>
              <a:rPr lang="it-IT" sz="3600" i="1" dirty="0" err="1" smtClean="0">
                <a:solidFill>
                  <a:srgbClr val="000000"/>
                </a:solidFill>
              </a:rPr>
              <a:t>directive</a:t>
            </a:r>
            <a:endParaRPr lang="it-IT" sz="3600" i="1" dirty="0" smtClean="0">
              <a:solidFill>
                <a:srgbClr val="000000"/>
              </a:solidFill>
            </a:endParaRPr>
          </a:p>
          <a:p>
            <a:pPr lvl="1"/>
            <a:r>
              <a:rPr lang="it-IT" sz="3600" i="1" dirty="0" smtClean="0">
                <a:solidFill>
                  <a:srgbClr val="000000"/>
                </a:solidFill>
              </a:rPr>
              <a:t>@</a:t>
            </a:r>
            <a:r>
              <a:rPr lang="it-IT" sz="3600" i="1" dirty="0" err="1" smtClean="0">
                <a:solidFill>
                  <a:srgbClr val="000000"/>
                </a:solidFill>
              </a:rPr>
              <a:t>FeignClient</a:t>
            </a:r>
            <a:r>
              <a:rPr lang="it-IT" sz="3600" i="1" dirty="0" smtClean="0">
                <a:solidFill>
                  <a:srgbClr val="000000"/>
                </a:solidFill>
              </a:rPr>
              <a:t> </a:t>
            </a:r>
            <a:r>
              <a:rPr lang="it-IT" sz="3600" dirty="0" smtClean="0">
                <a:solidFill>
                  <a:srgbClr val="000000"/>
                </a:solidFill>
              </a:rPr>
              <a:t> service </a:t>
            </a:r>
            <a:r>
              <a:rPr lang="it-IT" sz="3600" dirty="0" err="1" smtClean="0">
                <a:solidFill>
                  <a:srgbClr val="000000"/>
                </a:solidFill>
              </a:rPr>
              <a:t>resolution</a:t>
            </a:r>
            <a:endParaRPr lang="it-IT" sz="3600" dirty="0" smtClean="0">
              <a:solidFill>
                <a:srgbClr val="000000"/>
              </a:solidFill>
            </a:endParaRPr>
          </a:p>
          <a:p>
            <a:pPr lvl="1"/>
            <a:r>
              <a:rPr lang="it-IT" sz="3600" dirty="0" err="1" smtClean="0">
                <a:solidFill>
                  <a:srgbClr val="000000"/>
                </a:solidFill>
              </a:rPr>
              <a:t>Rest</a:t>
            </a:r>
            <a:r>
              <a:rPr lang="it-IT" sz="3600" dirty="0" smtClean="0">
                <a:solidFill>
                  <a:srgbClr val="000000"/>
                </a:solidFill>
              </a:rPr>
              <a:t> service </a:t>
            </a:r>
            <a:r>
              <a:rPr lang="it-IT" sz="3600" dirty="0" err="1" smtClean="0">
                <a:solidFill>
                  <a:srgbClr val="000000"/>
                </a:solidFill>
              </a:rPr>
              <a:t>method</a:t>
            </a:r>
            <a:r>
              <a:rPr lang="it-IT" sz="3600" dirty="0" smtClean="0">
                <a:solidFill>
                  <a:srgbClr val="000000"/>
                </a:solidFill>
              </a:rPr>
              <a:t> </a:t>
            </a:r>
            <a:r>
              <a:rPr lang="it-IT" sz="3600" dirty="0" err="1" smtClean="0">
                <a:solidFill>
                  <a:srgbClr val="000000"/>
                </a:solidFill>
              </a:rPr>
              <a:t>invocation</a:t>
            </a:r>
            <a:r>
              <a:rPr lang="it-IT" sz="3600" dirty="0" smtClean="0">
                <a:solidFill>
                  <a:srgbClr val="000000"/>
                </a:solidFill>
              </a:rPr>
              <a:t> </a:t>
            </a:r>
          </a:p>
          <a:p>
            <a:pPr lvl="1"/>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84738302"/>
      </p:ext>
    </p:extLst>
  </p:cSld>
  <p:clrMapOvr>
    <a:masterClrMapping/>
  </p:clrMapOvr>
  <p:transition/>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749316" y="1817440"/>
            <a:ext cx="15691156"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org.springframework.cloud.client.loadbalancer.LoadBalancerClient;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LoadBalancerClient</a:t>
            </a:r>
            <a:r>
              <a:rPr lang="it-IT" sz="2800" dirty="0">
                <a:latin typeface="Consolas"/>
              </a:rPr>
              <a:t> </a:t>
            </a:r>
            <a:r>
              <a:rPr lang="it-IT" sz="2800" dirty="0" err="1">
                <a:latin typeface="Consolas"/>
              </a:rPr>
              <a:t>loadBalancer</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RestTemplate</a:t>
            </a:r>
            <a:r>
              <a:rPr lang="it-IT" sz="2800" dirty="0">
                <a:latin typeface="Consolas"/>
              </a:rPr>
              <a:t> </a:t>
            </a:r>
            <a:r>
              <a:rPr lang="it-IT" sz="2800" dirty="0" err="1">
                <a:latin typeface="Consolas"/>
              </a:rPr>
              <a:t>restTemplate</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@Bean </a:t>
            </a:r>
            <a:br>
              <a:rPr lang="it-IT" sz="2800" dirty="0">
                <a:latin typeface="Consolas"/>
              </a:rPr>
            </a:br>
            <a:r>
              <a:rPr lang="it-IT" sz="2800" dirty="0" err="1" smtClean="0">
                <a:latin typeface="Consolas"/>
              </a:rPr>
              <a:t>RestTemplate</a:t>
            </a:r>
            <a:r>
              <a:rPr lang="it-IT" sz="2800" dirty="0" smtClean="0">
                <a:latin typeface="Consolas"/>
              </a:rPr>
              <a:t> </a:t>
            </a:r>
            <a:r>
              <a:rPr lang="it-IT" sz="2800" dirty="0" err="1">
                <a:latin typeface="Consolas"/>
              </a:rPr>
              <a:t>restTemplate</a:t>
            </a:r>
            <a:r>
              <a:rPr lang="it-IT" sz="2800" dirty="0">
                <a:latin typeface="Consolas"/>
              </a:rPr>
              <a:t>() </a:t>
            </a:r>
            <a:r>
              <a:rPr lang="it-IT" sz="2800" dirty="0" smtClean="0">
                <a:latin typeface="Consolas"/>
              </a:rPr>
              <a:t>{</a:t>
            </a:r>
            <a:r>
              <a:rPr lang="it-IT" sz="2800" dirty="0" err="1" smtClean="0">
                <a:solidFill>
                  <a:srgbClr val="0000FF"/>
                </a:solidFill>
                <a:latin typeface="Consolas"/>
              </a:rPr>
              <a:t>return</a:t>
            </a:r>
            <a:r>
              <a:rPr lang="it-IT" sz="2800" dirty="0" smtClean="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RestTemplate</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loadBalancerBooking</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getBooking</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smtClean="0">
                <a:latin typeface="Consolas"/>
              </a:rPr>
              <a:t>	</a:t>
            </a:r>
            <a:r>
              <a:rPr lang="it-IT" sz="2800" dirty="0" err="1" smtClean="0">
                <a:latin typeface="Consolas"/>
              </a:rPr>
              <a:t>ServiceInstance</a:t>
            </a:r>
            <a:r>
              <a:rPr lang="it-IT" sz="2800" dirty="0" smtClean="0">
                <a:latin typeface="Consolas"/>
              </a:rPr>
              <a:t> </a:t>
            </a:r>
            <a:r>
              <a:rPr lang="it-IT" sz="2800" dirty="0" err="1">
                <a:latin typeface="Consolas"/>
              </a:rPr>
              <a:t>instance</a:t>
            </a:r>
            <a:r>
              <a:rPr lang="it-IT" sz="2800" dirty="0">
                <a:latin typeface="Consolas"/>
              </a:rPr>
              <a:t> = </a:t>
            </a:r>
            <a:endParaRPr lang="it-IT" sz="2800" dirty="0" smtClean="0">
              <a:latin typeface="Consolas"/>
            </a:endParaRPr>
          </a:p>
          <a:p>
            <a:r>
              <a:rPr lang="it-IT" sz="2800" b="1" dirty="0">
                <a:solidFill>
                  <a:srgbClr val="0000FF"/>
                </a:solidFill>
                <a:latin typeface="Consolas"/>
              </a:rPr>
              <a:t>	</a:t>
            </a:r>
            <a:r>
              <a:rPr lang="it-IT" sz="2800" b="1" dirty="0" smtClean="0">
                <a:solidFill>
                  <a:srgbClr val="0000FF"/>
                </a:solidFill>
                <a:latin typeface="Consolas"/>
              </a:rPr>
              <a:t>	</a:t>
            </a:r>
            <a:r>
              <a:rPr lang="it-IT" sz="2800" b="1" dirty="0" err="1" smtClean="0">
                <a:solidFill>
                  <a:srgbClr val="0000FF"/>
                </a:solidFill>
                <a:latin typeface="Consolas"/>
              </a:rPr>
              <a:t>this</a:t>
            </a:r>
            <a:r>
              <a:rPr lang="it-IT" sz="2800" b="1" dirty="0" err="1" smtClean="0">
                <a:latin typeface="Consolas"/>
              </a:rPr>
              <a:t>.</a:t>
            </a:r>
            <a:r>
              <a:rPr lang="it-IT" sz="2800" b="1" dirty="0" err="1" smtClean="0">
                <a:solidFill>
                  <a:srgbClr val="FF0000"/>
                </a:solidFill>
                <a:latin typeface="Consolas"/>
              </a:rPr>
              <a:t>loadBalancer.choose</a:t>
            </a:r>
            <a:r>
              <a:rPr lang="it-IT" sz="2800" b="1" dirty="0">
                <a:latin typeface="Consolas"/>
              </a:rPr>
              <a:t>(</a:t>
            </a:r>
            <a:r>
              <a:rPr lang="it-IT" sz="2800" b="1" dirty="0">
                <a:solidFill>
                  <a:srgbClr val="800000"/>
                </a:solidFill>
                <a:latin typeface="Consolas"/>
              </a:rPr>
              <a:t>"BOOKABATTERYSERVICE4EUREKA</a:t>
            </a:r>
            <a:r>
              <a:rPr lang="it-IT" sz="2800" b="1" dirty="0" smtClean="0">
                <a:solidFill>
                  <a:srgbClr val="800000"/>
                </a:solidFill>
                <a:latin typeface="Consolas"/>
              </a:rPr>
              <a:t>"</a:t>
            </a:r>
            <a:r>
              <a:rPr lang="it-IT" sz="2800" b="1" dirty="0" smtClean="0">
                <a:latin typeface="Consolas"/>
              </a:rPr>
              <a:t>);</a:t>
            </a:r>
          </a:p>
          <a:p>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a:t>
            </a:r>
            <a:r>
              <a:rPr lang="it-IT" sz="2800" b="1" dirty="0" smtClean="0">
                <a:solidFill>
                  <a:srgbClr val="FF0000"/>
                </a:solidFill>
                <a:latin typeface="Consolas"/>
              </a:rPr>
              <a:t>URI </a:t>
            </a:r>
            <a:r>
              <a:rPr lang="it-IT" sz="2800" b="1" dirty="0" err="1">
                <a:solidFill>
                  <a:srgbClr val="FF0000"/>
                </a:solidFill>
                <a:latin typeface="Consolas"/>
              </a:rPr>
              <a:t>uri</a:t>
            </a:r>
            <a:r>
              <a:rPr lang="it-IT" sz="2800" b="1" dirty="0">
                <a:solidFill>
                  <a:srgbClr val="FF0000"/>
                </a:solidFill>
                <a:latin typeface="Consolas"/>
              </a:rPr>
              <a:t> = </a:t>
            </a:r>
            <a:r>
              <a:rPr lang="it-IT" sz="2800" b="1" dirty="0" err="1">
                <a:solidFill>
                  <a:srgbClr val="FF0000"/>
                </a:solidFill>
                <a:latin typeface="Consolas"/>
              </a:rPr>
              <a:t>UriComponentsBuilder.fromUriString</a:t>
            </a:r>
            <a:r>
              <a:rPr lang="it-IT" sz="2800" b="1" dirty="0">
                <a:solidFill>
                  <a:srgbClr val="FF0000"/>
                </a:solidFill>
                <a:latin typeface="Consolas"/>
              </a:rPr>
              <a:t>(</a:t>
            </a:r>
            <a:r>
              <a:rPr lang="it-IT" sz="2800" b="1" dirty="0" err="1">
                <a:solidFill>
                  <a:srgbClr val="FF0000"/>
                </a:solidFill>
                <a:latin typeface="Consolas"/>
              </a:rPr>
              <a:t>instance.getUri</a:t>
            </a:r>
            <a:r>
              <a:rPr lang="it-IT" sz="2800" b="1" dirty="0">
                <a:solidFill>
                  <a:srgbClr val="FF0000"/>
                </a:solidFill>
                <a:latin typeface="Consolas"/>
              </a:rPr>
              <a:t>().</a:t>
            </a:r>
            <a:r>
              <a:rPr lang="it-IT" sz="2800" b="1" dirty="0" err="1">
                <a:solidFill>
                  <a:srgbClr val="FF0000"/>
                </a:solidFill>
                <a:latin typeface="Consolas"/>
              </a:rPr>
              <a:t>toString</a:t>
            </a:r>
            <a:r>
              <a:rPr lang="it-IT" sz="2800" b="1" dirty="0" smtClean="0">
                <a:solidFill>
                  <a:srgbClr val="FF0000"/>
                </a:solidFill>
                <a:latin typeface="Consolas"/>
              </a:rPr>
              <a:t>())</a:t>
            </a:r>
          </a:p>
          <a:p>
            <a:r>
              <a:rPr lang="it-IT" sz="2800" b="1" dirty="0">
                <a:solidFill>
                  <a:srgbClr val="FF0000"/>
                </a:solidFill>
                <a:latin typeface="Consolas"/>
              </a:rPr>
              <a:t>	</a:t>
            </a:r>
            <a:r>
              <a:rPr lang="it-IT" sz="2800" b="1" dirty="0" smtClean="0">
                <a:solidFill>
                  <a:srgbClr val="FF0000"/>
                </a:solidFill>
                <a:latin typeface="Consolas"/>
              </a:rPr>
              <a:t>	.</a:t>
            </a:r>
            <a:r>
              <a:rPr lang="it-IT" sz="2800" b="1" dirty="0" err="1">
                <a:solidFill>
                  <a:srgbClr val="FF0000"/>
                </a:solidFill>
                <a:latin typeface="Consolas"/>
              </a:rPr>
              <a:t>path</a:t>
            </a:r>
            <a:r>
              <a:rPr lang="it-IT" sz="2800" b="1" dirty="0">
                <a:latin typeface="Consolas"/>
              </a:rPr>
              <a:t>(</a:t>
            </a:r>
            <a:r>
              <a:rPr lang="it-IT" sz="2800" b="1" dirty="0">
                <a:solidFill>
                  <a:srgbClr val="800000"/>
                </a:solidFill>
                <a:latin typeface="Consolas"/>
              </a:rPr>
              <a:t>"/</a:t>
            </a:r>
            <a:r>
              <a:rPr lang="it-IT" sz="2800" b="1" dirty="0" err="1">
                <a:solidFill>
                  <a:srgbClr val="800000"/>
                </a:solidFill>
                <a:latin typeface="Consolas"/>
              </a:rPr>
              <a:t>bookABattery</a:t>
            </a:r>
            <a:r>
              <a:rPr lang="it-IT" sz="2800" b="1" dirty="0">
                <a:solidFill>
                  <a:srgbClr val="800000"/>
                </a:solidFill>
                <a:latin typeface="Consolas"/>
              </a:rPr>
              <a:t>/list"</a:t>
            </a:r>
            <a:r>
              <a:rPr lang="it-IT" sz="2800" b="1" dirty="0">
                <a:latin typeface="Consolas"/>
              </a:rPr>
              <a:t>)</a:t>
            </a:r>
            <a:r>
              <a:rPr lang="it-IT" sz="2800" b="1" dirty="0">
                <a:solidFill>
                  <a:srgbClr val="FF0000"/>
                </a:solidFill>
                <a:latin typeface="Consolas"/>
              </a:rPr>
              <a:t>.build().</a:t>
            </a:r>
            <a:r>
              <a:rPr lang="it-IT" sz="2800" b="1" dirty="0" err="1">
                <a:solidFill>
                  <a:srgbClr val="FF0000"/>
                </a:solidFill>
                <a:latin typeface="Consolas"/>
              </a:rPr>
              <a:t>toUri</a:t>
            </a:r>
            <a:r>
              <a:rPr lang="it-IT" sz="2800" b="1" dirty="0">
                <a:solidFill>
                  <a:srgbClr val="FF0000"/>
                </a:solidFill>
                <a:latin typeface="Consolas"/>
              </a:rPr>
              <a:t>()</a:t>
            </a:r>
            <a:r>
              <a:rPr lang="it-IT" sz="2800" b="1" dirty="0">
                <a:latin typeface="Consolas"/>
              </a:rPr>
              <a:t>; </a:t>
            </a:r>
            <a:br>
              <a:rPr lang="it-IT" sz="2800" b="1" dirty="0">
                <a:latin typeface="Consolas"/>
              </a:rPr>
            </a:br>
            <a:r>
              <a:rPr lang="it-IT" sz="2800" dirty="0">
                <a:latin typeface="Consolas"/>
              </a:rPr>
              <a:t/>
            </a:r>
            <a:br>
              <a:rPr lang="it-IT" sz="2800" dirty="0">
                <a:latin typeface="Consolas"/>
              </a:rPr>
            </a:br>
            <a:r>
              <a:rPr lang="it-IT" sz="2800" dirty="0" smtClean="0">
                <a:latin typeface="Consolas"/>
              </a:rPr>
              <a:t>	</a:t>
            </a:r>
            <a:r>
              <a:rPr lang="it-IT" sz="2800" b="1" dirty="0">
                <a:solidFill>
                  <a:srgbClr val="FF0000"/>
                </a:solidFill>
                <a:latin typeface="Consolas"/>
              </a:rPr>
              <a:t>Booking[] </a:t>
            </a:r>
            <a:r>
              <a:rPr lang="it-IT" sz="2800" b="1" dirty="0" err="1">
                <a:solidFill>
                  <a:srgbClr val="FF0000"/>
                </a:solidFill>
                <a:latin typeface="Consolas"/>
              </a:rPr>
              <a:t>listBooking</a:t>
            </a:r>
            <a:r>
              <a:rPr lang="it-IT" sz="2800" b="1" dirty="0">
                <a:solidFill>
                  <a:srgbClr val="FF0000"/>
                </a:solidFill>
                <a:latin typeface="Consolas"/>
              </a:rPr>
              <a:t> = </a:t>
            </a:r>
            <a:r>
              <a:rPr lang="it-IT" sz="2800" b="1" dirty="0" err="1">
                <a:solidFill>
                  <a:srgbClr val="FF0000"/>
                </a:solidFill>
                <a:latin typeface="Consolas"/>
              </a:rPr>
              <a:t>restTemplate.getForObject</a:t>
            </a:r>
            <a:r>
              <a:rPr lang="it-IT" sz="2800" b="1" dirty="0">
                <a:solidFill>
                  <a:srgbClr val="FF0000"/>
                </a:solidFill>
                <a:latin typeface="Consolas"/>
              </a:rPr>
              <a:t>(uri , Booking[].</a:t>
            </a:r>
            <a:r>
              <a:rPr lang="it-IT" sz="2800" b="1" dirty="0" err="1">
                <a:solidFill>
                  <a:srgbClr val="0000FF"/>
                </a:solidFill>
                <a:latin typeface="Consolas"/>
              </a:rPr>
              <a:t>class</a:t>
            </a:r>
            <a:r>
              <a:rPr lang="it-IT" sz="2800" b="1" dirty="0">
                <a:solidFill>
                  <a:srgbClr val="FF0000"/>
                </a:solidFill>
                <a:latin typeface="Consolas"/>
              </a:rPr>
              <a:t>)</a:t>
            </a:r>
            <a:r>
              <a:rPr lang="it-IT" sz="2800" b="1" dirty="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listBooking</a:t>
            </a:r>
            <a:r>
              <a:rPr lang="it-IT" sz="2800" dirty="0">
                <a:latin typeface="Consolas"/>
              </a:rPr>
              <a:t>; </a:t>
            </a:r>
            <a:br>
              <a:rPr lang="it-IT" sz="2800" dirty="0">
                <a:latin typeface="Consolas"/>
              </a:rPr>
            </a:br>
            <a:r>
              <a:rPr lang="it-IT" sz="2800" dirty="0" smtClean="0">
                <a:latin typeface="Consolas"/>
              </a:rPr>
              <a:t>} </a:t>
            </a:r>
          </a:p>
        </p:txBody>
      </p:sp>
      <p:sp>
        <p:nvSpPr>
          <p:cNvPr id="16"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a:solidFill>
                  <a:srgbClr val="000000"/>
                </a:solidFill>
              </a:rPr>
              <a:t>Load</a:t>
            </a:r>
            <a:r>
              <a:rPr lang="it-IT" sz="3600" b="1" dirty="0">
                <a:solidFill>
                  <a:srgbClr val="000000"/>
                </a:solidFill>
              </a:rPr>
              <a:t> </a:t>
            </a:r>
            <a:r>
              <a:rPr lang="it-IT" sz="3600" b="1" dirty="0" err="1">
                <a:solidFill>
                  <a:srgbClr val="000000"/>
                </a:solidFill>
              </a:rPr>
              <a:t>balancing</a:t>
            </a:r>
            <a:r>
              <a:rPr lang="it-IT" sz="3600" b="1" dirty="0">
                <a:solidFill>
                  <a:srgbClr val="000000"/>
                </a:solidFill>
              </a:rPr>
              <a:t>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dirty="0">
                <a:solidFill>
                  <a:srgbClr val="000000"/>
                </a:solidFill>
              </a:rPr>
              <a:t>Service </a:t>
            </a:r>
            <a:r>
              <a:rPr lang="it-IT" sz="3600" dirty="0" err="1">
                <a:solidFill>
                  <a:srgbClr val="000000"/>
                </a:solidFill>
              </a:rPr>
              <a:t>instance</a:t>
            </a:r>
            <a:r>
              <a:rPr lang="it-IT" sz="3600" dirty="0">
                <a:solidFill>
                  <a:srgbClr val="000000"/>
                </a:solidFill>
              </a:rPr>
              <a:t> </a:t>
            </a:r>
            <a:r>
              <a:rPr lang="it-IT" sz="3600" dirty="0" err="1">
                <a:solidFill>
                  <a:srgbClr val="000000"/>
                </a:solidFill>
              </a:rPr>
              <a:t>resolution</a:t>
            </a:r>
            <a:r>
              <a:rPr lang="it-IT" sz="3600" dirty="0">
                <a:solidFill>
                  <a:srgbClr val="000000"/>
                </a:solidFill>
              </a:rPr>
              <a:t> </a:t>
            </a:r>
            <a:r>
              <a:rPr lang="it-IT" sz="3600" dirty="0" err="1" smtClean="0">
                <a:solidFill>
                  <a:srgbClr val="000000"/>
                </a:solidFill>
              </a:rPr>
              <a:t>provided</a:t>
            </a:r>
            <a:r>
              <a:rPr lang="it-IT" sz="3600" dirty="0" smtClean="0">
                <a:solidFill>
                  <a:srgbClr val="000000"/>
                </a:solidFill>
              </a:rPr>
              <a:t> by Spring </a:t>
            </a:r>
            <a:r>
              <a:rPr lang="it-IT" sz="3600" dirty="0" err="1" smtClean="0">
                <a:solidFill>
                  <a:srgbClr val="000000"/>
                </a:solidFill>
              </a:rPr>
              <a:t>Cloud</a:t>
            </a:r>
            <a:r>
              <a:rPr lang="it-IT" sz="3600" dirty="0" smtClean="0">
                <a:solidFill>
                  <a:srgbClr val="000000"/>
                </a:solidFill>
              </a:rPr>
              <a:t> </a:t>
            </a:r>
            <a:r>
              <a:rPr lang="it-IT" sz="3600" dirty="0" err="1" smtClean="0">
                <a:solidFill>
                  <a:srgbClr val="000000"/>
                </a:solidFill>
              </a:rPr>
              <a:t>load</a:t>
            </a:r>
            <a:r>
              <a:rPr lang="it-IT" sz="3600" dirty="0" smtClean="0">
                <a:solidFill>
                  <a:srgbClr val="000000"/>
                </a:solidFill>
              </a:rPr>
              <a:t> </a:t>
            </a:r>
            <a:r>
              <a:rPr lang="it-IT" sz="3600" dirty="0" err="1">
                <a:solidFill>
                  <a:srgbClr val="000000"/>
                </a:solidFill>
              </a:rPr>
              <a:t>balancer</a:t>
            </a:r>
            <a:r>
              <a:rPr lang="it-IT" sz="3600" dirty="0">
                <a:solidFill>
                  <a:srgbClr val="000000"/>
                </a:solidFill>
              </a:rPr>
              <a:t> </a:t>
            </a:r>
            <a:endParaRPr lang="it-IT" sz="3600" dirty="0" smtClean="0">
              <a:solidFill>
                <a:srgbClr val="000000"/>
              </a:solidFill>
            </a:endParaRPr>
          </a:p>
          <a:p>
            <a:pPr lvl="1"/>
            <a:r>
              <a:rPr lang="it-IT" sz="3600" dirty="0" smtClean="0">
                <a:solidFill>
                  <a:srgbClr val="000000"/>
                </a:solidFill>
              </a:rPr>
              <a:t>The </a:t>
            </a:r>
            <a:r>
              <a:rPr lang="it-IT" sz="3600" dirty="0" err="1" smtClean="0">
                <a:solidFill>
                  <a:srgbClr val="000000"/>
                </a:solidFill>
              </a:rPr>
              <a:t>invocation</a:t>
            </a:r>
            <a:r>
              <a:rPr lang="it-IT" sz="3600" dirty="0" smtClean="0">
                <a:solidFill>
                  <a:srgbClr val="000000"/>
                </a:solidFill>
              </a:rPr>
              <a:t>  of the service </a:t>
            </a:r>
            <a:r>
              <a:rPr lang="it-IT" sz="3600" dirty="0" err="1" smtClean="0">
                <a:solidFill>
                  <a:srgbClr val="000000"/>
                </a:solidFill>
              </a:rPr>
              <a:t>Rest</a:t>
            </a:r>
            <a:r>
              <a:rPr lang="it-IT" sz="3600" dirty="0" smtClean="0">
                <a:solidFill>
                  <a:srgbClr val="000000"/>
                </a:solidFill>
              </a:rPr>
              <a:t> </a:t>
            </a:r>
            <a:r>
              <a:rPr lang="it-IT" sz="3600" dirty="0" err="1" smtClean="0">
                <a:solidFill>
                  <a:srgbClr val="000000"/>
                </a:solidFill>
              </a:rPr>
              <a:t>method</a:t>
            </a:r>
            <a:r>
              <a:rPr lang="it-IT" sz="3600" dirty="0" smtClean="0">
                <a:solidFill>
                  <a:srgbClr val="000000"/>
                </a:solidFill>
              </a:rPr>
              <a:t> </a:t>
            </a:r>
            <a:r>
              <a:rPr lang="it-IT" sz="3600" dirty="0" err="1" smtClean="0">
                <a:solidFill>
                  <a:srgbClr val="000000"/>
                </a:solidFill>
              </a:rPr>
              <a:t>is</a:t>
            </a:r>
            <a:r>
              <a:rPr lang="it-IT" sz="3600" dirty="0" smtClean="0">
                <a:solidFill>
                  <a:srgbClr val="000000"/>
                </a:solidFill>
              </a:rPr>
              <a:t> </a:t>
            </a:r>
            <a:r>
              <a:rPr lang="it-IT" sz="3600" dirty="0" err="1" smtClean="0">
                <a:solidFill>
                  <a:srgbClr val="000000"/>
                </a:solidFill>
              </a:rPr>
              <a:t>done</a:t>
            </a:r>
            <a:r>
              <a:rPr lang="it-IT" sz="3600" dirty="0" smtClean="0">
                <a:solidFill>
                  <a:srgbClr val="000000"/>
                </a:solidFill>
              </a:rPr>
              <a:t> by </a:t>
            </a:r>
            <a:r>
              <a:rPr lang="it-IT" sz="3600" dirty="0" err="1" smtClean="0">
                <a:solidFill>
                  <a:srgbClr val="000000"/>
                </a:solidFill>
              </a:rPr>
              <a:t>means</a:t>
            </a:r>
            <a:r>
              <a:rPr lang="it-IT" sz="3600" dirty="0" smtClean="0">
                <a:solidFill>
                  <a:srgbClr val="000000"/>
                </a:solidFill>
              </a:rPr>
              <a:t> of a </a:t>
            </a:r>
            <a:r>
              <a:rPr lang="it-IT" sz="3600" dirty="0" err="1" smtClean="0">
                <a:solidFill>
                  <a:srgbClr val="000000"/>
                </a:solidFill>
              </a:rPr>
              <a:t>RestTemplate</a:t>
            </a:r>
            <a:r>
              <a:rPr lang="it-IT" sz="3600" dirty="0" smtClean="0">
                <a:solidFill>
                  <a:srgbClr val="000000"/>
                </a:solidFill>
              </a:rPr>
              <a:t> </a:t>
            </a:r>
            <a:r>
              <a:rPr lang="it-IT" sz="3600" dirty="0" err="1" smtClean="0">
                <a:solidFill>
                  <a:srgbClr val="000000"/>
                </a:solidFill>
              </a:rPr>
              <a:t>class</a:t>
            </a:r>
            <a:endParaRPr lang="it-IT" sz="3600" dirty="0" smtClean="0">
              <a:solidFill>
                <a:srgbClr val="000000"/>
              </a:solidFill>
            </a:endParaRPr>
          </a:p>
          <a:p>
            <a:pPr lvl="1"/>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12480" y="762769"/>
            <a:ext cx="6724650" cy="559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itolo 1"/>
          <p:cNvSpPr>
            <a:spLocks noGrp="1"/>
          </p:cNvSpPr>
          <p:nvPr>
            <p:ph type="title"/>
          </p:nvPr>
        </p:nvSpPr>
        <p:spPr>
          <a:xfrm>
            <a:off x="617539" y="241300"/>
            <a:ext cx="23023734" cy="1358900"/>
          </a:xfrm>
        </p:spPr>
        <p:txBody>
          <a:bodyPr/>
          <a:lstStyle/>
          <a:p>
            <a:r>
              <a:rPr lang="it-IT" sz="6600" dirty="0" err="1" smtClean="0"/>
              <a:t>Dynamic</a:t>
            </a:r>
            <a:r>
              <a:rPr lang="it-IT" sz="6600" dirty="0" smtClean="0"/>
              <a:t> </a:t>
            </a:r>
            <a:r>
              <a:rPr lang="it-IT" sz="6600" dirty="0" err="1" smtClean="0"/>
              <a:t>routing</a:t>
            </a:r>
            <a:r>
              <a:rPr lang="it-IT" sz="6600" dirty="0" smtClean="0"/>
              <a:t> and </a:t>
            </a:r>
            <a:r>
              <a:rPr lang="it-IT" sz="6600" dirty="0" err="1" smtClean="0"/>
              <a:t>load</a:t>
            </a:r>
            <a:r>
              <a:rPr lang="it-IT" sz="6600" dirty="0" smtClean="0"/>
              <a:t> </a:t>
            </a:r>
            <a:r>
              <a:rPr lang="it-IT" sz="6600" dirty="0" err="1" smtClean="0"/>
              <a:t>balancing</a:t>
            </a:r>
            <a:r>
              <a:rPr lang="it-IT" sz="6600" dirty="0" smtClean="0"/>
              <a:t> </a:t>
            </a:r>
            <a:endParaRPr lang="it-IT" sz="6600" dirty="0"/>
          </a:p>
        </p:txBody>
      </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1457665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po 35"/>
          <p:cNvGrpSpPr/>
          <p:nvPr/>
        </p:nvGrpSpPr>
        <p:grpSpPr>
          <a:xfrm>
            <a:off x="4931744" y="33620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294847" y="18882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4400" dirty="0" smtClean="0">
                <a:ea typeface="ヒラギノ角ゴ ProN W3" charset="0"/>
              </a:rPr>
              <a:t>http/</a:t>
            </a:r>
            <a:r>
              <a:rPr lang="it-IT" sz="4400" dirty="0" err="1" smtClean="0">
                <a:ea typeface="ヒラギノ角ゴ ProN W3" charset="0"/>
              </a:rPr>
              <a:t>rest</a:t>
            </a:r>
            <a:endParaRPr lang="it-IT" sz="4400" dirty="0">
              <a:ea typeface="ヒラギノ角ゴ ProN W3" charset="0"/>
            </a:endParaRPr>
          </a:p>
        </p:txBody>
      </p:sp>
      <p:cxnSp>
        <p:nvCxnSpPr>
          <p:cNvPr id="89" name="Connettore 2 88"/>
          <p:cNvCxnSpPr>
            <a:stCxn id="84" idx="2"/>
            <a:endCxn id="11" idx="0"/>
          </p:cNvCxnSpPr>
          <p:nvPr/>
        </p:nvCxnSpPr>
        <p:spPr bwMode="auto">
          <a:xfrm>
            <a:off x="7255844" y="5420872"/>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5887815" y="4687447"/>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lang="it-IT" sz="20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131" name="Rettangolo arrotondato 130"/>
          <p:cNvSpPr/>
          <p:nvPr/>
        </p:nvSpPr>
        <p:spPr bwMode="auto">
          <a:xfrm rot="16200000">
            <a:off x="-1122270" y="82401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2" name="Rettangolo arrotondato 1"/>
          <p:cNvSpPr/>
          <p:nvPr/>
        </p:nvSpPr>
        <p:spPr bwMode="auto">
          <a:xfrm>
            <a:off x="1605138" y="73151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6801763" y="112839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6" name="Connettore 2 5"/>
          <p:cNvCxnSpPr>
            <a:stCxn id="2" idx="2"/>
            <a:endCxn id="3" idx="1"/>
          </p:cNvCxnSpPr>
          <p:nvPr/>
        </p:nvCxnSpPr>
        <p:spPr bwMode="auto">
          <a:xfrm>
            <a:off x="7258963" y="104424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258962" y="68304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123231" y="65693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57" name="Titolo 1"/>
          <p:cNvSpPr>
            <a:spLocks noGrp="1"/>
          </p:cNvSpPr>
          <p:nvPr>
            <p:ph type="title"/>
          </p:nvPr>
        </p:nvSpPr>
        <p:spPr>
          <a:xfrm>
            <a:off x="617539" y="241300"/>
            <a:ext cx="23023734" cy="1358900"/>
          </a:xfrm>
        </p:spPr>
        <p:txBody>
          <a:bodyPr/>
          <a:lstStyle/>
          <a:p>
            <a:r>
              <a:rPr lang="it-IT" sz="6600" dirty="0" err="1" smtClean="0"/>
              <a:t>Dynamic</a:t>
            </a:r>
            <a:r>
              <a:rPr lang="it-IT" sz="6600" dirty="0" smtClean="0"/>
              <a:t> </a:t>
            </a:r>
            <a:r>
              <a:rPr lang="it-IT" sz="6600" dirty="0" err="1" smtClean="0"/>
              <a:t>routing</a:t>
            </a:r>
            <a:r>
              <a:rPr lang="it-IT" sz="6600" dirty="0" smtClean="0"/>
              <a:t> and </a:t>
            </a:r>
            <a:r>
              <a:rPr lang="it-IT" sz="6600" dirty="0" err="1" smtClean="0"/>
              <a:t>load</a:t>
            </a:r>
            <a:r>
              <a:rPr lang="it-IT" sz="6600" dirty="0" smtClean="0"/>
              <a:t> </a:t>
            </a:r>
            <a:r>
              <a:rPr lang="it-IT" sz="6600" dirty="0" err="1" smtClean="0"/>
              <a:t>balancing</a:t>
            </a:r>
            <a:r>
              <a:rPr lang="it-IT" sz="6600" dirty="0" smtClean="0"/>
              <a:t>: </a:t>
            </a:r>
            <a:r>
              <a:rPr lang="it-IT" sz="6600" dirty="0" err="1" smtClean="0"/>
              <a:t>Ribbon</a:t>
            </a:r>
            <a:r>
              <a:rPr lang="it-IT" sz="6600" dirty="0" smtClean="0"/>
              <a:t> </a:t>
            </a:r>
            <a:endParaRPr lang="it-IT" sz="6600" dirty="0"/>
          </a:p>
        </p:txBody>
      </p:sp>
      <p:sp>
        <p:nvSpPr>
          <p:cNvPr id="60" name="Rettangolo arrotondato 59"/>
          <p:cNvSpPr/>
          <p:nvPr/>
        </p:nvSpPr>
        <p:spPr bwMode="auto">
          <a:xfrm>
            <a:off x="171155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62" name="Rettangolo arrotondato 61"/>
          <p:cNvSpPr/>
          <p:nvPr/>
        </p:nvSpPr>
        <p:spPr bwMode="auto">
          <a:xfrm>
            <a:off x="5475319" y="85985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65" name="Rettangolo arrotondato 64"/>
          <p:cNvSpPr/>
          <p:nvPr/>
        </p:nvSpPr>
        <p:spPr bwMode="auto">
          <a:xfrm>
            <a:off x="911874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33" name="Connettore 2 32"/>
          <p:cNvCxnSpPr/>
          <p:nvPr/>
        </p:nvCxnSpPr>
        <p:spPr bwMode="auto">
          <a:xfrm flipH="1">
            <a:off x="3434931" y="73151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7198694" y="73151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7258963" y="7315121"/>
            <a:ext cx="3583159" cy="1544330"/>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Segnaposto contenuto 2"/>
          <p:cNvSpPr txBox="1">
            <a:spLocks/>
          </p:cNvSpPr>
          <p:nvPr/>
        </p:nvSpPr>
        <p:spPr bwMode="auto">
          <a:xfrm>
            <a:off x="13344128" y="1667927"/>
            <a:ext cx="10264031" cy="102306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200" dirty="0" smtClean="0"/>
              <a:t>In </a:t>
            </a:r>
            <a:r>
              <a:rPr lang="it-IT" sz="3200" dirty="0" err="1" smtClean="0"/>
              <a:t>order</a:t>
            </a:r>
            <a:r>
              <a:rPr lang="it-IT" sz="3200" dirty="0" smtClean="0"/>
              <a:t> to </a:t>
            </a:r>
            <a:r>
              <a:rPr lang="it-IT" sz="3200" dirty="0" err="1" smtClean="0"/>
              <a:t>avoid</a:t>
            </a:r>
            <a:r>
              <a:rPr lang="it-IT" sz="3200" dirty="0" smtClean="0"/>
              <a:t> service </a:t>
            </a:r>
            <a:r>
              <a:rPr lang="it-IT" sz="3200" dirty="0" err="1" smtClean="0"/>
              <a:t>outages</a:t>
            </a:r>
            <a:r>
              <a:rPr lang="it-IT" sz="3200" dirty="0" smtClean="0"/>
              <a:t>, </a:t>
            </a:r>
            <a:r>
              <a:rPr lang="it-IT" sz="3200" dirty="0" err="1" smtClean="0"/>
              <a:t>it</a:t>
            </a:r>
            <a:r>
              <a:rPr lang="it-IT" sz="3200" dirty="0" smtClean="0"/>
              <a:t> </a:t>
            </a:r>
            <a:r>
              <a:rPr lang="it-IT" sz="3200" dirty="0" err="1" smtClean="0"/>
              <a:t>is</a:t>
            </a:r>
            <a:r>
              <a:rPr lang="it-IT" sz="3200" dirty="0" smtClean="0"/>
              <a:t> common </a:t>
            </a:r>
            <a:r>
              <a:rPr lang="it-IT" sz="3200" dirty="0" err="1" smtClean="0"/>
              <a:t>practice</a:t>
            </a:r>
            <a:r>
              <a:rPr lang="it-IT" sz="3200" dirty="0" smtClean="0"/>
              <a:t> to </a:t>
            </a:r>
            <a:r>
              <a:rPr lang="it-IT" sz="3200" dirty="0" err="1" smtClean="0"/>
              <a:t>make</a:t>
            </a:r>
            <a:r>
              <a:rPr lang="it-IT" sz="3200" dirty="0" smtClean="0"/>
              <a:t> a </a:t>
            </a:r>
            <a:r>
              <a:rPr lang="it-IT" sz="3200" dirty="0" err="1" smtClean="0"/>
              <a:t>system</a:t>
            </a:r>
            <a:r>
              <a:rPr lang="it-IT" sz="3200" dirty="0" smtClean="0"/>
              <a:t> </a:t>
            </a:r>
            <a:r>
              <a:rPr lang="it-IT" sz="3200" dirty="0" err="1" smtClean="0"/>
              <a:t>landscape</a:t>
            </a:r>
            <a:r>
              <a:rPr lang="it-IT" sz="3200" dirty="0" smtClean="0"/>
              <a:t> with more </a:t>
            </a:r>
            <a:r>
              <a:rPr lang="it-IT" sz="3200" dirty="0" err="1" smtClean="0"/>
              <a:t>than</a:t>
            </a:r>
            <a:r>
              <a:rPr lang="it-IT" sz="3200" dirty="0" smtClean="0"/>
              <a:t> </a:t>
            </a:r>
            <a:r>
              <a:rPr lang="it-IT" sz="3200" dirty="0" err="1" smtClean="0"/>
              <a:t>one</a:t>
            </a:r>
            <a:r>
              <a:rPr lang="it-IT" sz="3200" dirty="0" smtClean="0"/>
              <a:t> service </a:t>
            </a:r>
            <a:r>
              <a:rPr lang="it-IT" sz="3200" dirty="0" err="1" smtClean="0"/>
              <a:t>instance</a:t>
            </a:r>
            <a:r>
              <a:rPr lang="it-IT" sz="3200" dirty="0" smtClean="0"/>
              <a:t> of the </a:t>
            </a:r>
            <a:r>
              <a:rPr lang="it-IT" sz="3200" dirty="0" err="1" smtClean="0"/>
              <a:t>same</a:t>
            </a:r>
            <a:r>
              <a:rPr lang="it-IT" sz="3200" dirty="0" smtClean="0"/>
              <a:t> </a:t>
            </a:r>
            <a:r>
              <a:rPr lang="it-IT" sz="3200" dirty="0" err="1" smtClean="0"/>
              <a:t>type</a:t>
            </a:r>
            <a:r>
              <a:rPr lang="it-IT" sz="3200" dirty="0" smtClean="0"/>
              <a:t> </a:t>
            </a:r>
            <a:r>
              <a:rPr lang="it-IT" sz="3200" dirty="0" err="1" smtClean="0"/>
              <a:t>running</a:t>
            </a:r>
            <a:endParaRPr lang="it-IT" sz="3200" dirty="0" smtClean="0"/>
          </a:p>
          <a:p>
            <a:r>
              <a:rPr lang="it-IT" sz="3200" dirty="0" smtClean="0"/>
              <a:t>To </a:t>
            </a:r>
            <a:r>
              <a:rPr lang="it-IT" sz="3200" dirty="0" err="1" smtClean="0"/>
              <a:t>this</a:t>
            </a:r>
            <a:r>
              <a:rPr lang="it-IT" sz="3200" dirty="0" smtClean="0"/>
              <a:t> end, a </a:t>
            </a:r>
            <a:r>
              <a:rPr lang="it-IT" sz="3200" dirty="0" err="1" smtClean="0"/>
              <a:t>load</a:t>
            </a:r>
            <a:r>
              <a:rPr lang="it-IT" sz="3200" dirty="0" smtClean="0"/>
              <a:t> </a:t>
            </a:r>
            <a:r>
              <a:rPr lang="it-IT" sz="3200" dirty="0" err="1" smtClean="0"/>
              <a:t>balancer</a:t>
            </a:r>
            <a:r>
              <a:rPr lang="it-IT" sz="3200" dirty="0" smtClean="0"/>
              <a:t> </a:t>
            </a:r>
            <a:r>
              <a:rPr lang="it-IT" sz="3200" dirty="0" err="1" smtClean="0"/>
              <a:t>will</a:t>
            </a:r>
            <a:r>
              <a:rPr lang="it-IT" sz="3200" dirty="0" smtClean="0"/>
              <a:t> spread </a:t>
            </a:r>
            <a:r>
              <a:rPr lang="it-IT" sz="3200" dirty="0" err="1" smtClean="0"/>
              <a:t>all</a:t>
            </a:r>
            <a:r>
              <a:rPr lang="it-IT" sz="3200" dirty="0" smtClean="0"/>
              <a:t> the </a:t>
            </a:r>
            <a:r>
              <a:rPr lang="it-IT" sz="3200" dirty="0" err="1" smtClean="0"/>
              <a:t>incoming</a:t>
            </a:r>
            <a:r>
              <a:rPr lang="it-IT" sz="3200" dirty="0" smtClean="0"/>
              <a:t> </a:t>
            </a:r>
            <a:r>
              <a:rPr lang="it-IT" sz="3200" dirty="0" err="1" smtClean="0"/>
              <a:t>calls</a:t>
            </a:r>
            <a:r>
              <a:rPr lang="it-IT" sz="3200" dirty="0" smtClean="0"/>
              <a:t> over </a:t>
            </a:r>
            <a:r>
              <a:rPr lang="it-IT" sz="3200" dirty="0" err="1" smtClean="0"/>
              <a:t>every</a:t>
            </a:r>
            <a:r>
              <a:rPr lang="it-IT" sz="3200" dirty="0" smtClean="0"/>
              <a:t> </a:t>
            </a:r>
            <a:r>
              <a:rPr lang="it-IT" sz="3200" dirty="0" err="1" smtClean="0"/>
              <a:t>available</a:t>
            </a:r>
            <a:r>
              <a:rPr lang="it-IT" sz="3200" dirty="0" smtClean="0"/>
              <a:t> </a:t>
            </a:r>
            <a:r>
              <a:rPr lang="it-IT" sz="3200" dirty="0" err="1" smtClean="0"/>
              <a:t>instance</a:t>
            </a:r>
            <a:endParaRPr lang="it-IT" sz="3200" dirty="0" smtClean="0"/>
          </a:p>
          <a:p>
            <a:r>
              <a:rPr lang="it-IT" sz="3200" dirty="0" err="1" smtClean="0"/>
              <a:t>As</a:t>
            </a:r>
            <a:r>
              <a:rPr lang="it-IT" sz="3200" dirty="0" smtClean="0"/>
              <a:t> </a:t>
            </a:r>
            <a:r>
              <a:rPr lang="it-IT" sz="3200" dirty="0" err="1" smtClean="0"/>
              <a:t>stated</a:t>
            </a:r>
            <a:r>
              <a:rPr lang="it-IT" sz="3200" dirty="0" smtClean="0"/>
              <a:t> in the </a:t>
            </a:r>
            <a:r>
              <a:rPr lang="it-IT" sz="3200" dirty="0" err="1" smtClean="0"/>
              <a:t>requirements</a:t>
            </a:r>
            <a:r>
              <a:rPr lang="it-IT" sz="3200" dirty="0" smtClean="0"/>
              <a:t>, </a:t>
            </a:r>
            <a:r>
              <a:rPr lang="it-IT" sz="3200" dirty="0" err="1" smtClean="0"/>
              <a:t>load</a:t>
            </a:r>
            <a:r>
              <a:rPr lang="it-IT" sz="3200" dirty="0" smtClean="0"/>
              <a:t>  </a:t>
            </a:r>
            <a:r>
              <a:rPr lang="it-IT" sz="3200" dirty="0" err="1" smtClean="0"/>
              <a:t>balancing</a:t>
            </a:r>
            <a:r>
              <a:rPr lang="it-IT" sz="3200" dirty="0" smtClean="0"/>
              <a:t> </a:t>
            </a:r>
            <a:r>
              <a:rPr lang="it-IT" sz="3200" dirty="0" err="1" smtClean="0"/>
              <a:t>shoud</a:t>
            </a:r>
            <a:r>
              <a:rPr lang="it-IT" sz="3200" dirty="0" smtClean="0"/>
              <a:t> be </a:t>
            </a:r>
            <a:r>
              <a:rPr lang="it-IT" sz="3200" dirty="0" err="1" smtClean="0"/>
              <a:t>obtained</a:t>
            </a:r>
            <a:r>
              <a:rPr lang="it-IT" sz="3200" dirty="0" smtClean="0"/>
              <a:t> </a:t>
            </a:r>
            <a:r>
              <a:rPr lang="it-IT" sz="3200" dirty="0" err="1" smtClean="0"/>
              <a:t>simply</a:t>
            </a:r>
            <a:r>
              <a:rPr lang="it-IT" sz="3200" dirty="0"/>
              <a:t> by </a:t>
            </a:r>
            <a:r>
              <a:rPr lang="it-IT" sz="3200" dirty="0" err="1" smtClean="0"/>
              <a:t>adding</a:t>
            </a:r>
            <a:r>
              <a:rPr lang="it-IT" sz="3200" dirty="0" smtClean="0"/>
              <a:t> </a:t>
            </a:r>
            <a:r>
              <a:rPr lang="it-IT" sz="3200" dirty="0" err="1" smtClean="0"/>
              <a:t>references</a:t>
            </a:r>
            <a:r>
              <a:rPr lang="it-IT" sz="3200" dirty="0" smtClean="0"/>
              <a:t> to the new </a:t>
            </a:r>
            <a:r>
              <a:rPr lang="it-IT" sz="3200" dirty="0" err="1" smtClean="0"/>
              <a:t>services</a:t>
            </a:r>
            <a:r>
              <a:rPr lang="it-IT" sz="3200" dirty="0" smtClean="0"/>
              <a:t>, </a:t>
            </a:r>
            <a:r>
              <a:rPr lang="it-IT" sz="3200" dirty="0" err="1" smtClean="0"/>
              <a:t>without</a:t>
            </a:r>
            <a:r>
              <a:rPr lang="it-IT" sz="3200" dirty="0" smtClean="0"/>
              <a:t> the </a:t>
            </a:r>
            <a:r>
              <a:rPr lang="it-IT" sz="3200" dirty="0" err="1" smtClean="0"/>
              <a:t>need</a:t>
            </a:r>
            <a:r>
              <a:rPr lang="it-IT" sz="3200" dirty="0" smtClean="0"/>
              <a:t>  to </a:t>
            </a:r>
            <a:r>
              <a:rPr lang="it-IT" sz="3200" dirty="0" err="1" smtClean="0"/>
              <a:t>configure</a:t>
            </a:r>
            <a:r>
              <a:rPr lang="it-IT" sz="3200" dirty="0" smtClean="0"/>
              <a:t> </a:t>
            </a:r>
            <a:r>
              <a:rPr lang="it-IT" sz="3200" dirty="0" err="1" smtClean="0"/>
              <a:t>any</a:t>
            </a:r>
            <a:r>
              <a:rPr lang="it-IT" sz="3200" dirty="0" smtClean="0"/>
              <a:t> </a:t>
            </a:r>
            <a:r>
              <a:rPr lang="it-IT" sz="3200" dirty="0" err="1" smtClean="0"/>
              <a:t>load</a:t>
            </a:r>
            <a:r>
              <a:rPr lang="it-IT" sz="3200" dirty="0" smtClean="0"/>
              <a:t> </a:t>
            </a:r>
            <a:r>
              <a:rPr lang="it-IT" sz="3200" dirty="0" err="1" smtClean="0"/>
              <a:t>balancer</a:t>
            </a:r>
            <a:r>
              <a:rPr lang="it-IT" sz="3200" dirty="0" smtClean="0"/>
              <a:t> </a:t>
            </a:r>
          </a:p>
          <a:p>
            <a:r>
              <a:rPr lang="it-IT" sz="3200" b="1" dirty="0" err="1" smtClean="0"/>
              <a:t>Ribbon</a:t>
            </a:r>
            <a:r>
              <a:rPr lang="it-IT" sz="3200" dirty="0" smtClean="0"/>
              <a:t> </a:t>
            </a:r>
            <a:r>
              <a:rPr lang="it-IT" sz="3200" dirty="0" err="1" smtClean="0"/>
              <a:t>is</a:t>
            </a:r>
            <a:r>
              <a:rPr lang="it-IT" sz="3200" dirty="0" smtClean="0"/>
              <a:t> the </a:t>
            </a:r>
            <a:r>
              <a:rPr lang="it-IT" sz="3200" dirty="0" err="1" smtClean="0"/>
              <a:t>Netflix</a:t>
            </a:r>
            <a:r>
              <a:rPr lang="it-IT" sz="3200" dirty="0" smtClean="0"/>
              <a:t> </a:t>
            </a:r>
            <a:r>
              <a:rPr lang="it-IT" sz="3200" dirty="0" err="1" smtClean="0"/>
              <a:t>solution</a:t>
            </a:r>
            <a:r>
              <a:rPr lang="it-IT" sz="3200" dirty="0" smtClean="0"/>
              <a:t> to </a:t>
            </a:r>
            <a:r>
              <a:rPr lang="it-IT" sz="3200" dirty="0" err="1" smtClean="0"/>
              <a:t>these</a:t>
            </a:r>
            <a:r>
              <a:rPr lang="it-IT" sz="3200" dirty="0" smtClean="0"/>
              <a:t> </a:t>
            </a:r>
            <a:r>
              <a:rPr lang="it-IT" sz="3200" b="1" dirty="0" err="1" smtClean="0"/>
              <a:t>load</a:t>
            </a:r>
            <a:r>
              <a:rPr lang="it-IT" sz="3200" b="1" dirty="0" smtClean="0"/>
              <a:t> </a:t>
            </a:r>
            <a:r>
              <a:rPr lang="it-IT" sz="3200" b="1" dirty="0" err="1" smtClean="0"/>
              <a:t>balancing</a:t>
            </a:r>
            <a:r>
              <a:rPr lang="it-IT" sz="3200" b="1" dirty="0" smtClean="0"/>
              <a:t> </a:t>
            </a:r>
            <a:r>
              <a:rPr lang="it-IT" sz="3200" b="1" dirty="0" err="1" smtClean="0"/>
              <a:t>requirements</a:t>
            </a:r>
            <a:r>
              <a:rPr lang="it-IT" sz="3200" dirty="0" smtClean="0"/>
              <a:t> </a:t>
            </a:r>
          </a:p>
          <a:p>
            <a:pPr lvl="1"/>
            <a:r>
              <a:rPr lang="it-IT" sz="3200" dirty="0" err="1" smtClean="0"/>
              <a:t>Ribbon</a:t>
            </a:r>
            <a:r>
              <a:rPr lang="it-IT" sz="3200" dirty="0" smtClean="0"/>
              <a:t> </a:t>
            </a:r>
            <a:r>
              <a:rPr lang="it-IT" sz="3200" dirty="0" err="1" smtClean="0"/>
              <a:t>uses</a:t>
            </a:r>
            <a:r>
              <a:rPr lang="it-IT" sz="3200" dirty="0" smtClean="0"/>
              <a:t> the information </a:t>
            </a:r>
            <a:r>
              <a:rPr lang="it-IT" sz="3200" dirty="0" err="1" smtClean="0"/>
              <a:t>available</a:t>
            </a:r>
            <a:r>
              <a:rPr lang="it-IT" sz="3200" dirty="0" smtClean="0"/>
              <a:t> in Eureka to locate </a:t>
            </a:r>
            <a:r>
              <a:rPr lang="it-IT" sz="3200" dirty="0" err="1" smtClean="0"/>
              <a:t>adequate</a:t>
            </a:r>
            <a:r>
              <a:rPr lang="it-IT" sz="3200" dirty="0" smtClean="0"/>
              <a:t> service </a:t>
            </a:r>
            <a:r>
              <a:rPr lang="it-IT" sz="3200" dirty="0" err="1" smtClean="0"/>
              <a:t>instances</a:t>
            </a:r>
            <a:endParaRPr lang="it-IT" sz="3200" dirty="0" smtClean="0"/>
          </a:p>
          <a:p>
            <a:pPr lvl="1"/>
            <a:r>
              <a:rPr lang="it-IT" sz="3200" dirty="0" err="1" smtClean="0"/>
              <a:t>If</a:t>
            </a:r>
            <a:r>
              <a:rPr lang="it-IT" sz="3200" dirty="0" smtClean="0"/>
              <a:t> more </a:t>
            </a:r>
            <a:r>
              <a:rPr lang="it-IT" sz="3200" dirty="0" err="1" smtClean="0"/>
              <a:t>than</a:t>
            </a:r>
            <a:r>
              <a:rPr lang="it-IT" sz="3200" dirty="0" smtClean="0"/>
              <a:t> </a:t>
            </a:r>
            <a:r>
              <a:rPr lang="it-IT" sz="3200" dirty="0" err="1" smtClean="0"/>
              <a:t>one</a:t>
            </a:r>
            <a:r>
              <a:rPr lang="it-IT" sz="3200" dirty="0" smtClean="0"/>
              <a:t> </a:t>
            </a:r>
            <a:r>
              <a:rPr lang="it-IT" sz="3200" dirty="0" err="1" smtClean="0"/>
              <a:t>instance</a:t>
            </a:r>
            <a:r>
              <a:rPr lang="it-IT" sz="3200" dirty="0" smtClean="0"/>
              <a:t> </a:t>
            </a:r>
            <a:r>
              <a:rPr lang="it-IT" sz="3200" dirty="0" err="1" smtClean="0"/>
              <a:t>is</a:t>
            </a:r>
            <a:r>
              <a:rPr lang="it-IT" sz="3200" dirty="0" smtClean="0"/>
              <a:t> </a:t>
            </a:r>
            <a:r>
              <a:rPr lang="it-IT" sz="3200" dirty="0" err="1" smtClean="0"/>
              <a:t>found</a:t>
            </a:r>
            <a:r>
              <a:rPr lang="it-IT" sz="3200" dirty="0" smtClean="0"/>
              <a:t>, </a:t>
            </a:r>
            <a:r>
              <a:rPr lang="it-IT" sz="3200" dirty="0" err="1" smtClean="0"/>
              <a:t>Ribbon</a:t>
            </a:r>
            <a:r>
              <a:rPr lang="it-IT" sz="3200" dirty="0" smtClean="0"/>
              <a:t> </a:t>
            </a:r>
            <a:r>
              <a:rPr lang="it-IT" sz="3200" dirty="0" err="1" smtClean="0"/>
              <a:t>will</a:t>
            </a:r>
            <a:r>
              <a:rPr lang="it-IT" sz="3200" dirty="0" smtClean="0"/>
              <a:t> </a:t>
            </a:r>
            <a:r>
              <a:rPr lang="it-IT" sz="3200" dirty="0" err="1" smtClean="0"/>
              <a:t>apply</a:t>
            </a:r>
            <a:r>
              <a:rPr lang="it-IT" sz="3200" dirty="0" smtClean="0"/>
              <a:t> </a:t>
            </a:r>
            <a:r>
              <a:rPr lang="it-IT" sz="3200" dirty="0" err="1" smtClean="0"/>
              <a:t>load</a:t>
            </a:r>
            <a:r>
              <a:rPr lang="it-IT" sz="3200" dirty="0" smtClean="0"/>
              <a:t> </a:t>
            </a:r>
            <a:r>
              <a:rPr lang="it-IT" sz="3200" dirty="0" err="1" smtClean="0"/>
              <a:t>balancing</a:t>
            </a:r>
            <a:r>
              <a:rPr lang="it-IT" sz="3200" dirty="0" smtClean="0"/>
              <a:t> to spread the </a:t>
            </a:r>
            <a:r>
              <a:rPr lang="it-IT" sz="3200" dirty="0" err="1" smtClean="0"/>
              <a:t>request</a:t>
            </a:r>
            <a:r>
              <a:rPr lang="it-IT" sz="3200" dirty="0" smtClean="0"/>
              <a:t> over the </a:t>
            </a:r>
            <a:r>
              <a:rPr lang="it-IT" sz="3200" dirty="0" err="1" smtClean="0"/>
              <a:t>available</a:t>
            </a:r>
            <a:r>
              <a:rPr lang="it-IT" sz="3200" dirty="0" smtClean="0"/>
              <a:t> </a:t>
            </a:r>
            <a:r>
              <a:rPr lang="it-IT" sz="3200" dirty="0" err="1" smtClean="0"/>
              <a:t>instances</a:t>
            </a:r>
            <a:endParaRPr lang="it-IT" sz="3200" dirty="0" smtClean="0"/>
          </a:p>
          <a:p>
            <a:pPr lvl="1"/>
            <a:r>
              <a:rPr lang="it-IT" sz="3200" dirty="0" err="1" smtClean="0"/>
              <a:t>Ribbon</a:t>
            </a:r>
            <a:r>
              <a:rPr lang="it-IT" sz="3200" dirty="0" smtClean="0"/>
              <a:t> </a:t>
            </a:r>
            <a:r>
              <a:rPr lang="it-IT" sz="3200" dirty="0" err="1" smtClean="0"/>
              <a:t>does</a:t>
            </a:r>
            <a:r>
              <a:rPr lang="it-IT" sz="3200" dirty="0" smtClean="0"/>
              <a:t> </a:t>
            </a:r>
            <a:r>
              <a:rPr lang="it-IT" sz="3200" dirty="0" err="1" smtClean="0"/>
              <a:t>not</a:t>
            </a:r>
            <a:r>
              <a:rPr lang="it-IT" sz="3200" dirty="0" smtClean="0"/>
              <a:t> </a:t>
            </a:r>
            <a:r>
              <a:rPr lang="it-IT" sz="3200" dirty="0" err="1" smtClean="0"/>
              <a:t>run</a:t>
            </a:r>
            <a:r>
              <a:rPr lang="it-IT" sz="3200" dirty="0" smtClean="0"/>
              <a:t> </a:t>
            </a:r>
            <a:r>
              <a:rPr lang="it-IT" sz="3200" dirty="0" err="1" smtClean="0"/>
              <a:t>as</a:t>
            </a:r>
            <a:r>
              <a:rPr lang="it-IT" sz="3200" dirty="0" smtClean="0"/>
              <a:t> a separate service, </a:t>
            </a:r>
            <a:r>
              <a:rPr lang="it-IT" sz="3200" dirty="0" err="1" smtClean="0"/>
              <a:t>but</a:t>
            </a:r>
            <a:r>
              <a:rPr lang="it-IT" sz="3200" dirty="0" smtClean="0"/>
              <a:t> </a:t>
            </a:r>
            <a:r>
              <a:rPr lang="it-IT" sz="3200" dirty="0" err="1" smtClean="0"/>
              <a:t>rather</a:t>
            </a:r>
            <a:r>
              <a:rPr lang="it-IT" sz="3200" dirty="0" smtClean="0"/>
              <a:t> </a:t>
            </a:r>
            <a:r>
              <a:rPr lang="it-IT" sz="3200" dirty="0" err="1" smtClean="0"/>
              <a:t>as</a:t>
            </a:r>
            <a:r>
              <a:rPr lang="it-IT" sz="3200" dirty="0" smtClean="0"/>
              <a:t> an </a:t>
            </a:r>
            <a:r>
              <a:rPr lang="it-IT" sz="3200" dirty="0" err="1" smtClean="0"/>
              <a:t>embedded</a:t>
            </a:r>
            <a:r>
              <a:rPr lang="it-IT" sz="3200" dirty="0" smtClean="0"/>
              <a:t> component </a:t>
            </a:r>
            <a:r>
              <a:rPr lang="it-IT" sz="3200" dirty="0" err="1" smtClean="0"/>
              <a:t>within</a:t>
            </a:r>
            <a:r>
              <a:rPr lang="it-IT" sz="3200" dirty="0" smtClean="0"/>
              <a:t> </a:t>
            </a:r>
            <a:r>
              <a:rPr lang="it-IT" sz="3200" dirty="0" err="1" smtClean="0"/>
              <a:t>each</a:t>
            </a:r>
            <a:r>
              <a:rPr lang="it-IT" sz="3200" dirty="0" smtClean="0"/>
              <a:t> service consumer</a:t>
            </a:r>
          </a:p>
          <a:p>
            <a:pPr marL="419100" lvl="1" indent="0">
              <a:buFont typeface="Arial" pitchFamily="34" charset="0"/>
              <a:buNone/>
            </a:pPr>
            <a:endParaRPr lang="it-IT" sz="3200" dirty="0" smtClean="0"/>
          </a:p>
          <a:p>
            <a:endParaRPr lang="it-IT" sz="3200" dirty="0"/>
          </a:p>
        </p:txBody>
      </p:sp>
    </p:spTree>
    <p:extLst>
      <p:ext uri="{BB962C8B-B14F-4D97-AF65-F5344CB8AC3E}">
        <p14:creationId xmlns:p14="http://schemas.microsoft.com/office/powerpoint/2010/main" val="612989113"/>
      </p:ext>
    </p:extLst>
  </p:cSld>
  <p:clrMapOvr>
    <a:masterClrMapping/>
  </p:clrMapOvr>
  <p:transition/>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p:cNvSpPr/>
          <p:nvPr/>
        </p:nvSpPr>
        <p:spPr bwMode="auto">
          <a:xfrm>
            <a:off x="382688" y="3623225"/>
            <a:ext cx="13321480" cy="8419351"/>
          </a:xfrm>
          <a:prstGeom prst="rect">
            <a:avLst/>
          </a:prstGeom>
          <a:solidFill>
            <a:schemeClr val="accent2">
              <a:lumMod val="20000"/>
              <a:lumOff val="8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sz="6000" dirty="0" smtClean="0"/>
              <a:t>Eureka and PWS: service </a:t>
            </a:r>
            <a:r>
              <a:rPr lang="it-IT" sz="6000" dirty="0" err="1" smtClean="0"/>
              <a:t>instance</a:t>
            </a:r>
            <a:r>
              <a:rPr lang="it-IT" sz="6000" dirty="0" smtClean="0"/>
              <a:t> scale up and </a:t>
            </a:r>
            <a:r>
              <a:rPr lang="it-IT" sz="6000" dirty="0" err="1"/>
              <a:t>l</a:t>
            </a:r>
            <a:r>
              <a:rPr lang="it-IT" sz="6000" dirty="0" err="1" smtClean="0"/>
              <a:t>oad</a:t>
            </a:r>
            <a:r>
              <a:rPr lang="it-IT" sz="6000" dirty="0" smtClean="0"/>
              <a:t> </a:t>
            </a:r>
            <a:r>
              <a:rPr lang="it-IT" sz="6000" dirty="0" err="1" smtClean="0"/>
              <a:t>balancing</a:t>
            </a:r>
            <a:r>
              <a:rPr lang="it-IT" sz="6000" dirty="0" smtClean="0"/>
              <a:t> </a:t>
            </a:r>
            <a:endParaRPr lang="it-IT" sz="6000" dirty="0"/>
          </a:p>
        </p:txBody>
      </p:sp>
      <p:grpSp>
        <p:nvGrpSpPr>
          <p:cNvPr id="6" name="Gruppo 5"/>
          <p:cNvGrpSpPr/>
          <p:nvPr/>
        </p:nvGrpSpPr>
        <p:grpSpPr>
          <a:xfrm>
            <a:off x="4931744" y="3401616"/>
            <a:ext cx="6199254" cy="2333581"/>
            <a:chOff x="14935200" y="2848035"/>
            <a:chExt cx="6199254" cy="2333581"/>
          </a:xfrm>
        </p:grpSpPr>
        <p:sp>
          <p:nvSpPr>
            <p:cNvPr id="7" name="Rettangolo arrotondato 6"/>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9" name="Connettore 2 8"/>
            <p:cNvCxnSpPr>
              <a:stCxn id="7" idx="0"/>
              <a:endCxn id="10" idx="4"/>
            </p:cNvCxnSpPr>
            <p:nvPr/>
          </p:nvCxnSpPr>
          <p:spPr bwMode="auto">
            <a:xfrm flipH="1" flipV="1">
              <a:off x="17259298" y="2848035"/>
              <a:ext cx="2" cy="927697"/>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0" name="Ovale 9"/>
            <p:cNvSpPr/>
            <p:nvPr/>
          </p:nvSpPr>
          <p:spPr bwMode="auto">
            <a:xfrm flipH="1" flipV="1">
              <a:off x="17123567" y="2848035"/>
              <a:ext cx="271463" cy="274791"/>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Cilindro 10"/>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2" name="Connettore 2 11"/>
            <p:cNvCxnSpPr>
              <a:stCxn id="7" idx="3"/>
              <a:endCxn id="11"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3" name="Fumetto 2 12"/>
          <p:cNvSpPr/>
          <p:nvPr/>
        </p:nvSpPr>
        <p:spPr bwMode="auto">
          <a:xfrm>
            <a:off x="6294847" y="18882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4" name="Connettore 2 13"/>
          <p:cNvCxnSpPr>
            <a:stCxn id="7" idx="2"/>
            <a:endCxn id="21" idx="0"/>
          </p:cNvCxnSpPr>
          <p:nvPr/>
        </p:nvCxnSpPr>
        <p:spPr bwMode="auto">
          <a:xfrm>
            <a:off x="7255844" y="5735197"/>
            <a:ext cx="3118" cy="8341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5" name="Rettangolo arrotondato 14"/>
          <p:cNvSpPr/>
          <p:nvPr/>
        </p:nvSpPr>
        <p:spPr bwMode="auto">
          <a:xfrm>
            <a:off x="5887815" y="5001772"/>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kumimoji="0" lang="it-IT" sz="20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6" name="Rettangolo arrotondato 15"/>
          <p:cNvSpPr/>
          <p:nvPr/>
        </p:nvSpPr>
        <p:spPr bwMode="auto">
          <a:xfrm rot="16200000">
            <a:off x="-1122270" y="82401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7" name="Rettangolo arrotondato 16"/>
          <p:cNvSpPr/>
          <p:nvPr/>
        </p:nvSpPr>
        <p:spPr bwMode="auto">
          <a:xfrm>
            <a:off x="1605138" y="73151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8" name="Cilindro 17"/>
          <p:cNvSpPr/>
          <p:nvPr/>
        </p:nvSpPr>
        <p:spPr bwMode="auto">
          <a:xfrm>
            <a:off x="6801763" y="1086318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9" name="Connettore 2 18"/>
          <p:cNvCxnSpPr>
            <a:stCxn id="17" idx="2"/>
            <a:endCxn id="18" idx="1"/>
          </p:cNvCxnSpPr>
          <p:nvPr/>
        </p:nvCxnSpPr>
        <p:spPr bwMode="auto">
          <a:xfrm>
            <a:off x="7258963" y="10442470"/>
            <a:ext cx="0" cy="420718"/>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0" name="Connettore 2 19"/>
          <p:cNvCxnSpPr>
            <a:stCxn id="17" idx="0"/>
            <a:endCxn id="21" idx="4"/>
          </p:cNvCxnSpPr>
          <p:nvPr/>
        </p:nvCxnSpPr>
        <p:spPr bwMode="auto">
          <a:xfrm flipH="1" flipV="1">
            <a:off x="7258962" y="68304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Ovale 20"/>
          <p:cNvSpPr/>
          <p:nvPr/>
        </p:nvSpPr>
        <p:spPr bwMode="auto">
          <a:xfrm flipH="1">
            <a:off x="7123231" y="65693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2" name="Rettangolo arrotondato 21"/>
          <p:cNvSpPr/>
          <p:nvPr/>
        </p:nvSpPr>
        <p:spPr bwMode="auto">
          <a:xfrm>
            <a:off x="171155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#0 </a:t>
            </a:r>
          </a:p>
        </p:txBody>
      </p:sp>
      <p:sp>
        <p:nvSpPr>
          <p:cNvPr id="23" name="Rettangolo arrotondato 22"/>
          <p:cNvSpPr/>
          <p:nvPr/>
        </p:nvSpPr>
        <p:spPr bwMode="auto">
          <a:xfrm>
            <a:off x="5475319" y="85985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p:txBody>
      </p:sp>
      <p:cxnSp>
        <p:nvCxnSpPr>
          <p:cNvPr id="24" name="Connettore 2 23"/>
          <p:cNvCxnSpPr/>
          <p:nvPr/>
        </p:nvCxnSpPr>
        <p:spPr bwMode="auto">
          <a:xfrm flipH="1">
            <a:off x="3434931" y="73151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5" name="Connettore 2 24"/>
          <p:cNvCxnSpPr>
            <a:stCxn id="17" idx="0"/>
            <a:endCxn id="23" idx="0"/>
          </p:cNvCxnSpPr>
          <p:nvPr/>
        </p:nvCxnSpPr>
        <p:spPr bwMode="auto">
          <a:xfrm flipH="1">
            <a:off x="7198694" y="73151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Segnaposto contenuto 2"/>
          <p:cNvSpPr>
            <a:spLocks noGrp="1"/>
          </p:cNvSpPr>
          <p:nvPr>
            <p:ph idx="1"/>
          </p:nvPr>
        </p:nvSpPr>
        <p:spPr>
          <a:xfrm>
            <a:off x="14280232" y="1676400"/>
            <a:ext cx="9471943" cy="9072488"/>
          </a:xfrm>
        </p:spPr>
        <p:txBody>
          <a:bodyPr/>
          <a:lstStyle/>
          <a:p>
            <a:r>
              <a:rPr lang="it-IT" sz="4400" dirty="0" smtClean="0"/>
              <a:t>To </a:t>
            </a:r>
            <a:r>
              <a:rPr lang="it-IT" sz="4400" dirty="0" err="1" smtClean="0"/>
              <a:t>develop</a:t>
            </a:r>
            <a:r>
              <a:rPr lang="it-IT" sz="4400" dirty="0" smtClean="0"/>
              <a:t> </a:t>
            </a:r>
            <a:r>
              <a:rPr lang="it-IT" sz="4400" dirty="0" err="1" smtClean="0"/>
              <a:t>its</a:t>
            </a:r>
            <a:r>
              <a:rPr lang="it-IT" sz="4400" dirty="0" smtClean="0"/>
              <a:t> service </a:t>
            </a:r>
            <a:r>
              <a:rPr lang="it-IT" sz="4400" dirty="0" err="1" smtClean="0"/>
              <a:t>scaling</a:t>
            </a:r>
            <a:r>
              <a:rPr lang="it-IT" sz="4400" dirty="0"/>
              <a:t> </a:t>
            </a:r>
            <a:r>
              <a:rPr lang="it-IT" sz="4400" dirty="0" err="1" smtClean="0"/>
              <a:t>capabilities</a:t>
            </a:r>
            <a:r>
              <a:rPr lang="it-IT" sz="4400" dirty="0" smtClean="0"/>
              <a:t>, Eureka </a:t>
            </a:r>
            <a:r>
              <a:rPr lang="it-IT" sz="4400" dirty="0" err="1" smtClean="0"/>
              <a:t>uses</a:t>
            </a:r>
            <a:r>
              <a:rPr lang="it-IT" sz="4400" dirty="0" smtClean="0"/>
              <a:t> the PWS </a:t>
            </a:r>
            <a:r>
              <a:rPr lang="it-IT" sz="4400" dirty="0" err="1" smtClean="0"/>
              <a:t>features</a:t>
            </a:r>
            <a:r>
              <a:rPr lang="it-IT" sz="4400" dirty="0" smtClean="0"/>
              <a:t> of </a:t>
            </a:r>
            <a:r>
              <a:rPr lang="it-IT" sz="4400" dirty="0" err="1" smtClean="0"/>
              <a:t>dynamic</a:t>
            </a:r>
            <a:r>
              <a:rPr lang="it-IT" sz="4400" dirty="0" smtClean="0"/>
              <a:t> </a:t>
            </a:r>
            <a:r>
              <a:rPr lang="it-IT" sz="4400" dirty="0" err="1" smtClean="0"/>
              <a:t>allocation</a:t>
            </a:r>
            <a:r>
              <a:rPr lang="it-IT" sz="4400" dirty="0" smtClean="0"/>
              <a:t> </a:t>
            </a:r>
            <a:r>
              <a:rPr lang="it-IT" sz="4400" dirty="0" err="1" smtClean="0"/>
              <a:t>ports</a:t>
            </a:r>
            <a:r>
              <a:rPr lang="it-IT" sz="4400" dirty="0" smtClean="0"/>
              <a:t> </a:t>
            </a:r>
          </a:p>
          <a:p>
            <a:r>
              <a:rPr lang="it-IT" sz="4400" dirty="0" err="1" smtClean="0"/>
              <a:t>It</a:t>
            </a:r>
            <a:r>
              <a:rPr lang="it-IT" sz="4400" dirty="0" smtClean="0"/>
              <a:t> </a:t>
            </a:r>
            <a:r>
              <a:rPr lang="it-IT" sz="4400" dirty="0" err="1" smtClean="0"/>
              <a:t>is</a:t>
            </a:r>
            <a:r>
              <a:rPr lang="it-IT" sz="4400" dirty="0" smtClean="0"/>
              <a:t> </a:t>
            </a:r>
            <a:r>
              <a:rPr lang="it-IT" sz="4400" dirty="0" err="1" smtClean="0"/>
              <a:t>sufficient</a:t>
            </a:r>
            <a:r>
              <a:rPr lang="it-IT" sz="4400" dirty="0" smtClean="0"/>
              <a:t> to scale out a </a:t>
            </a:r>
            <a:r>
              <a:rPr lang="it-IT" sz="4400" dirty="0" err="1" smtClean="0"/>
              <a:t>registered</a:t>
            </a:r>
            <a:r>
              <a:rPr lang="it-IT" sz="4400" dirty="0" smtClean="0"/>
              <a:t> service </a:t>
            </a:r>
            <a:r>
              <a:rPr lang="it-IT" sz="4400" dirty="0" err="1" smtClean="0"/>
              <a:t>instance</a:t>
            </a:r>
            <a:r>
              <a:rPr lang="it-IT" sz="4400" dirty="0" smtClean="0"/>
              <a:t> and PWS </a:t>
            </a:r>
            <a:r>
              <a:rPr lang="it-IT" sz="4400" dirty="0" err="1" smtClean="0"/>
              <a:t>will</a:t>
            </a:r>
            <a:r>
              <a:rPr lang="it-IT" sz="4400" dirty="0" smtClean="0"/>
              <a:t> </a:t>
            </a:r>
            <a:r>
              <a:rPr lang="it-IT" sz="4400" dirty="0" err="1" smtClean="0"/>
              <a:t>automatically</a:t>
            </a:r>
            <a:r>
              <a:rPr lang="it-IT" sz="4400" dirty="0" smtClean="0"/>
              <a:t> allocate a new </a:t>
            </a:r>
            <a:r>
              <a:rPr lang="it-IT" sz="4400" dirty="0" err="1" smtClean="0"/>
              <a:t>port</a:t>
            </a:r>
            <a:r>
              <a:rPr lang="it-IT" sz="4400" dirty="0" smtClean="0"/>
              <a:t> and </a:t>
            </a:r>
            <a:r>
              <a:rPr lang="it-IT" sz="4400" dirty="0" err="1" smtClean="0"/>
              <a:t>thus</a:t>
            </a:r>
            <a:r>
              <a:rPr lang="it-IT" sz="4400" dirty="0" smtClean="0"/>
              <a:t> </a:t>
            </a:r>
            <a:r>
              <a:rPr lang="it-IT" sz="4400" dirty="0" err="1" smtClean="0"/>
              <a:t>notify</a:t>
            </a:r>
            <a:r>
              <a:rPr lang="it-IT" sz="4400" dirty="0"/>
              <a:t> </a:t>
            </a:r>
            <a:r>
              <a:rPr lang="it-IT" sz="4400" dirty="0" smtClean="0"/>
              <a:t>the service </a:t>
            </a:r>
            <a:r>
              <a:rPr lang="it-IT" sz="4400" dirty="0" err="1"/>
              <a:t>discovery</a:t>
            </a:r>
            <a:r>
              <a:rPr lang="it-IT" sz="4400" dirty="0"/>
              <a:t> </a:t>
            </a:r>
            <a:r>
              <a:rPr lang="it-IT" sz="4400" dirty="0" smtClean="0"/>
              <a:t>server of the new </a:t>
            </a:r>
            <a:r>
              <a:rPr lang="it-IT" sz="4400" dirty="0" err="1" smtClean="0"/>
              <a:t>instance</a:t>
            </a:r>
            <a:r>
              <a:rPr lang="it-IT" sz="4400" dirty="0" smtClean="0"/>
              <a:t> </a:t>
            </a:r>
          </a:p>
          <a:p>
            <a:r>
              <a:rPr lang="en-US" sz="4400" dirty="0" smtClean="0"/>
              <a:t>The application receives an entry in a dynamic routing tier of Eureka Server, which performs a load balancing function for traffic across the available instances.</a:t>
            </a:r>
            <a:endParaRPr lang="en-US" sz="4400" dirty="0"/>
          </a:p>
        </p:txBody>
      </p:sp>
      <p:sp>
        <p:nvSpPr>
          <p:cNvPr id="33" name="Rettangolo 32"/>
          <p:cNvSpPr/>
          <p:nvPr/>
        </p:nvSpPr>
        <p:spPr bwMode="auto">
          <a:xfrm>
            <a:off x="557926" y="3854276"/>
            <a:ext cx="4230968" cy="1174495"/>
          </a:xfrm>
          <a:prstGeom prst="rect">
            <a:avLst/>
          </a:prstGeom>
          <a:solidFill>
            <a:schemeClr val="accent2">
              <a:lumMod val="20000"/>
              <a:lumOff val="80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000" b="1" i="0" u="none" strike="noStrike" cap="none" normalizeH="0" baseline="0" dirty="0" err="1" smtClean="0">
                <a:ln>
                  <a:noFill/>
                </a:ln>
                <a:solidFill>
                  <a:srgbClr val="7030A0"/>
                </a:solidFill>
                <a:effectLst/>
                <a:latin typeface="Gill Sans" charset="0"/>
                <a:ea typeface="ヒラギノ角ゴ ProN W3" charset="0"/>
                <a:cs typeface="ヒラギノ角ゴ ProN W3" charset="0"/>
                <a:sym typeface="Gill Sans" charset="0"/>
              </a:rPr>
              <a:t>Pivotal</a:t>
            </a:r>
            <a:r>
              <a:rPr kumimoji="0" lang="it-IT" sz="4000" b="1" i="0" u="none" strike="noStrike" cap="none" normalizeH="0" baseline="0" dirty="0" smtClean="0">
                <a:ln>
                  <a:noFill/>
                </a:ln>
                <a:solidFill>
                  <a:srgbClr val="7030A0"/>
                </a:solidFill>
                <a:effectLst/>
                <a:latin typeface="Gill Sans" charset="0"/>
                <a:ea typeface="ヒラギノ角ゴ ProN W3" charset="0"/>
                <a:cs typeface="ヒラギノ角ゴ ProN W3" charset="0"/>
                <a:sym typeface="Gill Sans" charset="0"/>
              </a:rPr>
              <a:t> Web Services</a:t>
            </a:r>
            <a:endParaRPr kumimoji="0" lang="it-IT" sz="4000" b="1" i="0" u="none" strike="noStrike" cap="none" normalizeH="0" baseline="0" dirty="0">
              <a:ln>
                <a:noFill/>
              </a:ln>
              <a:solidFill>
                <a:srgbClr val="7030A0"/>
              </a:solidFill>
              <a:effectLst/>
              <a:latin typeface="Gill Sans" charset="0"/>
              <a:ea typeface="ヒラギノ角ゴ ProN W3" charset="0"/>
              <a:cs typeface="ヒラギノ角ゴ ProN W3" charset="0"/>
              <a:sym typeface="Gill Sans" charset="0"/>
            </a:endParaRPr>
          </a:p>
        </p:txBody>
      </p:sp>
      <p:sp>
        <p:nvSpPr>
          <p:cNvPr id="27" name="Freccia a destra con strisce 2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7306722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29" name="CasellaDiTesto 28"/>
          <p:cNvSpPr txBox="1"/>
          <p:nvPr/>
        </p:nvSpPr>
        <p:spPr>
          <a:xfrm>
            <a:off x="1462808" y="2609528"/>
            <a:ext cx="15816834" cy="3416320"/>
          </a:xfrm>
          <a:prstGeom prst="rect">
            <a:avLst/>
          </a:prstGeom>
          <a:noFill/>
        </p:spPr>
        <p:txBody>
          <a:bodyPr wrap="square" rtlCol="0">
            <a:spAutoFit/>
          </a:bodyPr>
          <a:lstStyle/>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20:27:43.431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s.b.c.e.t.TomcatEmbeddedServletContainer</a:t>
            </a:r>
            <a:r>
              <a:rPr lang="it-IT" sz="2400" b="1" dirty="0">
                <a:solidFill>
                  <a:srgbClr val="00B050"/>
                </a:solidFill>
                <a:latin typeface="Consolas"/>
              </a:rPr>
              <a:t> : </a:t>
            </a:r>
            <a:r>
              <a:rPr lang="it-IT" sz="2400" b="1" dirty="0" err="1">
                <a:solidFill>
                  <a:srgbClr val="00B050"/>
                </a:solidFill>
                <a:latin typeface="Consolas"/>
              </a:rPr>
              <a:t>Tomcat</a:t>
            </a:r>
            <a:r>
              <a:rPr lang="it-IT" sz="2400" b="1" dirty="0">
                <a:solidFill>
                  <a:srgbClr val="00B050"/>
                </a:solidFill>
                <a:latin typeface="Consolas"/>
              </a:rPr>
              <a:t> </a:t>
            </a:r>
            <a:r>
              <a:rPr lang="it-IT" sz="2400" b="1" dirty="0" err="1">
                <a:solidFill>
                  <a:srgbClr val="00B050"/>
                </a:solidFill>
                <a:latin typeface="Consolas"/>
              </a:rPr>
              <a:t>started</a:t>
            </a:r>
            <a:r>
              <a:rPr lang="it-IT" sz="2400" b="1" dirty="0">
                <a:solidFill>
                  <a:srgbClr val="00B050"/>
                </a:solidFill>
                <a:latin typeface="Consolas"/>
              </a:rPr>
              <a:t> on </a:t>
            </a:r>
            <a:r>
              <a:rPr lang="it-IT" sz="2400" b="1" dirty="0" err="1">
                <a:solidFill>
                  <a:srgbClr val="00B050"/>
                </a:solidFill>
                <a:latin typeface="Consolas"/>
              </a:rPr>
              <a:t>port</a:t>
            </a:r>
            <a:r>
              <a:rPr lang="it-IT" sz="2400" b="1" dirty="0">
                <a:solidFill>
                  <a:srgbClr val="00B050"/>
                </a:solidFill>
                <a:latin typeface="Consolas"/>
              </a:rPr>
              <a:t>(s): 8080 (http</a:t>
            </a:r>
            <a:r>
              <a:rPr lang="it-IT" sz="2400" b="1" dirty="0" smtClean="0">
                <a:solidFill>
                  <a:srgbClr val="00B050"/>
                </a:solidFill>
                <a:latin typeface="Consolas"/>
              </a:rPr>
              <a:t>)</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20:27:43.433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c.n.e.EurekaDiscoveryClientConfiguration</a:t>
            </a:r>
            <a:r>
              <a:rPr lang="it-IT" sz="2400" b="1" dirty="0">
                <a:solidFill>
                  <a:srgbClr val="00B050"/>
                </a:solidFill>
                <a:latin typeface="Consolas"/>
              </a:rPr>
              <a:t> : </a:t>
            </a:r>
            <a:r>
              <a:rPr lang="it-IT" sz="2400" b="1" dirty="0" err="1">
                <a:solidFill>
                  <a:srgbClr val="00B050"/>
                </a:solidFill>
                <a:latin typeface="Consolas"/>
              </a:rPr>
              <a:t>Updating</a:t>
            </a:r>
            <a:r>
              <a:rPr lang="it-IT" sz="2400" b="1" dirty="0">
                <a:solidFill>
                  <a:srgbClr val="00B050"/>
                </a:solidFill>
                <a:latin typeface="Consolas"/>
              </a:rPr>
              <a:t> </a:t>
            </a:r>
            <a:r>
              <a:rPr lang="it-IT" sz="2400" b="1" dirty="0" err="1">
                <a:solidFill>
                  <a:srgbClr val="00B050"/>
                </a:solidFill>
                <a:latin typeface="Consolas"/>
              </a:rPr>
              <a:t>port</a:t>
            </a:r>
            <a:r>
              <a:rPr lang="it-IT" sz="2400" b="1" dirty="0">
                <a:solidFill>
                  <a:srgbClr val="00B050"/>
                </a:solidFill>
                <a:latin typeface="Consolas"/>
              </a:rPr>
              <a:t> to </a:t>
            </a:r>
            <a:r>
              <a:rPr lang="it-IT" sz="2400" b="1" dirty="0" smtClean="0">
                <a:solidFill>
                  <a:srgbClr val="00B050"/>
                </a:solidFill>
                <a:latin typeface="Consolas"/>
              </a:rPr>
              <a:t>8080</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20:27:43.438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i.l.microservice.Application</a:t>
            </a:r>
            <a:r>
              <a:rPr lang="it-IT" sz="2400" b="1" dirty="0">
                <a:solidFill>
                  <a:srgbClr val="00B050"/>
                </a:solidFill>
                <a:latin typeface="Consolas"/>
              </a:rPr>
              <a:t> : </a:t>
            </a:r>
            <a:r>
              <a:rPr lang="it-IT" sz="2400" b="1" dirty="0" err="1">
                <a:solidFill>
                  <a:srgbClr val="00B050"/>
                </a:solidFill>
                <a:latin typeface="Consolas"/>
              </a:rPr>
              <a:t>Started</a:t>
            </a:r>
            <a:r>
              <a:rPr lang="it-IT" sz="2400" b="1" dirty="0">
                <a:solidFill>
                  <a:srgbClr val="00B050"/>
                </a:solidFill>
                <a:latin typeface="Consolas"/>
              </a:rPr>
              <a:t> Application in 18.953 </a:t>
            </a:r>
            <a:r>
              <a:rPr lang="it-IT" sz="2400" b="1" dirty="0" err="1">
                <a:solidFill>
                  <a:srgbClr val="00B050"/>
                </a:solidFill>
                <a:latin typeface="Consolas"/>
              </a:rPr>
              <a:t>seconds</a:t>
            </a:r>
            <a:r>
              <a:rPr lang="it-IT" sz="2400" b="1" dirty="0">
                <a:solidFill>
                  <a:srgbClr val="00B050"/>
                </a:solidFill>
                <a:latin typeface="Consolas"/>
              </a:rPr>
              <a:t> </a:t>
            </a:r>
            <a:endParaRPr lang="it-IT" sz="2400" b="1" dirty="0" smtClean="0">
              <a:solidFill>
                <a:srgbClr val="00B050"/>
              </a:solidFill>
              <a:latin typeface="Consolas"/>
            </a:endParaRPr>
          </a:p>
          <a:p>
            <a:r>
              <a:rPr lang="it-IT" sz="2400" b="1" dirty="0">
                <a:solidFill>
                  <a:srgbClr val="00B050"/>
                </a:solidFill>
                <a:latin typeface="Consolas"/>
              </a:rPr>
              <a:t>	</a:t>
            </a:r>
            <a:r>
              <a:rPr lang="it-IT" sz="2400" b="1" dirty="0" smtClean="0">
                <a:solidFill>
                  <a:srgbClr val="00B050"/>
                </a:solidFill>
                <a:latin typeface="Consolas"/>
              </a:rPr>
              <a:t>	(</a:t>
            </a:r>
            <a:r>
              <a:rPr lang="it-IT" sz="2400" b="1" dirty="0">
                <a:solidFill>
                  <a:srgbClr val="00B050"/>
                </a:solidFill>
                <a:latin typeface="Consolas"/>
              </a:rPr>
              <a:t>JVM </a:t>
            </a:r>
            <a:r>
              <a:rPr lang="it-IT" sz="2400" b="1" dirty="0" err="1">
                <a:solidFill>
                  <a:srgbClr val="00B050"/>
                </a:solidFill>
                <a:latin typeface="Consolas"/>
              </a:rPr>
              <a:t>running</a:t>
            </a:r>
            <a:r>
              <a:rPr lang="it-IT" sz="2400" b="1" dirty="0">
                <a:solidFill>
                  <a:srgbClr val="00B050"/>
                </a:solidFill>
                <a:latin typeface="Consolas"/>
              </a:rPr>
              <a:t> for 20.013</a:t>
            </a:r>
            <a:r>
              <a:rPr lang="it-IT" sz="2400" b="1" dirty="0" smtClean="0">
                <a:solidFill>
                  <a:srgbClr val="00B050"/>
                </a:solidFill>
                <a:latin typeface="Consolas"/>
              </a:rPr>
              <a:t>)</a:t>
            </a:r>
            <a:endParaRPr lang="it-IT" sz="2400" b="1" dirty="0">
              <a:solidFill>
                <a:srgbClr val="00B050"/>
              </a:solidFill>
              <a:latin typeface="Consolas"/>
            </a:endParaRPr>
          </a:p>
        </p:txBody>
      </p:sp>
      <p:sp>
        <p:nvSpPr>
          <p:cNvPr id="41" name="CasellaDiTesto 40"/>
          <p:cNvSpPr txBox="1"/>
          <p:nvPr/>
        </p:nvSpPr>
        <p:spPr>
          <a:xfrm>
            <a:off x="1462808" y="6353944"/>
            <a:ext cx="15337704" cy="3046988"/>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00B050"/>
                </a:solidFill>
                <a:latin typeface="Consolas"/>
              </a:rPr>
              <a:t>RTR/2] [OUT] 06-bookABatterySERVICE4EUREKA.cfapps.io - [19/09/2016:20:28:45.667 +0000]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x_forwarded_for:"54.86.233.33" </a:t>
            </a:r>
          </a:p>
          <a:p>
            <a:r>
              <a:rPr lang="it-IT" sz="2400" b="1" dirty="0">
                <a:solidFill>
                  <a:srgbClr val="00B050"/>
                </a:solidFill>
                <a:latin typeface="Consolas"/>
              </a:rPr>
              <a:t>	</a:t>
            </a:r>
            <a:r>
              <a:rPr lang="it-IT" sz="2400" b="1" dirty="0" err="1">
                <a:solidFill>
                  <a:srgbClr val="00B050"/>
                </a:solidFill>
                <a:latin typeface="Consolas"/>
              </a:rPr>
              <a:t>x_forwarded_proto:"http</a:t>
            </a:r>
            <a:r>
              <a:rPr lang="it-IT" sz="2400" b="1" dirty="0">
                <a:solidFill>
                  <a:srgbClr val="00B050"/>
                </a:solidFill>
                <a:latin typeface="Consolas"/>
              </a:rPr>
              <a:t>" </a:t>
            </a:r>
          </a:p>
          <a:p>
            <a:r>
              <a:rPr lang="it-IT" sz="2400" b="1" dirty="0">
                <a:solidFill>
                  <a:srgbClr val="00B050"/>
                </a:solidFill>
                <a:latin typeface="Consolas"/>
              </a:rPr>
              <a:t>	vcap_request_id:b0cffe94-a597-42fe-500d-4e13585f8677 </a:t>
            </a:r>
          </a:p>
          <a:p>
            <a:r>
              <a:rPr lang="it-IT" sz="2400" b="1" dirty="0">
                <a:solidFill>
                  <a:srgbClr val="00B050"/>
                </a:solidFill>
                <a:latin typeface="Consolas"/>
              </a:rPr>
              <a:t>	response_time:0.299727231 </a:t>
            </a:r>
          </a:p>
          <a:p>
            <a:r>
              <a:rPr lang="it-IT" sz="2400" b="1" dirty="0">
                <a:solidFill>
                  <a:srgbClr val="00B050"/>
                </a:solidFill>
                <a:latin typeface="Consolas"/>
              </a:rPr>
              <a:t>	app_id:e33d3d68-2efb-41db-8ac5-d61d43c4af3f </a:t>
            </a:r>
          </a:p>
          <a:p>
            <a:r>
              <a:rPr lang="it-IT" sz="2400" b="1" dirty="0">
                <a:solidFill>
                  <a:srgbClr val="00B050"/>
                </a:solidFill>
                <a:latin typeface="Consolas"/>
              </a:rPr>
              <a:t>	index:0 </a:t>
            </a:r>
          </a:p>
        </p:txBody>
      </p:sp>
      <p:sp>
        <p:nvSpPr>
          <p:cNvPr id="40" name="CasellaDiTesto 39"/>
          <p:cNvSpPr txBox="1"/>
          <p:nvPr/>
        </p:nvSpPr>
        <p:spPr>
          <a:xfrm>
            <a:off x="1486400" y="9973074"/>
            <a:ext cx="15314112" cy="1938992"/>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r>
              <a:rPr lang="it-IT" sz="2400" b="1" dirty="0" smtClean="0">
                <a:solidFill>
                  <a:srgbClr val="00B050"/>
                </a:solidFill>
                <a:latin typeface="Consolas"/>
              </a:rPr>
              <a:t>2016.10.19.20.28.50</a:t>
            </a:r>
            <a:r>
              <a:rPr lang="it-IT" sz="2400" b="1" dirty="0">
                <a:solidFill>
                  <a:srgbClr val="00B050"/>
                </a:solidFill>
                <a:latin typeface="Consolas"/>
              </a:rPr>
              <a: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dirty="0">
              <a:latin typeface="Consolas"/>
            </a:endParaRPr>
          </a:p>
        </p:txBody>
      </p:sp>
      <p:sp>
        <p:nvSpPr>
          <p:cNvPr id="15" name="Segnaposto contenuto 2"/>
          <p:cNvSpPr txBox="1">
            <a:spLocks/>
          </p:cNvSpPr>
          <p:nvPr/>
        </p:nvSpPr>
        <p:spPr bwMode="auto">
          <a:xfrm>
            <a:off x="17449838" y="7468908"/>
            <a:ext cx="6237262" cy="464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err="1" smtClean="0"/>
              <a:t>Tomcat</a:t>
            </a:r>
            <a:r>
              <a:rPr lang="it-IT" sz="3600" dirty="0" smtClean="0"/>
              <a:t> container </a:t>
            </a:r>
            <a:r>
              <a:rPr lang="it-IT" sz="3600" dirty="0" err="1" smtClean="0"/>
              <a:t>correcly</a:t>
            </a:r>
            <a:r>
              <a:rPr lang="it-IT" sz="3600" dirty="0" smtClean="0"/>
              <a:t> </a:t>
            </a:r>
            <a:r>
              <a:rPr lang="it-IT" sz="3600" dirty="0" err="1" smtClean="0"/>
              <a:t>started</a:t>
            </a:r>
            <a:endParaRPr lang="it-IT" sz="3600" dirty="0" smtClean="0"/>
          </a:p>
          <a:p>
            <a:pPr lvl="1"/>
            <a:r>
              <a:rPr lang="it-IT" sz="3600" dirty="0" smtClean="0"/>
              <a:t>Client </a:t>
            </a:r>
            <a:r>
              <a:rPr lang="it-IT" sz="3600" dirty="0" err="1" smtClean="0"/>
              <a:t>invocation</a:t>
            </a:r>
            <a:r>
              <a:rPr lang="it-IT" sz="3600" dirty="0" smtClean="0"/>
              <a:t> </a:t>
            </a:r>
            <a:r>
              <a:rPr lang="it-IT" sz="3600" dirty="0" err="1" smtClean="0"/>
              <a:t>details</a:t>
            </a:r>
            <a:endParaRPr lang="it-IT" sz="3600" dirty="0" smtClean="0"/>
          </a:p>
          <a:p>
            <a:pPr lvl="1"/>
            <a:r>
              <a:rPr lang="it-IT" sz="3600" dirty="0" smtClean="0"/>
              <a:t>APP/0 </a:t>
            </a:r>
            <a:r>
              <a:rPr lang="it-IT" sz="3600" dirty="0" err="1" smtClean="0"/>
              <a:t>is</a:t>
            </a:r>
            <a:r>
              <a:rPr lang="it-IT" sz="3600" dirty="0" smtClean="0"/>
              <a:t> the </a:t>
            </a:r>
            <a:r>
              <a:rPr lang="it-IT" sz="3600" dirty="0" err="1" smtClean="0"/>
              <a:t>responding</a:t>
            </a:r>
            <a:r>
              <a:rPr lang="it-IT" sz="3600" dirty="0" smtClean="0"/>
              <a:t> service </a:t>
            </a:r>
            <a:r>
              <a:rPr lang="it-IT" sz="3600" dirty="0" err="1" smtClean="0"/>
              <a:t>instance</a:t>
            </a:r>
            <a:endParaRPr lang="it-IT" sz="3600" dirty="0" smtClean="0"/>
          </a:p>
          <a:p>
            <a:pPr marL="419100" lvl="1" indent="0">
              <a:buNone/>
            </a:pPr>
            <a:r>
              <a:rPr lang="it-IT" sz="3600" dirty="0"/>
              <a:t>	</a:t>
            </a:r>
            <a:endParaRPr lang="it-IT" sz="3600" dirty="0" smtClean="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4812" y="1732731"/>
            <a:ext cx="7267575" cy="561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28236070"/>
      </p:ext>
    </p:extLst>
  </p:cSld>
  <p:clrMapOvr>
    <a:masterClrMapping/>
  </p:clrMapOvr>
  <p:transition/>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asellaDiTesto 9"/>
          <p:cNvSpPr txBox="1"/>
          <p:nvPr/>
        </p:nvSpPr>
        <p:spPr>
          <a:xfrm>
            <a:off x="1462808" y="2609528"/>
            <a:ext cx="15514736" cy="8956298"/>
          </a:xfrm>
          <a:prstGeom prst="rect">
            <a:avLst/>
          </a:prstGeom>
          <a:noFill/>
        </p:spPr>
        <p:txBody>
          <a:bodyPr wrap="square" rtlCol="0">
            <a:spAutoFit/>
          </a:bodyPr>
          <a:lstStyle/>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21:27:43.431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s.b.c.e.t.TomcatEmbeddedServletContainer</a:t>
            </a:r>
            <a:r>
              <a:rPr lang="it-IT" sz="2400" b="1" dirty="0">
                <a:solidFill>
                  <a:srgbClr val="00B050"/>
                </a:solidFill>
                <a:latin typeface="Consolas"/>
              </a:rPr>
              <a:t> : </a:t>
            </a:r>
            <a:r>
              <a:rPr lang="it-IT" sz="2400" b="1" dirty="0" err="1">
                <a:solidFill>
                  <a:srgbClr val="00B050"/>
                </a:solidFill>
                <a:latin typeface="Consolas"/>
              </a:rPr>
              <a:t>Tomcat</a:t>
            </a:r>
            <a:r>
              <a:rPr lang="it-IT" sz="2400" b="1" dirty="0">
                <a:solidFill>
                  <a:srgbClr val="00B050"/>
                </a:solidFill>
                <a:latin typeface="Consolas"/>
              </a:rPr>
              <a:t> </a:t>
            </a:r>
            <a:r>
              <a:rPr lang="it-IT" sz="2400" b="1" dirty="0" err="1">
                <a:solidFill>
                  <a:srgbClr val="00B050"/>
                </a:solidFill>
                <a:latin typeface="Consolas"/>
              </a:rPr>
              <a:t>started</a:t>
            </a:r>
            <a:r>
              <a:rPr lang="it-IT" sz="2400" b="1" dirty="0">
                <a:solidFill>
                  <a:srgbClr val="00B050"/>
                </a:solidFill>
                <a:latin typeface="Consolas"/>
              </a:rPr>
              <a:t> on </a:t>
            </a:r>
            <a:r>
              <a:rPr lang="it-IT" sz="2400" b="1" dirty="0" err="1">
                <a:solidFill>
                  <a:srgbClr val="00B050"/>
                </a:solidFill>
                <a:latin typeface="Consolas"/>
              </a:rPr>
              <a:t>port</a:t>
            </a:r>
            <a:r>
              <a:rPr lang="it-IT" sz="2400" b="1" dirty="0">
                <a:solidFill>
                  <a:srgbClr val="00B050"/>
                </a:solidFill>
                <a:latin typeface="Consolas"/>
              </a:rPr>
              <a:t>(s): 8080 (http</a:t>
            </a:r>
            <a:r>
              <a:rPr lang="it-IT" sz="2400" b="1" dirty="0" smtClean="0">
                <a:solidFill>
                  <a:srgbClr val="00B050"/>
                </a:solidFill>
                <a:latin typeface="Consolas"/>
              </a:rPr>
              <a:t>)</a:t>
            </a: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21:27:43.433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c.n.e.EurekaDiscoveryClientConfiguration</a:t>
            </a:r>
            <a:r>
              <a:rPr lang="it-IT" sz="2400" b="1" dirty="0">
                <a:solidFill>
                  <a:srgbClr val="00B050"/>
                </a:solidFill>
                <a:latin typeface="Consolas"/>
              </a:rPr>
              <a:t> : </a:t>
            </a:r>
            <a:r>
              <a:rPr lang="it-IT" sz="2400" b="1" dirty="0" err="1">
                <a:solidFill>
                  <a:srgbClr val="00B050"/>
                </a:solidFill>
                <a:latin typeface="Consolas"/>
              </a:rPr>
              <a:t>Updating</a:t>
            </a:r>
            <a:r>
              <a:rPr lang="it-IT" sz="2400" b="1" dirty="0">
                <a:solidFill>
                  <a:srgbClr val="00B050"/>
                </a:solidFill>
                <a:latin typeface="Consolas"/>
              </a:rPr>
              <a:t> </a:t>
            </a:r>
            <a:r>
              <a:rPr lang="it-IT" sz="2400" b="1" dirty="0" err="1">
                <a:solidFill>
                  <a:srgbClr val="00B050"/>
                </a:solidFill>
                <a:latin typeface="Consolas"/>
              </a:rPr>
              <a:t>port</a:t>
            </a:r>
            <a:r>
              <a:rPr lang="it-IT" sz="2400" b="1" dirty="0">
                <a:solidFill>
                  <a:srgbClr val="00B050"/>
                </a:solidFill>
                <a:latin typeface="Consolas"/>
              </a:rPr>
              <a:t> to </a:t>
            </a:r>
            <a:r>
              <a:rPr lang="it-IT" sz="2400" b="1" dirty="0" smtClean="0">
                <a:solidFill>
                  <a:srgbClr val="00B050"/>
                </a:solidFill>
                <a:latin typeface="Consolas"/>
              </a:rPr>
              <a:t>8080</a:t>
            </a: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21:27:43.438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i.l.microservice.Application</a:t>
            </a:r>
            <a:r>
              <a:rPr lang="it-IT" sz="2400" b="1" dirty="0">
                <a:solidFill>
                  <a:srgbClr val="00B050"/>
                </a:solidFill>
                <a:latin typeface="Consolas"/>
              </a:rPr>
              <a:t> : </a:t>
            </a:r>
            <a:r>
              <a:rPr lang="it-IT" sz="2400" b="1" dirty="0" err="1">
                <a:solidFill>
                  <a:srgbClr val="00B050"/>
                </a:solidFill>
                <a:latin typeface="Consolas"/>
              </a:rPr>
              <a:t>Started</a:t>
            </a:r>
            <a:r>
              <a:rPr lang="it-IT" sz="2400" b="1" dirty="0">
                <a:solidFill>
                  <a:srgbClr val="00B050"/>
                </a:solidFill>
                <a:latin typeface="Consolas"/>
              </a:rPr>
              <a:t> Application in 18.953 </a:t>
            </a:r>
            <a:r>
              <a:rPr lang="it-IT" sz="2400" b="1" dirty="0" err="1">
                <a:solidFill>
                  <a:srgbClr val="00B050"/>
                </a:solidFill>
                <a:latin typeface="Consolas"/>
              </a:rPr>
              <a:t>seconds</a:t>
            </a:r>
            <a:r>
              <a:rPr lang="it-IT" sz="2400" b="1" dirty="0">
                <a:solidFill>
                  <a:srgbClr val="00B050"/>
                </a:solidFill>
                <a:latin typeface="Consolas"/>
              </a:rPr>
              <a:t> (JVM </a:t>
            </a:r>
            <a:r>
              <a:rPr lang="it-IT" sz="2400" b="1" dirty="0" err="1">
                <a:solidFill>
                  <a:srgbClr val="00B050"/>
                </a:solidFill>
                <a:latin typeface="Consolas"/>
              </a:rPr>
              <a:t>running</a:t>
            </a:r>
            <a:r>
              <a:rPr lang="it-IT" sz="2400" b="1" dirty="0">
                <a:solidFill>
                  <a:srgbClr val="00B050"/>
                </a:solidFill>
                <a:latin typeface="Consolas"/>
              </a:rPr>
              <a:t> for 20.013)</a:t>
            </a:r>
          </a:p>
          <a:p>
            <a:endParaRPr lang="it-IT" sz="2400" b="1" dirty="0">
              <a:solidFill>
                <a:srgbClr val="00B050"/>
              </a:solidFill>
              <a:latin typeface="Consolas"/>
            </a:endParaRPr>
          </a:p>
          <a:p>
            <a:r>
              <a:rPr lang="it-IT" sz="2400" b="1" dirty="0">
                <a:solidFill>
                  <a:srgbClr val="00B050"/>
                </a:solidFill>
                <a:latin typeface="Consolas"/>
              </a:rPr>
              <a:t>[RTR/2] [OUT] 06-bookABatterySERVICE4EUREKA.cfapps.io - [</a:t>
            </a:r>
            <a:r>
              <a:rPr lang="it-IT" sz="2400" b="1" dirty="0" smtClean="0">
                <a:solidFill>
                  <a:srgbClr val="00B050"/>
                </a:solidFill>
                <a:latin typeface="Consolas"/>
              </a:rPr>
              <a:t>19/10/2016:20:28:45.667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x_forwarded_for:"54.86.233.33" </a:t>
            </a:r>
          </a:p>
          <a:p>
            <a:r>
              <a:rPr lang="it-IT" sz="2400" b="1" dirty="0">
                <a:solidFill>
                  <a:srgbClr val="00B050"/>
                </a:solidFill>
                <a:latin typeface="Consolas"/>
              </a:rPr>
              <a:t>	</a:t>
            </a:r>
            <a:r>
              <a:rPr lang="it-IT" sz="2400" b="1" dirty="0" err="1">
                <a:solidFill>
                  <a:srgbClr val="00B050"/>
                </a:solidFill>
                <a:latin typeface="Consolas"/>
              </a:rPr>
              <a:t>x_forwarded_proto:"http</a:t>
            </a:r>
            <a:r>
              <a:rPr lang="it-IT" sz="2400" b="1" dirty="0">
                <a:solidFill>
                  <a:srgbClr val="00B050"/>
                </a:solidFill>
                <a:latin typeface="Consolas"/>
              </a:rPr>
              <a:t>" </a:t>
            </a:r>
          </a:p>
          <a:p>
            <a:r>
              <a:rPr lang="it-IT" sz="2400" b="1" dirty="0">
                <a:solidFill>
                  <a:srgbClr val="00B050"/>
                </a:solidFill>
                <a:latin typeface="Consolas"/>
              </a:rPr>
              <a:t>	vcap_request_id:b0cffe94-a597-42fe-500d-4e13585f8677 </a:t>
            </a:r>
          </a:p>
          <a:p>
            <a:r>
              <a:rPr lang="it-IT" sz="2400" b="1" dirty="0">
                <a:solidFill>
                  <a:srgbClr val="00B050"/>
                </a:solidFill>
                <a:latin typeface="Consolas"/>
              </a:rPr>
              <a:t>	response_time:0.299727231 </a:t>
            </a:r>
          </a:p>
          <a:p>
            <a:r>
              <a:rPr lang="it-IT" sz="2400" b="1" dirty="0">
                <a:solidFill>
                  <a:srgbClr val="00B050"/>
                </a:solidFill>
                <a:latin typeface="Consolas"/>
              </a:rPr>
              <a:t>	app_id:e33d3d68-2efb-41db-8ac5-d61d43c4af3f </a:t>
            </a:r>
          </a:p>
          <a:p>
            <a:r>
              <a:rPr lang="it-IT" sz="2400" b="1" dirty="0">
                <a:solidFill>
                  <a:srgbClr val="00B050"/>
                </a:solidFill>
                <a:latin typeface="Consolas"/>
              </a:rPr>
              <a:t>	index:0 </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2016.10.19.20.28.50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dirty="0">
              <a:latin typeface="Consolas"/>
            </a:endParaRPr>
          </a:p>
        </p:txBody>
      </p:sp>
      <p:sp>
        <p:nvSpPr>
          <p:cNvPr id="15"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16" name="Segnaposto contenuto 2"/>
          <p:cNvSpPr txBox="1">
            <a:spLocks/>
          </p:cNvSpPr>
          <p:nvPr/>
        </p:nvSpPr>
        <p:spPr bwMode="auto">
          <a:xfrm>
            <a:off x="17449838" y="7468910"/>
            <a:ext cx="6237262" cy="3279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smtClean="0"/>
              <a:t>Start-up of the </a:t>
            </a:r>
            <a:r>
              <a:rPr lang="it-IT" sz="3600" dirty="0" err="1" smtClean="0"/>
              <a:t>second</a:t>
            </a:r>
            <a:r>
              <a:rPr lang="it-IT" sz="3600" dirty="0" smtClean="0"/>
              <a:t> </a:t>
            </a:r>
            <a:r>
              <a:rPr lang="it-IT" sz="3600" dirty="0" err="1" smtClean="0"/>
              <a:t>instance</a:t>
            </a:r>
            <a:r>
              <a:rPr lang="it-IT" sz="3600" dirty="0" smtClean="0"/>
              <a:t> (APP/1)</a:t>
            </a:r>
          </a:p>
          <a:p>
            <a:pPr lvl="1"/>
            <a:r>
              <a:rPr lang="it-IT" sz="3600" dirty="0" err="1" smtClean="0"/>
              <a:t>Evidence</a:t>
            </a:r>
            <a:r>
              <a:rPr lang="it-IT" sz="3600" dirty="0" smtClean="0"/>
              <a:t> of the Eureka </a:t>
            </a:r>
            <a:r>
              <a:rPr lang="it-IT" sz="3600" dirty="0" err="1" smtClean="0"/>
              <a:t>Discovery</a:t>
            </a:r>
            <a:r>
              <a:rPr lang="it-IT" sz="3600" dirty="0" smtClean="0"/>
              <a:t> configuration</a:t>
            </a:r>
          </a:p>
        </p:txBody>
      </p:sp>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544" y="1864111"/>
            <a:ext cx="718185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437898945"/>
      </p:ext>
    </p:extLst>
  </p:cSld>
  <p:clrMapOvr>
    <a:masterClrMapping/>
  </p:clrMapOvr>
  <p:transition/>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CasellaDiTesto 28"/>
          <p:cNvSpPr txBox="1"/>
          <p:nvPr/>
        </p:nvSpPr>
        <p:spPr>
          <a:xfrm>
            <a:off x="1462808" y="2602523"/>
            <a:ext cx="15816834" cy="8956298"/>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00B050"/>
                </a:solidFill>
                <a:latin typeface="Consolas"/>
              </a:rPr>
              <a:t>RTR/2] [OUT] 06-bookABatterySERVICE4EUREKA.cfapps.io - [</a:t>
            </a:r>
            <a:r>
              <a:rPr lang="it-IT" sz="2400" b="1" dirty="0" smtClean="0">
                <a:solidFill>
                  <a:srgbClr val="00B050"/>
                </a:solidFill>
                <a:latin typeface="Consolas"/>
              </a:rPr>
              <a:t>19/10/2016:20:28:45.667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a:t>
            </a:r>
            <a:r>
              <a:rPr lang="it-IT" sz="2400" b="1" dirty="0" smtClean="0">
                <a:solidFill>
                  <a:srgbClr val="00B050"/>
                </a:solidFill>
                <a:latin typeface="Consolas"/>
              </a:rPr>
              <a:t>………</a:t>
            </a:r>
            <a:endParaRPr lang="it-IT" sz="2400" b="1" dirty="0">
              <a:solidFill>
                <a:srgbClr val="00B050"/>
              </a:solidFill>
              <a:latin typeface="Consolas"/>
            </a:endParaRPr>
          </a:p>
          <a:p>
            <a:r>
              <a:rPr lang="it-IT" sz="2400" b="1" dirty="0">
                <a:solidFill>
                  <a:srgbClr val="00B050"/>
                </a:solidFill>
                <a:latin typeface="Consolas"/>
              </a:rPr>
              <a:t>	app_id:e33d3d68-2efb-41db-8ac5-d61d43c4af3f </a:t>
            </a:r>
          </a:p>
          <a:p>
            <a:r>
              <a:rPr lang="it-IT" sz="2400" b="1" dirty="0">
                <a:solidFill>
                  <a:srgbClr val="00B050"/>
                </a:solidFill>
                <a:latin typeface="Consolas"/>
              </a:rPr>
              <a:t>	</a:t>
            </a:r>
            <a:r>
              <a:rPr lang="it-IT" sz="2400" b="1" dirty="0" smtClean="0">
                <a:solidFill>
                  <a:srgbClr val="00B050"/>
                </a:solidFill>
                <a:latin typeface="Consolas"/>
              </a:rPr>
              <a:t>index:1 </a:t>
            </a:r>
            <a:endParaRPr lang="it-IT" sz="2400" b="1" dirty="0">
              <a:solidFill>
                <a:srgbClr val="00B050"/>
              </a:solidFill>
              <a:latin typeface="Consolas"/>
            </a:endParaRP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2016.10.19.20.28.50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 CALLED BOOKING LIST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p>
          <a:p>
            <a:endParaRPr lang="it-IT" sz="2400" b="1" dirty="0">
              <a:solidFill>
                <a:srgbClr val="00B050"/>
              </a:solidFill>
              <a:latin typeface="Consolas"/>
            </a:endParaRPr>
          </a:p>
          <a:p>
            <a:r>
              <a:rPr lang="it-IT" sz="2400" b="1" dirty="0">
                <a:solidFill>
                  <a:srgbClr val="00B050"/>
                </a:solidFill>
                <a:latin typeface="Consolas"/>
              </a:rPr>
              <a:t>[RTR/3] [OUT] 06-bookABatterySERVICE4EUREKA.cfapps.io - [</a:t>
            </a:r>
            <a:r>
              <a:rPr lang="it-IT" sz="2400" b="1" dirty="0" smtClean="0">
                <a:solidFill>
                  <a:srgbClr val="00B050"/>
                </a:solidFill>
                <a:latin typeface="Consolas"/>
              </a:rPr>
              <a:t>19/10/2016:20:28:47.969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10.10.66.180:2509 </a:t>
            </a:r>
          </a:p>
          <a:p>
            <a:r>
              <a:rPr lang="it-IT" sz="2400" b="1" dirty="0">
                <a:solidFill>
                  <a:srgbClr val="00B050"/>
                </a:solidFill>
                <a:latin typeface="Consolas"/>
              </a:rPr>
              <a:t>	 ………</a:t>
            </a:r>
            <a:r>
              <a:rPr lang="it-IT" sz="2400" b="1" dirty="0" smtClean="0">
                <a:solidFill>
                  <a:srgbClr val="00B050"/>
                </a:solidFill>
                <a:latin typeface="Consolas"/>
              </a:rPr>
              <a:t> </a:t>
            </a:r>
            <a:endParaRPr lang="it-IT" sz="2400" b="1" dirty="0">
              <a:solidFill>
                <a:srgbClr val="00B050"/>
              </a:solidFill>
              <a:latin typeface="Consolas"/>
            </a:endParaRPr>
          </a:p>
          <a:p>
            <a:r>
              <a:rPr lang="it-IT" sz="2400" b="1" dirty="0">
                <a:solidFill>
                  <a:srgbClr val="00B050"/>
                </a:solidFill>
                <a:latin typeface="Consolas"/>
              </a:rPr>
              <a:t>	app_id:e33d3d68-2efb-41db-8ac5-d61d43c4af3f </a:t>
            </a:r>
          </a:p>
          <a:p>
            <a:r>
              <a:rPr lang="it-IT" sz="2400" b="1" dirty="0">
                <a:solidFill>
                  <a:srgbClr val="00B050"/>
                </a:solidFill>
                <a:latin typeface="Consolas"/>
              </a:rPr>
              <a:t>	index:0</a:t>
            </a:r>
          </a:p>
          <a:p>
            <a:r>
              <a:rPr lang="it-IT" sz="2400" b="1" dirty="0">
                <a:solidFill>
                  <a:srgbClr val="00B050"/>
                </a:solidFill>
                <a:latin typeface="Consolas"/>
              </a:rPr>
              <a: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2016.10.19.20.28.55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b="1" dirty="0">
              <a:solidFill>
                <a:srgbClr val="00B050"/>
              </a:solidFill>
              <a:latin typeface="Consolas"/>
            </a:endParaRPr>
          </a:p>
          <a:p>
            <a:r>
              <a:rPr lang="it-IT" sz="2400" b="1" dirty="0">
                <a:solidFill>
                  <a:srgbClr val="00B050"/>
                </a:solidFill>
                <a:latin typeface="Consolas"/>
              </a:rPr>
              <a:t/>
            </a:r>
            <a:br>
              <a:rPr lang="it-IT" sz="2400" b="1" dirty="0">
                <a:solidFill>
                  <a:srgbClr val="00B050"/>
                </a:solidFill>
                <a:latin typeface="Consolas"/>
              </a:rPr>
            </a:br>
            <a:endParaRPr lang="it-IT" sz="2400" b="1" dirty="0">
              <a:solidFill>
                <a:srgbClr val="00B050"/>
              </a:solidFill>
              <a:latin typeface="Consolas"/>
            </a:endParaRPr>
          </a:p>
        </p:txBody>
      </p:sp>
      <p:sp>
        <p:nvSpPr>
          <p:cNvPr id="11"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13" name="Freccia a destra con strisce 1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4" name="Segnaposto contenuto 2"/>
          <p:cNvSpPr txBox="1">
            <a:spLocks/>
          </p:cNvSpPr>
          <p:nvPr/>
        </p:nvSpPr>
        <p:spPr bwMode="auto">
          <a:xfrm>
            <a:off x="17449838" y="7468910"/>
            <a:ext cx="6237262" cy="3279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err="1" smtClean="0"/>
              <a:t>Requests</a:t>
            </a:r>
            <a:r>
              <a:rPr lang="it-IT" sz="3600" dirty="0" smtClean="0"/>
              <a:t> are </a:t>
            </a:r>
            <a:r>
              <a:rPr lang="it-IT" sz="3600" dirty="0" err="1" smtClean="0"/>
              <a:t>then</a:t>
            </a:r>
            <a:r>
              <a:rPr lang="it-IT" sz="3600" dirty="0" smtClean="0"/>
              <a:t> </a:t>
            </a:r>
            <a:r>
              <a:rPr lang="it-IT" sz="3600" dirty="0" err="1" smtClean="0"/>
              <a:t>balanced</a:t>
            </a:r>
            <a:r>
              <a:rPr lang="it-IT" sz="3600" dirty="0" smtClean="0"/>
              <a:t> </a:t>
            </a:r>
            <a:r>
              <a:rPr lang="it-IT" sz="3600" dirty="0" err="1" smtClean="0"/>
              <a:t>towards</a:t>
            </a:r>
            <a:r>
              <a:rPr lang="it-IT" sz="3600" dirty="0" smtClean="0"/>
              <a:t> the </a:t>
            </a:r>
            <a:r>
              <a:rPr lang="it-IT" sz="3600" dirty="0" err="1" smtClean="0"/>
              <a:t>available</a:t>
            </a:r>
            <a:r>
              <a:rPr lang="it-IT" sz="3600" dirty="0" smtClean="0"/>
              <a:t> </a:t>
            </a:r>
            <a:r>
              <a:rPr lang="it-IT" sz="3600" dirty="0" err="1" smtClean="0"/>
              <a:t>instances</a:t>
            </a:r>
            <a:r>
              <a:rPr lang="it-IT" sz="3600" dirty="0" smtClean="0"/>
              <a:t> </a:t>
            </a:r>
          </a:p>
          <a:p>
            <a:pPr marL="419100" lvl="1" indent="0">
              <a:buNone/>
            </a:pPr>
            <a:r>
              <a:rPr lang="it-IT" sz="3600" dirty="0"/>
              <a:t>	</a:t>
            </a:r>
            <a:r>
              <a:rPr lang="it-IT" sz="3600" dirty="0" smtClean="0"/>
              <a:t>( APP/1 and APP/0)</a:t>
            </a:r>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544" y="1864111"/>
            <a:ext cx="718185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52480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smtClean="0"/>
              <a:t>Project Management </a:t>
            </a:r>
            <a:r>
              <a:rPr lang="it-IT" dirty="0" err="1" smtClean="0"/>
              <a:t>Requirements</a:t>
            </a:r>
            <a:endParaRPr lang="it-IT" dirty="0" smtClean="0"/>
          </a:p>
        </p:txBody>
      </p:sp>
      <p:sp>
        <p:nvSpPr>
          <p:cNvPr id="8195" name="Rectangle 2"/>
          <p:cNvSpPr>
            <a:spLocks noGrp="1" noChangeArrowheads="1"/>
          </p:cNvSpPr>
          <p:nvPr>
            <p:ph type="body" idx="1"/>
          </p:nvPr>
        </p:nvSpPr>
        <p:spPr>
          <a:xfrm>
            <a:off x="617538" y="1676400"/>
            <a:ext cx="23134637" cy="5181600"/>
          </a:xfrm>
        </p:spPr>
        <p:txBody>
          <a:bodyPr/>
          <a:lstStyle/>
          <a:p>
            <a:pPr lvl="1" eaLnBrk="1" hangingPunct="1">
              <a:buFont typeface="Wingdings" pitchFamily="2" charset="2"/>
              <a:buChar char="§"/>
            </a:pPr>
            <a:r>
              <a:rPr lang="it-IT" sz="4400" dirty="0" smtClean="0"/>
              <a:t>The software delivery </a:t>
            </a:r>
            <a:r>
              <a:rPr lang="it-IT" sz="4400" dirty="0" err="1" smtClean="0"/>
              <a:t>should</a:t>
            </a:r>
            <a:r>
              <a:rPr lang="it-IT" sz="4400" dirty="0" smtClean="0"/>
              <a:t> be more </a:t>
            </a:r>
            <a:r>
              <a:rPr lang="it-IT" sz="4400" dirty="0" err="1" smtClean="0"/>
              <a:t>streamlined</a:t>
            </a:r>
            <a:r>
              <a:rPr lang="it-IT" sz="4400" dirty="0" smtClean="0"/>
              <a:t>, </a:t>
            </a:r>
            <a:r>
              <a:rPr lang="it-IT" sz="4400" dirty="0" err="1" smtClean="0"/>
              <a:t>eliminating</a:t>
            </a:r>
            <a:r>
              <a:rPr lang="it-IT" sz="4400" dirty="0" smtClean="0"/>
              <a:t> the </a:t>
            </a:r>
            <a:r>
              <a:rPr lang="it-IT" sz="4400" dirty="0" err="1" smtClean="0"/>
              <a:t>need</a:t>
            </a:r>
            <a:r>
              <a:rPr lang="it-IT" sz="4400" dirty="0" smtClean="0"/>
              <a:t> for </a:t>
            </a:r>
            <a:r>
              <a:rPr lang="it-IT" sz="4400" dirty="0" err="1" smtClean="0"/>
              <a:t>coding</a:t>
            </a:r>
            <a:r>
              <a:rPr lang="it-IT" sz="4400" dirty="0" smtClean="0"/>
              <a:t> and </a:t>
            </a:r>
            <a:r>
              <a:rPr lang="it-IT" sz="4400" dirty="0" err="1" smtClean="0"/>
              <a:t>redeploying</a:t>
            </a:r>
            <a:r>
              <a:rPr lang="it-IT" sz="4400" dirty="0" smtClean="0"/>
              <a:t> </a:t>
            </a:r>
            <a:r>
              <a:rPr lang="it-IT" sz="4400" dirty="0" err="1" smtClean="0"/>
              <a:t>at</a:t>
            </a:r>
            <a:r>
              <a:rPr lang="it-IT" sz="4400" dirty="0" smtClean="0"/>
              <a:t> </a:t>
            </a:r>
            <a:r>
              <a:rPr lang="it-IT" sz="4400" dirty="0" err="1" smtClean="0"/>
              <a:t>every</a:t>
            </a:r>
            <a:r>
              <a:rPr lang="it-IT" sz="4400" dirty="0" smtClean="0"/>
              <a:t> </a:t>
            </a:r>
            <a:r>
              <a:rPr lang="it-IT" sz="4400" dirty="0" err="1" smtClean="0"/>
              <a:t>step</a:t>
            </a:r>
            <a:r>
              <a:rPr lang="it-IT" sz="4400" dirty="0" smtClean="0"/>
              <a:t> </a:t>
            </a:r>
            <a:r>
              <a:rPr lang="it-IT" sz="4400" dirty="0" err="1" smtClean="0"/>
              <a:t>while</a:t>
            </a:r>
            <a:r>
              <a:rPr lang="it-IT" sz="4400" dirty="0" smtClean="0"/>
              <a:t> </a:t>
            </a:r>
            <a:r>
              <a:rPr lang="it-IT" sz="4400" dirty="0" err="1" smtClean="0"/>
              <a:t>maintaining</a:t>
            </a:r>
            <a:r>
              <a:rPr lang="it-IT" sz="4400" dirty="0" smtClean="0"/>
              <a:t> a </a:t>
            </a:r>
            <a:r>
              <a:rPr lang="it-IT" sz="4400" dirty="0" err="1" smtClean="0"/>
              <a:t>cohesive</a:t>
            </a:r>
            <a:r>
              <a:rPr lang="it-IT" sz="4400" dirty="0" smtClean="0"/>
              <a:t> </a:t>
            </a:r>
            <a:r>
              <a:rPr lang="it-IT" sz="4400" dirty="0" err="1" smtClean="0"/>
              <a:t>overall</a:t>
            </a:r>
            <a:r>
              <a:rPr lang="it-IT" sz="4400" dirty="0" smtClean="0"/>
              <a:t> </a:t>
            </a:r>
            <a:r>
              <a:rPr lang="it-IT" sz="4400" dirty="0" err="1" smtClean="0"/>
              <a:t>structure</a:t>
            </a:r>
            <a:endParaRPr lang="it-IT" sz="4400" dirty="0" smtClean="0"/>
          </a:p>
          <a:p>
            <a:pPr lvl="1" eaLnBrk="1" hangingPunct="1">
              <a:buFont typeface="Wingdings" pitchFamily="2" charset="2"/>
              <a:buChar char="§"/>
            </a:pPr>
            <a:r>
              <a:rPr lang="it-IT" sz="4400" dirty="0" err="1" smtClean="0"/>
              <a:t>Thus</a:t>
            </a:r>
            <a:r>
              <a:rPr lang="it-IT" sz="4400" dirty="0" smtClean="0"/>
              <a:t>, </a:t>
            </a:r>
            <a:r>
              <a:rPr lang="it-IT" sz="4400" dirty="0" err="1" smtClean="0"/>
              <a:t>we</a:t>
            </a:r>
            <a:r>
              <a:rPr lang="it-IT" sz="4400" dirty="0" smtClean="0"/>
              <a:t> </a:t>
            </a:r>
            <a:r>
              <a:rPr lang="it-IT" sz="4400" dirty="0" err="1" smtClean="0"/>
              <a:t>avoid</a:t>
            </a:r>
            <a:r>
              <a:rPr lang="it-IT" sz="4400" dirty="0" smtClean="0"/>
              <a:t> the management of </a:t>
            </a:r>
            <a:r>
              <a:rPr lang="it-IT" sz="4400" dirty="0" err="1" smtClean="0"/>
              <a:t>great</a:t>
            </a:r>
            <a:r>
              <a:rPr lang="it-IT" sz="4400" dirty="0" smtClean="0"/>
              <a:t> </a:t>
            </a:r>
            <a:r>
              <a:rPr lang="it-IT" sz="4400" dirty="0" err="1" smtClean="0"/>
              <a:t>codebases</a:t>
            </a:r>
            <a:endParaRPr lang="it-IT" sz="4400" dirty="0" smtClean="0"/>
          </a:p>
          <a:p>
            <a:pPr lvl="1" eaLnBrk="1" hangingPunct="1">
              <a:buFont typeface="Wingdings" pitchFamily="2" charset="2"/>
              <a:buChar char="§"/>
            </a:pPr>
            <a:r>
              <a:rPr lang="it-IT" sz="4400" dirty="0" smtClean="0"/>
              <a:t>The </a:t>
            </a:r>
            <a:r>
              <a:rPr lang="it-IT" sz="4400" dirty="0" err="1" smtClean="0"/>
              <a:t>project</a:t>
            </a:r>
            <a:r>
              <a:rPr lang="it-IT" sz="4400" dirty="0" smtClean="0"/>
              <a:t> staff </a:t>
            </a:r>
            <a:r>
              <a:rPr lang="it-IT" sz="4400" dirty="0" err="1" smtClean="0"/>
              <a:t>will</a:t>
            </a:r>
            <a:r>
              <a:rPr lang="it-IT" sz="4400" dirty="0" smtClean="0"/>
              <a:t> be </a:t>
            </a:r>
            <a:r>
              <a:rPr lang="it-IT" sz="4400" dirty="0" err="1" smtClean="0"/>
              <a:t>organized</a:t>
            </a:r>
            <a:r>
              <a:rPr lang="it-IT" sz="4400" dirty="0" smtClean="0"/>
              <a:t> </a:t>
            </a:r>
            <a:r>
              <a:rPr lang="it-IT" sz="4400" dirty="0" err="1" smtClean="0"/>
              <a:t>into</a:t>
            </a:r>
            <a:r>
              <a:rPr lang="it-IT" sz="4400" dirty="0" smtClean="0"/>
              <a:t> small, self-</a:t>
            </a:r>
            <a:r>
              <a:rPr lang="it-IT" sz="4400" dirty="0" err="1" smtClean="0"/>
              <a:t>contained</a:t>
            </a:r>
            <a:r>
              <a:rPr lang="it-IT" sz="4400" dirty="0" smtClean="0"/>
              <a:t> </a:t>
            </a:r>
            <a:r>
              <a:rPr lang="it-IT" sz="4400" dirty="0" err="1" smtClean="0"/>
              <a:t>feature</a:t>
            </a:r>
            <a:r>
              <a:rPr lang="it-IT" sz="4400" dirty="0" smtClean="0"/>
              <a:t> teams, </a:t>
            </a:r>
            <a:r>
              <a:rPr lang="it-IT" sz="4400" dirty="0" err="1" smtClean="0"/>
              <a:t>geographically</a:t>
            </a:r>
            <a:r>
              <a:rPr lang="it-IT" sz="4400" dirty="0" smtClean="0"/>
              <a:t> </a:t>
            </a:r>
            <a:r>
              <a:rPr lang="it-IT" sz="4400" dirty="0" err="1" smtClean="0"/>
              <a:t>distributed</a:t>
            </a:r>
            <a:r>
              <a:rPr lang="it-IT" sz="4400" dirty="0" smtClean="0"/>
              <a:t> </a:t>
            </a:r>
            <a:r>
              <a:rPr lang="it-IT" sz="4400" dirty="0" err="1" smtClean="0"/>
              <a:t>according</a:t>
            </a:r>
            <a:r>
              <a:rPr lang="it-IT" sz="4400" dirty="0" smtClean="0"/>
              <a:t> to </a:t>
            </a:r>
            <a:r>
              <a:rPr lang="it-IT" sz="4400" dirty="0" err="1" smtClean="0"/>
              <a:t>each</a:t>
            </a:r>
            <a:r>
              <a:rPr lang="it-IT" sz="4400" dirty="0" smtClean="0"/>
              <a:t> </a:t>
            </a:r>
            <a:r>
              <a:rPr lang="it-IT" sz="4400" dirty="0" err="1" smtClean="0"/>
              <a:t>specific</a:t>
            </a:r>
            <a:r>
              <a:rPr lang="it-IT" sz="4400" dirty="0" smtClean="0"/>
              <a:t> </a:t>
            </a:r>
            <a:r>
              <a:rPr lang="it-IT" sz="4400" dirty="0" err="1" smtClean="0"/>
              <a:t>need</a:t>
            </a:r>
            <a:r>
              <a:rPr lang="it-IT" sz="4400" dirty="0" smtClean="0"/>
              <a:t> (for </a:t>
            </a:r>
            <a:r>
              <a:rPr lang="it-IT" sz="4400" dirty="0" err="1" smtClean="0"/>
              <a:t>example</a:t>
            </a:r>
            <a:r>
              <a:rPr lang="it-IT" sz="4400" dirty="0" smtClean="0"/>
              <a:t>, </a:t>
            </a:r>
            <a:r>
              <a:rPr lang="it-IT" sz="4400" dirty="0" err="1" smtClean="0"/>
              <a:t>we</a:t>
            </a:r>
            <a:r>
              <a:rPr lang="it-IT" sz="4400" dirty="0" smtClean="0"/>
              <a:t> do </a:t>
            </a:r>
            <a:r>
              <a:rPr lang="it-IT" sz="4400" dirty="0" err="1" smtClean="0"/>
              <a:t>not</a:t>
            </a:r>
            <a:r>
              <a:rPr lang="it-IT" sz="4400" dirty="0" smtClean="0"/>
              <a:t> </a:t>
            </a:r>
            <a:r>
              <a:rPr lang="it-IT" sz="4400" dirty="0" err="1" smtClean="0"/>
              <a:t>need</a:t>
            </a:r>
            <a:r>
              <a:rPr lang="it-IT" sz="4400" dirty="0" smtClean="0"/>
              <a:t> </a:t>
            </a:r>
            <a:r>
              <a:rPr lang="it-IT" sz="4400" dirty="0" err="1" smtClean="0"/>
              <a:t>engineers</a:t>
            </a:r>
            <a:r>
              <a:rPr lang="it-IT" sz="4400" dirty="0" smtClean="0"/>
              <a:t>/</a:t>
            </a:r>
            <a:r>
              <a:rPr lang="it-IT" sz="4400" dirty="0" err="1" smtClean="0"/>
              <a:t>developers</a:t>
            </a:r>
            <a:r>
              <a:rPr lang="it-IT" sz="4400" dirty="0" smtClean="0"/>
              <a:t> </a:t>
            </a:r>
            <a:r>
              <a:rPr lang="it-IT" sz="4400" dirty="0" err="1" smtClean="0"/>
              <a:t>working</a:t>
            </a:r>
            <a:r>
              <a:rPr lang="it-IT" sz="4400" dirty="0" smtClean="0"/>
              <a:t> in test or </a:t>
            </a:r>
            <a:r>
              <a:rPr lang="it-IT" sz="4400" dirty="0" err="1" smtClean="0"/>
              <a:t>functional</a:t>
            </a:r>
            <a:r>
              <a:rPr lang="it-IT" sz="4400" dirty="0" smtClean="0"/>
              <a:t> teams)</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299"/>
            <a:ext cx="23134637" cy="1720579"/>
          </a:xfrm>
        </p:spPr>
        <p:txBody>
          <a:bodyPr/>
          <a:lstStyle/>
          <a:p>
            <a:r>
              <a:rPr lang="it-IT" dirty="0" smtClean="0"/>
              <a:t>…in the last hour </a:t>
            </a:r>
            <a:r>
              <a:rPr lang="it-IT" dirty="0" err="1" smtClean="0"/>
              <a:t>we</a:t>
            </a:r>
            <a:r>
              <a:rPr lang="it-IT" dirty="0" smtClean="0"/>
              <a:t> </a:t>
            </a:r>
            <a:r>
              <a:rPr lang="it-IT" dirty="0" err="1" smtClean="0"/>
              <a:t>saw</a:t>
            </a:r>
            <a:r>
              <a:rPr lang="it-IT" dirty="0" smtClean="0"/>
              <a:t>:</a:t>
            </a:r>
            <a:endParaRPr lang="it-IT" dirty="0"/>
          </a:p>
        </p:txBody>
      </p:sp>
      <p:sp>
        <p:nvSpPr>
          <p:cNvPr id="13" name="Segnaposto contenuto 2"/>
          <p:cNvSpPr>
            <a:spLocks noGrp="1"/>
          </p:cNvSpPr>
          <p:nvPr>
            <p:ph idx="1"/>
          </p:nvPr>
        </p:nvSpPr>
        <p:spPr>
          <a:xfrm>
            <a:off x="617538" y="1905000"/>
            <a:ext cx="23134637" cy="9934128"/>
          </a:xfrm>
        </p:spPr>
        <p:txBody>
          <a:bodyPr/>
          <a:lstStyle/>
          <a:p>
            <a:r>
              <a:rPr lang="it-IT" sz="4400" dirty="0" err="1" smtClean="0"/>
              <a:t>That</a:t>
            </a:r>
            <a:r>
              <a:rPr lang="it-IT" sz="4400" dirty="0" smtClean="0"/>
              <a:t> the benefits of the </a:t>
            </a:r>
            <a:r>
              <a:rPr lang="it-IT" sz="4400" b="1" dirty="0" err="1" smtClean="0"/>
              <a:t>Event-Driven</a:t>
            </a:r>
            <a:r>
              <a:rPr lang="it-IT" sz="4400" b="1" dirty="0" smtClean="0"/>
              <a:t> </a:t>
            </a:r>
            <a:r>
              <a:rPr lang="it-IT" sz="4400" b="1" dirty="0"/>
              <a:t>Architecture </a:t>
            </a:r>
            <a:r>
              <a:rPr lang="it-IT" sz="4400" dirty="0" smtClean="0"/>
              <a:t>generate </a:t>
            </a:r>
            <a:r>
              <a:rPr lang="it-IT" sz="4400" dirty="0" err="1" smtClean="0"/>
              <a:t>additional</a:t>
            </a:r>
            <a:r>
              <a:rPr lang="it-IT" sz="4400" dirty="0" smtClean="0"/>
              <a:t> overhead in </a:t>
            </a:r>
            <a:r>
              <a:rPr lang="it-IT" sz="4400" dirty="0" err="1" smtClean="0"/>
              <a:t>systems</a:t>
            </a:r>
            <a:r>
              <a:rPr lang="it-IT" sz="4400" dirty="0" smtClean="0"/>
              <a:t> management  </a:t>
            </a:r>
            <a:r>
              <a:rPr lang="it-IT" sz="4400" dirty="0"/>
              <a:t>and a more </a:t>
            </a:r>
            <a:r>
              <a:rPr lang="it-IT" sz="4400" dirty="0" err="1" smtClean="0"/>
              <a:t>complex</a:t>
            </a:r>
            <a:r>
              <a:rPr lang="it-IT" sz="4400" dirty="0" smtClean="0"/>
              <a:t> </a:t>
            </a:r>
            <a:r>
              <a:rPr lang="it-IT" sz="4400" dirty="0" err="1" smtClean="0"/>
              <a:t>coding</a:t>
            </a:r>
            <a:r>
              <a:rPr lang="it-IT" sz="4400" dirty="0" smtClean="0"/>
              <a:t> </a:t>
            </a:r>
            <a:r>
              <a:rPr lang="it-IT" sz="4400" dirty="0" err="1" smtClean="0"/>
              <a:t>process</a:t>
            </a:r>
            <a:r>
              <a:rPr lang="it-IT" sz="4400" dirty="0" smtClean="0"/>
              <a:t> </a:t>
            </a:r>
            <a:endParaRPr lang="it-IT" sz="4400" strike="sngStrike" dirty="0"/>
          </a:p>
          <a:p>
            <a:r>
              <a:rPr lang="en-US" sz="4400" dirty="0" smtClean="0"/>
              <a:t>The increased coding complexity of the Event-Driven </a:t>
            </a:r>
            <a:r>
              <a:rPr lang="en-US" sz="4400" dirty="0"/>
              <a:t>architecture </a:t>
            </a:r>
            <a:r>
              <a:rPr lang="en-US" sz="4400" dirty="0" smtClean="0"/>
              <a:t>could be mitigated </a:t>
            </a:r>
            <a:r>
              <a:rPr lang="en-US" sz="4400" dirty="0"/>
              <a:t>by the adoption of </a:t>
            </a:r>
            <a:r>
              <a:rPr lang="en-US" sz="4400" b="1" dirty="0" smtClean="0"/>
              <a:t>Spring Stream</a:t>
            </a:r>
          </a:p>
          <a:p>
            <a:r>
              <a:rPr lang="en-US" sz="4400" dirty="0" smtClean="0"/>
              <a:t>That the extra cost in infrastructure handling will result in a </a:t>
            </a:r>
            <a:r>
              <a:rPr lang="en-US" sz="4400" b="1" dirty="0"/>
              <a:t>H</a:t>
            </a:r>
            <a:r>
              <a:rPr lang="en-US" sz="4400" b="1" dirty="0" smtClean="0"/>
              <a:t>igh Availability </a:t>
            </a:r>
            <a:r>
              <a:rPr lang="en-US" sz="4400" dirty="0"/>
              <a:t>central</a:t>
            </a:r>
            <a:r>
              <a:rPr lang="en-US" sz="4400" dirty="0" smtClean="0"/>
              <a:t> </a:t>
            </a:r>
            <a:r>
              <a:rPr lang="en-US" sz="4400" dirty="0"/>
              <a:t>data </a:t>
            </a:r>
            <a:r>
              <a:rPr lang="en-US" sz="4400" dirty="0" smtClean="0"/>
              <a:t>storage system </a:t>
            </a:r>
          </a:p>
          <a:p>
            <a:r>
              <a:rPr lang="en-US" sz="4400" dirty="0" smtClean="0"/>
              <a:t>It is unusual for an</a:t>
            </a:r>
            <a:r>
              <a:rPr lang="it-IT" sz="4400" dirty="0" smtClean="0"/>
              <a:t> </a:t>
            </a:r>
            <a:r>
              <a:rPr lang="it-IT" sz="4400" dirty="0" err="1"/>
              <a:t>architectural</a:t>
            </a:r>
            <a:r>
              <a:rPr lang="it-IT" sz="4400" dirty="0"/>
              <a:t> </a:t>
            </a:r>
            <a:r>
              <a:rPr lang="it-IT" sz="4400" dirty="0" err="1"/>
              <a:t>approach</a:t>
            </a:r>
            <a:r>
              <a:rPr lang="it-IT" sz="4400" dirty="0"/>
              <a:t> </a:t>
            </a:r>
            <a:r>
              <a:rPr lang="it-IT" sz="4400" dirty="0" smtClean="0"/>
              <a:t>of </a:t>
            </a:r>
            <a:r>
              <a:rPr lang="it-IT" sz="4400" dirty="0" err="1" smtClean="0"/>
              <a:t>this</a:t>
            </a:r>
            <a:r>
              <a:rPr lang="it-IT" sz="4400" dirty="0" smtClean="0"/>
              <a:t> </a:t>
            </a:r>
            <a:r>
              <a:rPr lang="it-IT" sz="4400" dirty="0" err="1" smtClean="0"/>
              <a:t>kind</a:t>
            </a:r>
            <a:r>
              <a:rPr lang="it-IT" sz="4400" dirty="0" smtClean="0"/>
              <a:t> to be so </a:t>
            </a:r>
            <a:r>
              <a:rPr lang="it-IT" sz="4400" b="1" dirty="0" err="1" smtClean="0"/>
              <a:t>brutally</a:t>
            </a:r>
            <a:r>
              <a:rPr lang="it-IT" sz="4400" dirty="0" smtClean="0"/>
              <a:t> </a:t>
            </a:r>
            <a:r>
              <a:rPr lang="it-IT" sz="4400" b="1" dirty="0" err="1" smtClean="0"/>
              <a:t>efficient</a:t>
            </a:r>
            <a:r>
              <a:rPr lang="it-IT" sz="4400" dirty="0" smtClean="0"/>
              <a:t>, </a:t>
            </a:r>
            <a:r>
              <a:rPr lang="it-IT" sz="4400" dirty="0" err="1" smtClean="0"/>
              <a:t>offering</a:t>
            </a:r>
            <a:r>
              <a:rPr lang="it-IT" sz="4400" dirty="0" smtClean="0"/>
              <a:t> an </a:t>
            </a:r>
            <a:r>
              <a:rPr lang="it-IT" sz="4400" b="1" dirty="0"/>
              <a:t>immediate </a:t>
            </a:r>
            <a:r>
              <a:rPr lang="it-IT" sz="4400" b="1" dirty="0" smtClean="0"/>
              <a:t>and </a:t>
            </a:r>
            <a:r>
              <a:rPr lang="it-IT" sz="4400" b="1" dirty="0" err="1" smtClean="0"/>
              <a:t>significant</a:t>
            </a:r>
            <a:r>
              <a:rPr lang="it-IT" sz="4400" b="1" dirty="0" smtClean="0"/>
              <a:t> </a:t>
            </a:r>
            <a:r>
              <a:rPr lang="it-IT" sz="4400" b="1" dirty="0" err="1" smtClean="0"/>
              <a:t>reduction</a:t>
            </a:r>
            <a:r>
              <a:rPr lang="it-IT" sz="4400" b="1" dirty="0" smtClean="0"/>
              <a:t> in </a:t>
            </a:r>
            <a:r>
              <a:rPr lang="it-IT" sz="4400" b="1" dirty="0" err="1" smtClean="0"/>
              <a:t>operating</a:t>
            </a:r>
            <a:r>
              <a:rPr lang="it-IT" sz="4400" b="1" dirty="0" smtClean="0"/>
              <a:t> </a:t>
            </a:r>
            <a:r>
              <a:rPr lang="it-IT" sz="4400" b="1" dirty="0" err="1" smtClean="0"/>
              <a:t>costs</a:t>
            </a:r>
            <a:endParaRPr lang="it-IT" sz="4400" b="1" dirty="0"/>
          </a:p>
          <a:p>
            <a:pPr marL="0" indent="0">
              <a:buNone/>
            </a:pPr>
            <a:endParaRPr lang="en-US" sz="4400" dirty="0" smtClean="0"/>
          </a:p>
        </p:txBody>
      </p:sp>
    </p:spTree>
    <p:extLst>
      <p:ext uri="{BB962C8B-B14F-4D97-AF65-F5344CB8AC3E}">
        <p14:creationId xmlns:p14="http://schemas.microsoft.com/office/powerpoint/2010/main" val="777018236"/>
      </p:ext>
    </p:extLst>
  </p:cSld>
  <p:clrMapOvr>
    <a:masterClrMapping/>
  </p:clrMapOv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What’s</a:t>
            </a:r>
            <a:r>
              <a:rPr lang="it-IT" dirty="0" smtClean="0"/>
              <a:t> </a:t>
            </a:r>
            <a:r>
              <a:rPr lang="it-IT" dirty="0" err="1" smtClean="0"/>
              <a:t>next</a:t>
            </a:r>
            <a:r>
              <a:rPr lang="it-IT" dirty="0" smtClean="0"/>
              <a:t>?</a:t>
            </a:r>
            <a:endParaRPr lang="it-IT" dirty="0"/>
          </a:p>
        </p:txBody>
      </p:sp>
      <p:sp>
        <p:nvSpPr>
          <p:cNvPr id="13" name="Segnaposto contenuto 2"/>
          <p:cNvSpPr>
            <a:spLocks noGrp="1"/>
          </p:cNvSpPr>
          <p:nvPr>
            <p:ph idx="1"/>
          </p:nvPr>
        </p:nvSpPr>
        <p:spPr>
          <a:xfrm>
            <a:off x="617538" y="1676400"/>
            <a:ext cx="23134637" cy="10438184"/>
          </a:xfrm>
        </p:spPr>
        <p:txBody>
          <a:bodyPr/>
          <a:lstStyle/>
          <a:p>
            <a:r>
              <a:rPr lang="it-IT" sz="4400" dirty="0" err="1" smtClean="0"/>
              <a:t>Other</a:t>
            </a:r>
            <a:r>
              <a:rPr lang="it-IT" sz="4400" dirty="0" smtClean="0"/>
              <a:t> </a:t>
            </a:r>
            <a:r>
              <a:rPr lang="it-IT" sz="4400" dirty="0" err="1" smtClean="0"/>
              <a:t>complementary</a:t>
            </a:r>
            <a:r>
              <a:rPr lang="it-IT" sz="4400" dirty="0" smtClean="0"/>
              <a:t> </a:t>
            </a:r>
            <a:r>
              <a:rPr lang="it-IT" sz="4400" dirty="0" err="1" smtClean="0"/>
              <a:t>technologies</a:t>
            </a:r>
            <a:r>
              <a:rPr lang="it-IT" sz="4400" dirty="0" smtClean="0"/>
              <a:t> include:</a:t>
            </a:r>
          </a:p>
          <a:p>
            <a:pPr lvl="1"/>
            <a:r>
              <a:rPr lang="it-IT" sz="4400" b="1" dirty="0" smtClean="0"/>
              <a:t>Spring </a:t>
            </a:r>
            <a:r>
              <a:rPr lang="it-IT" sz="4400" b="1" dirty="0" err="1" smtClean="0"/>
              <a:t>Cloud</a:t>
            </a:r>
            <a:r>
              <a:rPr lang="it-IT" sz="4400" b="1" dirty="0" smtClean="0"/>
              <a:t> </a:t>
            </a:r>
            <a:r>
              <a:rPr lang="it-IT" sz="4400" b="1" dirty="0" err="1" smtClean="0"/>
              <a:t>Config</a:t>
            </a:r>
            <a:r>
              <a:rPr lang="it-IT" sz="4400" b="1" dirty="0" smtClean="0"/>
              <a:t>: </a:t>
            </a:r>
            <a:r>
              <a:rPr lang="it-IT" sz="4400" dirty="0" smtClean="0"/>
              <a:t>the Spring </a:t>
            </a:r>
            <a:r>
              <a:rPr lang="it-IT" sz="4400" dirty="0" err="1" smtClean="0"/>
              <a:t>framework</a:t>
            </a:r>
            <a:r>
              <a:rPr lang="it-IT" sz="4400" dirty="0" smtClean="0"/>
              <a:t> </a:t>
            </a:r>
            <a:r>
              <a:rPr lang="it-IT" sz="4400" dirty="0" err="1" smtClean="0"/>
              <a:t>providing</a:t>
            </a:r>
            <a:r>
              <a:rPr lang="it-IT" sz="4400" dirty="0" smtClean="0"/>
              <a:t> </a:t>
            </a:r>
            <a:r>
              <a:rPr lang="it-IT" sz="4400" dirty="0" err="1" smtClean="0"/>
              <a:t>Git-managed</a:t>
            </a:r>
            <a:r>
              <a:rPr lang="it-IT" sz="4400" dirty="0" smtClean="0"/>
              <a:t> </a:t>
            </a:r>
            <a:r>
              <a:rPr lang="it-IT" sz="4400" dirty="0" err="1" smtClean="0"/>
              <a:t>versioning</a:t>
            </a:r>
            <a:r>
              <a:rPr lang="it-IT" sz="4400" dirty="0" smtClean="0"/>
              <a:t> for configuration data. </a:t>
            </a:r>
            <a:r>
              <a:rPr lang="it-IT" sz="4400" dirty="0" err="1" smtClean="0"/>
              <a:t>It</a:t>
            </a:r>
            <a:r>
              <a:rPr lang="it-IT" sz="4400" dirty="0" smtClean="0"/>
              <a:t> </a:t>
            </a:r>
            <a:r>
              <a:rPr lang="it-IT" sz="4400" dirty="0" err="1" smtClean="0"/>
              <a:t>enables</a:t>
            </a:r>
            <a:r>
              <a:rPr lang="it-IT" sz="4400" dirty="0" smtClean="0"/>
              <a:t> the </a:t>
            </a:r>
            <a:r>
              <a:rPr lang="it-IT" sz="4400" dirty="0" err="1" smtClean="0"/>
              <a:t>dynamic</a:t>
            </a:r>
            <a:r>
              <a:rPr lang="it-IT" sz="4400" dirty="0" smtClean="0"/>
              <a:t> </a:t>
            </a:r>
            <a:r>
              <a:rPr lang="it-IT" sz="4400" dirty="0" err="1" smtClean="0"/>
              <a:t>refresh</a:t>
            </a:r>
            <a:r>
              <a:rPr lang="it-IT" sz="4400" dirty="0" smtClean="0"/>
              <a:t> of configuration data </a:t>
            </a:r>
            <a:r>
              <a:rPr lang="it-IT" sz="4400" dirty="0" err="1" smtClean="0"/>
              <a:t>without</a:t>
            </a:r>
            <a:r>
              <a:rPr lang="it-IT" sz="4400" dirty="0" smtClean="0"/>
              <a:t> the </a:t>
            </a:r>
            <a:r>
              <a:rPr lang="it-IT" sz="4400" dirty="0" err="1" smtClean="0"/>
              <a:t>need</a:t>
            </a:r>
            <a:r>
              <a:rPr lang="it-IT" sz="4400" dirty="0" smtClean="0"/>
              <a:t> </a:t>
            </a:r>
            <a:r>
              <a:rPr lang="it-IT" sz="4400" dirty="0"/>
              <a:t>for  re-start </a:t>
            </a:r>
            <a:r>
              <a:rPr lang="it-IT" sz="4400" dirty="0" err="1"/>
              <a:t>services</a:t>
            </a:r>
            <a:r>
              <a:rPr lang="it-IT" sz="4400" dirty="0"/>
              <a:t> </a:t>
            </a:r>
            <a:r>
              <a:rPr lang="it-IT" sz="4400" dirty="0" smtClean="0"/>
              <a:t>(zero </a:t>
            </a:r>
            <a:r>
              <a:rPr lang="it-IT" sz="4400" dirty="0" err="1" smtClean="0"/>
              <a:t>downtime</a:t>
            </a:r>
            <a:r>
              <a:rPr lang="it-IT" sz="4400" dirty="0" smtClean="0"/>
              <a:t> service)</a:t>
            </a:r>
          </a:p>
          <a:p>
            <a:pPr lvl="1"/>
            <a:r>
              <a:rPr lang="it-IT" sz="4400" b="1" dirty="0" smtClean="0"/>
              <a:t>Circuit </a:t>
            </a:r>
            <a:r>
              <a:rPr lang="it-IT" sz="4400" b="1" dirty="0" err="1" smtClean="0"/>
              <a:t>breaker</a:t>
            </a:r>
            <a:r>
              <a:rPr lang="it-IT" sz="4400" b="1" dirty="0" smtClean="0"/>
              <a:t> </a:t>
            </a:r>
            <a:r>
              <a:rPr lang="it-IT" sz="4400" dirty="0" smtClean="0"/>
              <a:t>with</a:t>
            </a:r>
            <a:r>
              <a:rPr lang="it-IT" sz="4400" b="1" dirty="0" smtClean="0"/>
              <a:t> </a:t>
            </a:r>
            <a:r>
              <a:rPr lang="it-IT" sz="4400" b="1" dirty="0" err="1" smtClean="0"/>
              <a:t>Histrix</a:t>
            </a:r>
            <a:r>
              <a:rPr lang="it-IT" sz="4400" b="1" dirty="0" smtClean="0"/>
              <a:t>: </a:t>
            </a:r>
            <a:r>
              <a:rPr lang="en-US" sz="4400" dirty="0"/>
              <a:t> </a:t>
            </a:r>
            <a:r>
              <a:rPr lang="en-US" sz="4400" dirty="0" smtClean="0"/>
              <a:t>a fault </a:t>
            </a:r>
            <a:r>
              <a:rPr lang="en-US" sz="4400" dirty="0"/>
              <a:t>tolerance library designed to isolate points of access </a:t>
            </a:r>
            <a:r>
              <a:rPr lang="en-US" sz="4400" dirty="0" smtClean="0"/>
              <a:t>from remote systems. It enables us to halt episodes of cascading </a:t>
            </a:r>
            <a:r>
              <a:rPr lang="en-US" sz="4400" dirty="0"/>
              <a:t>failure </a:t>
            </a:r>
            <a:r>
              <a:rPr lang="en-US" sz="4400" dirty="0" smtClean="0"/>
              <a:t>and ensure  resilience </a:t>
            </a:r>
            <a:r>
              <a:rPr lang="en-US" sz="4400" dirty="0"/>
              <a:t>in complex distributed </a:t>
            </a:r>
            <a:r>
              <a:rPr lang="en-US" sz="4400" dirty="0" smtClean="0"/>
              <a:t>systems</a:t>
            </a:r>
            <a:endParaRPr lang="it-IT" sz="4400" b="1" dirty="0" smtClean="0"/>
          </a:p>
          <a:p>
            <a:pPr lvl="1"/>
            <a:r>
              <a:rPr lang="it-IT" sz="4400" b="1" dirty="0" smtClean="0"/>
              <a:t>Routing and </a:t>
            </a:r>
            <a:r>
              <a:rPr lang="it-IT" sz="4400" b="1" dirty="0" err="1" smtClean="0"/>
              <a:t>filtering</a:t>
            </a:r>
            <a:r>
              <a:rPr lang="it-IT" sz="4400" b="1" dirty="0" smtClean="0"/>
              <a:t> </a:t>
            </a:r>
            <a:r>
              <a:rPr lang="it-IT" sz="4400" dirty="0" smtClean="0"/>
              <a:t>with</a:t>
            </a:r>
            <a:r>
              <a:rPr lang="it-IT" sz="4400" b="1" dirty="0" smtClean="0"/>
              <a:t> </a:t>
            </a:r>
            <a:r>
              <a:rPr lang="it-IT" sz="4400" b="1" dirty="0" err="1" smtClean="0"/>
              <a:t>Zuul</a:t>
            </a:r>
            <a:r>
              <a:rPr lang="it-IT" sz="4400" b="1" dirty="0" smtClean="0"/>
              <a:t>: </a:t>
            </a:r>
            <a:r>
              <a:rPr lang="en-US" sz="4400" dirty="0"/>
              <a:t>an edge service </a:t>
            </a:r>
            <a:r>
              <a:rPr lang="en-US" sz="4400" dirty="0" smtClean="0"/>
              <a:t>application built </a:t>
            </a:r>
            <a:r>
              <a:rPr lang="en-US" sz="4400" dirty="0"/>
              <a:t>to enable dynamic routing, monitoring, </a:t>
            </a:r>
            <a:r>
              <a:rPr lang="en-US" sz="4400" dirty="0" smtClean="0"/>
              <a:t>resilience </a:t>
            </a:r>
            <a:r>
              <a:rPr lang="en-US" sz="4400" dirty="0"/>
              <a:t>and security</a:t>
            </a:r>
            <a:endParaRPr lang="it-IT" sz="4400" b="1" dirty="0" smtClean="0"/>
          </a:p>
          <a:p>
            <a:pPr lvl="1"/>
            <a:r>
              <a:rPr lang="it-IT" sz="4400" b="1" dirty="0" err="1" smtClean="0"/>
              <a:t>Event</a:t>
            </a:r>
            <a:r>
              <a:rPr lang="it-IT" sz="4400" b="1" dirty="0" smtClean="0"/>
              <a:t> </a:t>
            </a:r>
            <a:r>
              <a:rPr lang="it-IT" sz="4400" b="1" dirty="0" err="1" smtClean="0"/>
              <a:t>sourcing</a:t>
            </a:r>
            <a:r>
              <a:rPr lang="it-IT" sz="4400" b="1" dirty="0" smtClean="0"/>
              <a:t>, Database </a:t>
            </a:r>
            <a:r>
              <a:rPr lang="it-IT" sz="4400" b="1" dirty="0" err="1"/>
              <a:t>triggers</a:t>
            </a:r>
            <a:r>
              <a:rPr lang="it-IT" sz="4400" b="1" dirty="0"/>
              <a:t> </a:t>
            </a:r>
            <a:r>
              <a:rPr lang="it-IT" sz="4400" dirty="0" smtClean="0"/>
              <a:t>and</a:t>
            </a:r>
            <a:r>
              <a:rPr lang="it-IT" sz="4400" b="1" dirty="0" smtClean="0"/>
              <a:t> </a:t>
            </a:r>
            <a:r>
              <a:rPr lang="it-IT" sz="4400" b="1" dirty="0" err="1"/>
              <a:t>Transaction</a:t>
            </a:r>
            <a:r>
              <a:rPr lang="it-IT" sz="4400" b="1" dirty="0"/>
              <a:t> </a:t>
            </a:r>
            <a:r>
              <a:rPr lang="it-IT" sz="4400" b="1" dirty="0" smtClean="0"/>
              <a:t>log</a:t>
            </a:r>
            <a:r>
              <a:rPr lang="it-IT" sz="4400" dirty="0" smtClean="0"/>
              <a:t>-</a:t>
            </a:r>
            <a:r>
              <a:rPr lang="it-IT" sz="4400" b="1" dirty="0" err="1" smtClean="0"/>
              <a:t>tailing</a:t>
            </a:r>
            <a:r>
              <a:rPr lang="it-IT" sz="4400" b="1" dirty="0" smtClean="0"/>
              <a:t> </a:t>
            </a:r>
            <a:r>
              <a:rPr lang="it-IT" sz="4400" b="1" dirty="0" err="1" smtClean="0"/>
              <a:t>patterns</a:t>
            </a:r>
            <a:r>
              <a:rPr lang="it-IT" sz="4400" b="1" dirty="0" smtClean="0"/>
              <a:t> </a:t>
            </a:r>
            <a:r>
              <a:rPr lang="it-IT" sz="4400" b="1" dirty="0" err="1" smtClean="0"/>
              <a:t>within</a:t>
            </a:r>
            <a:r>
              <a:rPr lang="it-IT" sz="4400" b="1" dirty="0" smtClean="0"/>
              <a:t> </a:t>
            </a:r>
            <a:r>
              <a:rPr lang="it-IT" sz="4400" b="1" dirty="0"/>
              <a:t>the </a:t>
            </a:r>
            <a:r>
              <a:rPr lang="it-IT" sz="4400" b="1" dirty="0" err="1"/>
              <a:t>Event</a:t>
            </a:r>
            <a:r>
              <a:rPr lang="it-IT" sz="4400" b="1" dirty="0"/>
              <a:t> </a:t>
            </a:r>
            <a:r>
              <a:rPr lang="it-IT" sz="4400" b="1" dirty="0" err="1"/>
              <a:t>Driven</a:t>
            </a:r>
            <a:r>
              <a:rPr lang="it-IT" sz="4400" b="1" dirty="0"/>
              <a:t> Architecture </a:t>
            </a:r>
            <a:r>
              <a:rPr lang="it-IT" sz="4400" dirty="0" err="1"/>
              <a:t>as</a:t>
            </a:r>
            <a:r>
              <a:rPr lang="it-IT" sz="4400" dirty="0"/>
              <a:t> </a:t>
            </a:r>
            <a:r>
              <a:rPr lang="it-IT" sz="4400" dirty="0" smtClean="0"/>
              <a:t>a way </a:t>
            </a:r>
            <a:r>
              <a:rPr lang="it-IT" sz="4400" dirty="0"/>
              <a:t>to </a:t>
            </a:r>
            <a:r>
              <a:rPr lang="it-IT" sz="4400" dirty="0" err="1"/>
              <a:t>atomically</a:t>
            </a:r>
            <a:r>
              <a:rPr lang="it-IT" sz="4400" dirty="0"/>
              <a:t> </a:t>
            </a:r>
            <a:r>
              <a:rPr lang="it-IT" sz="4400" dirty="0" smtClean="0"/>
              <a:t>update the status and </a:t>
            </a:r>
            <a:r>
              <a:rPr lang="it-IT" sz="4400" dirty="0" err="1" smtClean="0"/>
              <a:t>publish</a:t>
            </a:r>
            <a:r>
              <a:rPr lang="it-IT" sz="4400" dirty="0" smtClean="0"/>
              <a:t> </a:t>
            </a:r>
            <a:r>
              <a:rPr lang="it-IT" sz="4400" dirty="0" err="1" smtClean="0"/>
              <a:t>events</a:t>
            </a:r>
            <a:endParaRPr lang="it-IT" sz="4400" dirty="0"/>
          </a:p>
          <a:p>
            <a:pPr lvl="1"/>
            <a:endParaRPr lang="it-IT" sz="4400" b="1" dirty="0"/>
          </a:p>
          <a:p>
            <a:pPr marL="0" indent="0">
              <a:buNone/>
            </a:pPr>
            <a:endParaRPr lang="it-IT" sz="4400" dirty="0"/>
          </a:p>
          <a:p>
            <a:pPr lvl="1"/>
            <a:endParaRPr lang="it-IT" sz="4400" dirty="0"/>
          </a:p>
          <a:p>
            <a:endParaRPr lang="it-IT" sz="4400" dirty="0"/>
          </a:p>
        </p:txBody>
      </p:sp>
    </p:spTree>
    <p:extLst>
      <p:ext uri="{BB962C8B-B14F-4D97-AF65-F5344CB8AC3E}">
        <p14:creationId xmlns:p14="http://schemas.microsoft.com/office/powerpoint/2010/main" val="4269211431"/>
      </p:ext>
    </p:extLst>
  </p:cSld>
  <p:clrMapOvr>
    <a:masterClrMapping/>
  </p:clrMapOv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References</a:t>
            </a:r>
            <a:endParaRPr lang="it-IT" dirty="0"/>
          </a:p>
        </p:txBody>
      </p:sp>
      <p:sp>
        <p:nvSpPr>
          <p:cNvPr id="13" name="Segnaposto contenuto 2"/>
          <p:cNvSpPr>
            <a:spLocks noGrp="1"/>
          </p:cNvSpPr>
          <p:nvPr>
            <p:ph idx="1"/>
          </p:nvPr>
        </p:nvSpPr>
        <p:spPr>
          <a:xfrm>
            <a:off x="617538" y="1676400"/>
            <a:ext cx="23134637" cy="10582200"/>
          </a:xfrm>
        </p:spPr>
        <p:txBody>
          <a:bodyPr/>
          <a:lstStyle/>
          <a:p>
            <a:r>
              <a:rPr lang="it-IT" sz="3200" dirty="0">
                <a:hlinkClick r:id="rId3"/>
              </a:rPr>
              <a:t>https://12factor.net</a:t>
            </a:r>
            <a:r>
              <a:rPr lang="it-IT" sz="3200" dirty="0" smtClean="0">
                <a:hlinkClick r:id="rId3"/>
              </a:rPr>
              <a:t>/</a:t>
            </a:r>
            <a:endParaRPr lang="it-IT" sz="3200" dirty="0"/>
          </a:p>
          <a:p>
            <a:r>
              <a:rPr lang="it-IT" sz="3200" dirty="0">
                <a:hlinkClick r:id="rId4"/>
              </a:rPr>
              <a:t>https://spring.io/guides/gs/spring-boot-docker/</a:t>
            </a:r>
            <a:endParaRPr lang="it-IT" sz="3200" dirty="0"/>
          </a:p>
          <a:p>
            <a:r>
              <a:rPr lang="it-IT" sz="3200" dirty="0" smtClean="0">
                <a:hlinkClick r:id="rId5"/>
              </a:rPr>
              <a:t>https</a:t>
            </a:r>
            <a:r>
              <a:rPr lang="it-IT" sz="3200" dirty="0">
                <a:hlinkClick r:id="rId5"/>
              </a:rPr>
              <a:t>://</a:t>
            </a:r>
            <a:r>
              <a:rPr lang="it-IT" sz="3200" dirty="0" smtClean="0">
                <a:hlinkClick r:id="rId5"/>
              </a:rPr>
              <a:t>github.com/Netflix/eureka</a:t>
            </a:r>
            <a:endParaRPr lang="it-IT" sz="3200" dirty="0" smtClean="0"/>
          </a:p>
          <a:p>
            <a:r>
              <a:rPr lang="it-IT" sz="3200" dirty="0" smtClean="0">
                <a:hlinkClick r:id="rId6"/>
              </a:rPr>
              <a:t>https</a:t>
            </a:r>
            <a:r>
              <a:rPr lang="it-IT" sz="3200" dirty="0">
                <a:hlinkClick r:id="rId6"/>
              </a:rPr>
              <a:t>://</a:t>
            </a:r>
            <a:r>
              <a:rPr lang="it-IT" sz="3200" dirty="0" smtClean="0">
                <a:hlinkClick r:id="rId6"/>
              </a:rPr>
              <a:t>www.infoq.com/news/2015/06/cqrs-eventsourcing-demoapp</a:t>
            </a:r>
            <a:endParaRPr lang="it-IT" sz="3200" dirty="0" smtClean="0"/>
          </a:p>
          <a:p>
            <a:r>
              <a:rPr lang="it-IT" sz="3200" dirty="0">
                <a:hlinkClick r:id="rId7"/>
              </a:rPr>
              <a:t>https://plainoldobjects.com/presentations/building-and-deploying-microservices-with-event-sourcing-cqrs-and-docker</a:t>
            </a:r>
            <a:r>
              <a:rPr lang="it-IT" sz="3200" dirty="0" smtClean="0">
                <a:hlinkClick r:id="rId7"/>
              </a:rPr>
              <a:t>/</a:t>
            </a:r>
            <a:endParaRPr lang="it-IT" sz="3200" dirty="0" smtClean="0"/>
          </a:p>
          <a:p>
            <a:r>
              <a:rPr lang="it-IT" sz="3200" dirty="0">
                <a:hlinkClick r:id="rId8"/>
              </a:rPr>
              <a:t>https://blog.codecentric.de/en/2016/04/event-driven-microservices-spring-cloud-stream</a:t>
            </a:r>
            <a:r>
              <a:rPr lang="it-IT" sz="3200" dirty="0" smtClean="0">
                <a:hlinkClick r:id="rId8"/>
              </a:rPr>
              <a:t>/</a:t>
            </a:r>
            <a:endParaRPr lang="it-IT" sz="3200" dirty="0" smtClean="0"/>
          </a:p>
          <a:p>
            <a:r>
              <a:rPr lang="it-IT" sz="3200" dirty="0">
                <a:hlinkClick r:id="rId9"/>
              </a:rPr>
              <a:t>http://</a:t>
            </a:r>
            <a:r>
              <a:rPr lang="it-IT" sz="3200" dirty="0" smtClean="0">
                <a:hlinkClick r:id="rId9"/>
              </a:rPr>
              <a:t>samchu.logdown.com/posts/313414-microservice-with-springcloud</a:t>
            </a:r>
            <a:endParaRPr lang="it-IT" sz="3200" dirty="0" smtClean="0"/>
          </a:p>
          <a:p>
            <a:r>
              <a:rPr lang="it-IT" sz="3200" dirty="0">
                <a:hlinkClick r:id="rId10"/>
              </a:rPr>
              <a:t>https://</a:t>
            </a:r>
            <a:r>
              <a:rPr lang="it-IT" sz="3200" dirty="0" smtClean="0">
                <a:hlinkClick r:id="rId10"/>
              </a:rPr>
              <a:t>spring.io/blog/2015/07/14/microservices-with-spring</a:t>
            </a:r>
            <a:endParaRPr lang="it-IT" sz="3200" dirty="0" smtClean="0"/>
          </a:p>
          <a:p>
            <a:r>
              <a:rPr lang="it-IT" sz="3200" dirty="0">
                <a:hlinkClick r:id="rId11"/>
              </a:rPr>
              <a:t>https://</a:t>
            </a:r>
            <a:r>
              <a:rPr lang="it-IT" sz="3200" dirty="0" smtClean="0">
                <a:hlinkClick r:id="rId11"/>
              </a:rPr>
              <a:t>blog.pivotal.io/pivotal-cloud-foundry/products/spring-cloud-stream-the-new-event-driven-microservice-framework</a:t>
            </a:r>
            <a:endParaRPr lang="it-IT" sz="3200" dirty="0" smtClean="0"/>
          </a:p>
          <a:p>
            <a:r>
              <a:rPr lang="it-IT" sz="3200" dirty="0">
                <a:hlinkClick r:id="rId12"/>
              </a:rPr>
              <a:t>https://</a:t>
            </a:r>
            <a:r>
              <a:rPr lang="it-IT" sz="3200" dirty="0" smtClean="0">
                <a:hlinkClick r:id="rId12"/>
              </a:rPr>
              <a:t>www.3pillarglobal.com/insights/building-a-microservice-architecture-with-spring-boot-and-docker-part-i</a:t>
            </a:r>
            <a:endParaRPr lang="it-IT" sz="3200" dirty="0" smtClean="0"/>
          </a:p>
          <a:p>
            <a:r>
              <a:rPr lang="it-IT" sz="3200" dirty="0">
                <a:hlinkClick r:id="rId13"/>
              </a:rPr>
              <a:t>https://</a:t>
            </a:r>
            <a:r>
              <a:rPr lang="it-IT" sz="3200" dirty="0" smtClean="0">
                <a:hlinkClick r:id="rId13"/>
              </a:rPr>
              <a:t>spring.io/blog/2015/04/15/using-apache-kafka-for-integration-and-data-processing-pipelines-with-spring</a:t>
            </a:r>
            <a:endParaRPr lang="it-IT" sz="3200" dirty="0" smtClean="0"/>
          </a:p>
          <a:p>
            <a:pPr marL="0" indent="0">
              <a:buNone/>
            </a:pPr>
            <a:endParaRPr lang="it-IT" sz="3200" dirty="0" smtClean="0"/>
          </a:p>
          <a:p>
            <a:endParaRPr lang="it-IT" sz="3200" dirty="0"/>
          </a:p>
        </p:txBody>
      </p:sp>
      <p:sp>
        <p:nvSpPr>
          <p:cNvPr id="4" name="Titolo 1"/>
          <p:cNvSpPr txBox="1">
            <a:spLocks/>
          </p:cNvSpPr>
          <p:nvPr/>
        </p:nvSpPr>
        <p:spPr bwMode="auto">
          <a:xfrm>
            <a:off x="713012" y="9961686"/>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Source Code</a:t>
            </a:r>
            <a:endParaRPr lang="it-IT" dirty="0"/>
          </a:p>
        </p:txBody>
      </p:sp>
      <p:sp>
        <p:nvSpPr>
          <p:cNvPr id="5" name="Segnaposto contenuto 2"/>
          <p:cNvSpPr txBox="1">
            <a:spLocks/>
          </p:cNvSpPr>
          <p:nvPr/>
        </p:nvSpPr>
        <p:spPr bwMode="auto">
          <a:xfrm>
            <a:off x="598712" y="11396786"/>
            <a:ext cx="23134637" cy="1139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200" dirty="0">
                <a:hlinkClick r:id="rId14"/>
              </a:rPr>
              <a:t>https://</a:t>
            </a:r>
            <a:r>
              <a:rPr lang="it-IT" sz="3200" dirty="0" smtClean="0">
                <a:hlinkClick r:id="rId14"/>
              </a:rPr>
              <a:t>github.com/lbennardis/microS_code2016_serviceRegistryDiscovery</a:t>
            </a:r>
            <a:endParaRPr lang="it-IT" sz="3200" dirty="0" smtClean="0"/>
          </a:p>
        </p:txBody>
      </p:sp>
    </p:spTree>
    <p:extLst>
      <p:ext uri="{BB962C8B-B14F-4D97-AF65-F5344CB8AC3E}">
        <p14:creationId xmlns:p14="http://schemas.microsoft.com/office/powerpoint/2010/main" val="4043341981"/>
      </p:ext>
    </p:extLst>
  </p:cSld>
  <p:clrMapOvr>
    <a:masterClrMapping/>
  </p:clrMapOvr>
  <p:transition/>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Questions</a:t>
            </a:r>
            <a:r>
              <a:rPr lang="it-IT" dirty="0" smtClean="0"/>
              <a:t>?</a:t>
            </a:r>
            <a:endParaRPr lang="it-IT" dirty="0"/>
          </a:p>
        </p:txBody>
      </p:sp>
      <p:sp>
        <p:nvSpPr>
          <p:cNvPr id="13" name="Segnaposto contenuto 2"/>
          <p:cNvSpPr>
            <a:spLocks noGrp="1"/>
          </p:cNvSpPr>
          <p:nvPr>
            <p:ph idx="1"/>
          </p:nvPr>
        </p:nvSpPr>
        <p:spPr>
          <a:xfrm>
            <a:off x="617538" y="1676400"/>
            <a:ext cx="23134637" cy="10438184"/>
          </a:xfrm>
        </p:spPr>
        <p:txBody>
          <a:bodyPr/>
          <a:lstStyle/>
          <a:p>
            <a:pPr marL="419100" lvl="1" indent="0">
              <a:buNone/>
            </a:pPr>
            <a:endParaRPr lang="it-IT" sz="4400" b="1" dirty="0"/>
          </a:p>
          <a:p>
            <a:pPr marL="0" indent="0">
              <a:buNone/>
            </a:pPr>
            <a:endParaRPr lang="it-IT" sz="4400" dirty="0"/>
          </a:p>
          <a:p>
            <a:pPr lvl="1"/>
            <a:endParaRPr lang="it-IT" sz="4400" dirty="0"/>
          </a:p>
          <a:p>
            <a:endParaRPr lang="it-IT" sz="4400" dirty="0"/>
          </a:p>
        </p:txBody>
      </p:sp>
      <p:sp>
        <p:nvSpPr>
          <p:cNvPr id="4" name="Segnaposto contenuto 2"/>
          <p:cNvSpPr txBox="1">
            <a:spLocks/>
          </p:cNvSpPr>
          <p:nvPr/>
        </p:nvSpPr>
        <p:spPr bwMode="auto">
          <a:xfrm>
            <a:off x="769938" y="1828800"/>
            <a:ext cx="23134637" cy="104381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914400" indent="-914400" eaLnBrk="1" hangingPunct="1">
              <a:buFontTx/>
              <a:buNone/>
            </a:pPr>
            <a:endParaRPr lang="it-IT" sz="4400" dirty="0" smtClean="0">
              <a:hlinkClick r:id="rId3"/>
            </a:endParaRPr>
          </a:p>
          <a:p>
            <a:pPr marL="914400" indent="-914400" eaLnBrk="1" hangingPunct="1">
              <a:buFontTx/>
              <a:buNone/>
            </a:pPr>
            <a:endParaRPr lang="it-IT" sz="4400" dirty="0">
              <a:hlinkClick r:id="rId3"/>
            </a:endParaRPr>
          </a:p>
          <a:p>
            <a:pPr marL="914400" indent="-914400" eaLnBrk="1" hangingPunct="1">
              <a:buFontTx/>
              <a:buNone/>
            </a:pPr>
            <a:endParaRPr lang="it-IT" sz="4400" dirty="0" smtClean="0">
              <a:hlinkClick r:id="rId3"/>
            </a:endParaRPr>
          </a:p>
          <a:p>
            <a:pPr marL="914400" indent="-914400" eaLnBrk="1" hangingPunct="1">
              <a:buFontTx/>
              <a:buNone/>
            </a:pPr>
            <a:endParaRPr lang="it-IT" sz="4400" dirty="0">
              <a:hlinkClick r:id="rId3"/>
            </a:endParaRPr>
          </a:p>
          <a:p>
            <a:pPr marL="914400" indent="-914400" eaLnBrk="1" hangingPunct="1">
              <a:buFontTx/>
              <a:buNone/>
            </a:pPr>
            <a:endParaRPr lang="it-IT" sz="4400" dirty="0" smtClean="0">
              <a:hlinkClick r:id="rId3"/>
            </a:endParaRPr>
          </a:p>
          <a:p>
            <a:pPr marL="914400" indent="-914400" eaLnBrk="1" hangingPunct="1">
              <a:buFontTx/>
              <a:buNone/>
            </a:pPr>
            <a:endParaRPr lang="it-IT" sz="4400" dirty="0">
              <a:hlinkClick r:id="rId3"/>
            </a:endParaRPr>
          </a:p>
          <a:p>
            <a:pPr marL="914400" indent="-914400" eaLnBrk="1" hangingPunct="1">
              <a:buFontTx/>
              <a:buNone/>
            </a:pPr>
            <a:endParaRPr lang="it-IT" sz="4400" dirty="0" smtClean="0">
              <a:hlinkClick r:id="rId3"/>
            </a:endParaRPr>
          </a:p>
          <a:p>
            <a:pPr marL="914400" indent="-914400" eaLnBrk="1" hangingPunct="1">
              <a:buFontTx/>
              <a:buNone/>
            </a:pPr>
            <a:r>
              <a:rPr lang="it-IT" sz="4400" dirty="0" smtClean="0">
                <a:hlinkClick r:id="rId3"/>
              </a:rPr>
              <a:t>l.bennardis@email.it</a:t>
            </a:r>
            <a:endParaRPr lang="it-IT" sz="4400" dirty="0"/>
          </a:p>
          <a:p>
            <a:pPr marL="914400" indent="-914400" eaLnBrk="1" hangingPunct="1">
              <a:buFontTx/>
              <a:buNone/>
            </a:pPr>
            <a:r>
              <a:rPr lang="it-IT" sz="4400" dirty="0">
                <a:hlinkClick r:id="rId4"/>
              </a:rPr>
              <a:t>https://it.linkedin.com/in/luigi-bennardis-0a56a72</a:t>
            </a:r>
            <a:endParaRPr lang="it-IT" sz="4400" dirty="0"/>
          </a:p>
          <a:p>
            <a:pPr marL="0" indent="0">
              <a:buNone/>
            </a:pPr>
            <a:endParaRPr lang="it-IT" sz="4400" dirty="0"/>
          </a:p>
        </p:txBody>
      </p:sp>
    </p:spTree>
    <p:extLst>
      <p:ext uri="{BB962C8B-B14F-4D97-AF65-F5344CB8AC3E}">
        <p14:creationId xmlns:p14="http://schemas.microsoft.com/office/powerpoint/2010/main" val="14653952"/>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smtClean="0"/>
              <a:t>Microservices-</a:t>
            </a:r>
            <a:r>
              <a:rPr lang="it-IT" sz="5400" dirty="0" err="1" smtClean="0"/>
              <a:t>based</a:t>
            </a:r>
            <a:r>
              <a:rPr lang="it-IT" sz="5400" dirty="0" smtClean="0"/>
              <a:t> </a:t>
            </a:r>
            <a:r>
              <a:rPr lang="it-IT" sz="5400" dirty="0" err="1" smtClean="0"/>
              <a:t>architecture</a:t>
            </a:r>
            <a:r>
              <a:rPr lang="it-IT" sz="5400" dirty="0" smtClean="0"/>
              <a:t>: «database per service» pattern</a:t>
            </a:r>
            <a:endParaRPr lang="it-IT" sz="5400" dirty="0"/>
          </a:p>
        </p:txBody>
      </p:sp>
      <p:sp>
        <p:nvSpPr>
          <p:cNvPr id="8195" name="Rectangle 2"/>
          <p:cNvSpPr>
            <a:spLocks noGrp="1" noChangeArrowheads="1"/>
          </p:cNvSpPr>
          <p:nvPr>
            <p:ph type="body" idx="1"/>
          </p:nvPr>
        </p:nvSpPr>
        <p:spPr/>
        <p:txBody>
          <a:bodyPr/>
          <a:lstStyle/>
          <a:p>
            <a:pPr lvl="2">
              <a:buFont typeface="Wingdings" pitchFamily="2" charset="2"/>
              <a:buChar char="§"/>
            </a:pPr>
            <a:r>
              <a:rPr lang="it-IT" sz="3600" dirty="0" smtClean="0"/>
              <a:t>The </a:t>
            </a:r>
            <a:r>
              <a:rPr lang="it-IT" sz="3600" dirty="0" err="1" smtClean="0"/>
              <a:t>services</a:t>
            </a:r>
            <a:r>
              <a:rPr lang="it-IT" sz="3600" dirty="0" smtClean="0"/>
              <a:t> </a:t>
            </a:r>
            <a:r>
              <a:rPr lang="it-IT" sz="3600" dirty="0" err="1" smtClean="0"/>
              <a:t>will</a:t>
            </a:r>
            <a:r>
              <a:rPr lang="it-IT" sz="3600" dirty="0" smtClean="0"/>
              <a:t> be </a:t>
            </a:r>
            <a:r>
              <a:rPr lang="it-IT" sz="3600" b="1" dirty="0" err="1" smtClean="0"/>
              <a:t>loosely</a:t>
            </a:r>
            <a:r>
              <a:rPr lang="it-IT" sz="3600" b="1" dirty="0" smtClean="0"/>
              <a:t> </a:t>
            </a:r>
            <a:r>
              <a:rPr lang="it-IT" sz="3600" b="1" dirty="0" err="1" smtClean="0"/>
              <a:t>coupled</a:t>
            </a:r>
            <a:r>
              <a:rPr lang="it-IT" sz="3600" dirty="0" smtClean="0"/>
              <a:t>, so </a:t>
            </a:r>
            <a:r>
              <a:rPr lang="it-IT" sz="3600" dirty="0" err="1" smtClean="0"/>
              <a:t>that</a:t>
            </a:r>
            <a:r>
              <a:rPr lang="it-IT" sz="3600" dirty="0" smtClean="0"/>
              <a:t>  </a:t>
            </a:r>
            <a:r>
              <a:rPr lang="it-IT" sz="3600" dirty="0" err="1" smtClean="0"/>
              <a:t>they</a:t>
            </a:r>
            <a:r>
              <a:rPr lang="it-IT" sz="3600" dirty="0" smtClean="0"/>
              <a:t> </a:t>
            </a:r>
            <a:r>
              <a:rPr lang="it-IT" sz="3600" dirty="0" err="1" smtClean="0"/>
              <a:t>may</a:t>
            </a:r>
            <a:r>
              <a:rPr lang="it-IT" sz="3600" dirty="0" smtClean="0"/>
              <a:t> be </a:t>
            </a:r>
            <a:r>
              <a:rPr lang="it-IT" sz="3600" dirty="0" err="1" smtClean="0"/>
              <a:t>developed</a:t>
            </a:r>
            <a:r>
              <a:rPr lang="it-IT" sz="3600" dirty="0"/>
              <a:t>, </a:t>
            </a:r>
            <a:r>
              <a:rPr lang="it-IT" sz="3600" dirty="0" err="1"/>
              <a:t>deployed</a:t>
            </a:r>
            <a:r>
              <a:rPr lang="it-IT" sz="3600" dirty="0"/>
              <a:t> and </a:t>
            </a:r>
            <a:r>
              <a:rPr lang="it-IT" sz="3600" dirty="0" err="1" smtClean="0"/>
              <a:t>scaled</a:t>
            </a:r>
            <a:r>
              <a:rPr lang="it-IT" sz="3600" dirty="0" smtClean="0"/>
              <a:t>-out </a:t>
            </a:r>
            <a:r>
              <a:rPr lang="it-IT" sz="3600" dirty="0" err="1" smtClean="0"/>
              <a:t>independently</a:t>
            </a:r>
            <a:r>
              <a:rPr lang="it-IT" sz="3600" dirty="0" smtClean="0"/>
              <a:t> </a:t>
            </a:r>
            <a:endParaRPr lang="it-IT" sz="3600" dirty="0"/>
          </a:p>
          <a:p>
            <a:pPr lvl="2" eaLnBrk="1" hangingPunct="1">
              <a:buFont typeface="Wingdings" pitchFamily="2" charset="2"/>
              <a:buChar char="§"/>
            </a:pPr>
            <a:r>
              <a:rPr lang="it-IT" sz="3600" dirty="0" err="1" smtClean="0"/>
              <a:t>Each</a:t>
            </a:r>
            <a:r>
              <a:rPr lang="it-IT" sz="3600" dirty="0" smtClean="0"/>
              <a:t> service </a:t>
            </a:r>
            <a:r>
              <a:rPr lang="it-IT" sz="3600" dirty="0" err="1" smtClean="0"/>
              <a:t>could</a:t>
            </a:r>
            <a:r>
              <a:rPr lang="it-IT" sz="3600" dirty="0" smtClean="0"/>
              <a:t> be </a:t>
            </a:r>
            <a:r>
              <a:rPr lang="it-IT" sz="3600" dirty="0" err="1" smtClean="0"/>
              <a:t>developed</a:t>
            </a:r>
            <a:r>
              <a:rPr lang="it-IT" sz="3600" dirty="0" smtClean="0"/>
              <a:t> </a:t>
            </a:r>
            <a:r>
              <a:rPr lang="it-IT" sz="3600" dirty="0" err="1" smtClean="0"/>
              <a:t>using</a:t>
            </a:r>
            <a:r>
              <a:rPr lang="it-IT" sz="3600" dirty="0" smtClean="0"/>
              <a:t> a </a:t>
            </a:r>
            <a:r>
              <a:rPr lang="it-IT" sz="3600" dirty="0" err="1" smtClean="0"/>
              <a:t>different</a:t>
            </a:r>
            <a:r>
              <a:rPr lang="it-IT" sz="3600" dirty="0" smtClean="0"/>
              <a:t> </a:t>
            </a:r>
            <a:r>
              <a:rPr lang="it-IT" sz="3600" dirty="0" err="1" smtClean="0"/>
              <a:t>technology</a:t>
            </a:r>
            <a:endParaRPr lang="it-IT" sz="3600" strike="sngStrike" dirty="0" smtClean="0"/>
          </a:p>
          <a:p>
            <a:pPr lvl="2" eaLnBrk="1" hangingPunct="1">
              <a:buFont typeface="Wingdings" pitchFamily="2" charset="2"/>
              <a:buChar char="§"/>
            </a:pPr>
            <a:r>
              <a:rPr lang="it-IT" sz="3600" dirty="0" smtClean="0"/>
              <a:t>The </a:t>
            </a:r>
            <a:r>
              <a:rPr lang="it-IT" sz="3600" dirty="0" err="1" smtClean="0"/>
              <a:t>need</a:t>
            </a:r>
            <a:r>
              <a:rPr lang="it-IT" sz="3600" dirty="0" smtClean="0"/>
              <a:t> for </a:t>
            </a:r>
            <a:r>
              <a:rPr lang="it-IT" sz="3600" b="1" dirty="0" smtClean="0"/>
              <a:t>service </a:t>
            </a:r>
            <a:r>
              <a:rPr lang="it-IT" sz="3600" b="1" dirty="0" err="1" smtClean="0"/>
              <a:t>improvement</a:t>
            </a:r>
            <a:r>
              <a:rPr lang="it-IT" sz="3600" b="1" dirty="0" smtClean="0"/>
              <a:t> </a:t>
            </a:r>
            <a:r>
              <a:rPr lang="it-IT" sz="3600" dirty="0" err="1" smtClean="0"/>
              <a:t>could</a:t>
            </a:r>
            <a:r>
              <a:rPr lang="it-IT" sz="3600" dirty="0" smtClean="0"/>
              <a:t> be </a:t>
            </a:r>
            <a:r>
              <a:rPr lang="it-IT" sz="3600" dirty="0" err="1" smtClean="0"/>
              <a:t>addressed</a:t>
            </a:r>
            <a:r>
              <a:rPr lang="it-IT" sz="3600" dirty="0" smtClean="0"/>
              <a:t> </a:t>
            </a:r>
            <a:r>
              <a:rPr lang="it-IT" sz="3600" dirty="0" err="1" smtClean="0"/>
              <a:t>using</a:t>
            </a:r>
            <a:r>
              <a:rPr lang="it-IT" sz="3600" dirty="0" smtClean="0"/>
              <a:t>  a </a:t>
            </a:r>
            <a:r>
              <a:rPr lang="it-IT" sz="3600" dirty="0" err="1" smtClean="0"/>
              <a:t>different</a:t>
            </a:r>
            <a:r>
              <a:rPr lang="it-IT" sz="3600" dirty="0" smtClean="0"/>
              <a:t>  </a:t>
            </a:r>
            <a:r>
              <a:rPr lang="it-IT" sz="3600" dirty="0" err="1" smtClean="0"/>
              <a:t>technological</a:t>
            </a:r>
            <a:r>
              <a:rPr lang="it-IT" sz="3600" dirty="0" smtClean="0"/>
              <a:t> </a:t>
            </a:r>
            <a:r>
              <a:rPr lang="it-IT" sz="3600" dirty="0" err="1" smtClean="0"/>
              <a:t>stack</a:t>
            </a:r>
            <a:r>
              <a:rPr lang="it-IT" sz="3600" dirty="0" smtClean="0"/>
              <a:t> </a:t>
            </a:r>
            <a:r>
              <a:rPr lang="it-IT" sz="3600" dirty="0" err="1" smtClean="0"/>
              <a:t>without</a:t>
            </a:r>
            <a:r>
              <a:rPr lang="it-IT" sz="3600" dirty="0" smtClean="0"/>
              <a:t> </a:t>
            </a:r>
            <a:r>
              <a:rPr lang="it-IT" sz="3600" dirty="0" err="1" smtClean="0"/>
              <a:t>any</a:t>
            </a:r>
            <a:r>
              <a:rPr lang="it-IT" sz="3600" dirty="0" smtClean="0"/>
              <a:t> impact on the </a:t>
            </a:r>
            <a:r>
              <a:rPr lang="it-IT" sz="3600" dirty="0" err="1" smtClean="0"/>
              <a:t>rest</a:t>
            </a:r>
            <a:r>
              <a:rPr lang="it-IT" sz="3600" dirty="0" smtClean="0"/>
              <a:t> of the  </a:t>
            </a:r>
            <a:r>
              <a:rPr lang="it-IT" sz="3600" dirty="0" err="1" smtClean="0"/>
              <a:t>system</a:t>
            </a:r>
            <a:endParaRPr lang="it-IT" sz="3600" dirty="0" smtClean="0"/>
          </a:p>
          <a:p>
            <a:pPr lvl="2" eaLnBrk="1" hangingPunct="1">
              <a:buFont typeface="Wingdings" pitchFamily="2" charset="2"/>
              <a:buChar char="§"/>
            </a:pPr>
            <a:r>
              <a:rPr lang="it-IT" sz="3600" dirty="0" smtClean="0"/>
              <a:t>The </a:t>
            </a:r>
            <a:r>
              <a:rPr lang="it-IT" sz="3600" dirty="0"/>
              <a:t>design of </a:t>
            </a:r>
            <a:r>
              <a:rPr lang="it-IT" sz="3600" dirty="0" err="1"/>
              <a:t>each</a:t>
            </a:r>
            <a:r>
              <a:rPr lang="it-IT" sz="3600" dirty="0"/>
              <a:t> service </a:t>
            </a:r>
            <a:r>
              <a:rPr lang="it-IT" sz="3600" dirty="0" err="1"/>
              <a:t>could</a:t>
            </a:r>
            <a:r>
              <a:rPr lang="it-IT" sz="3600" dirty="0"/>
              <a:t> be </a:t>
            </a:r>
            <a:r>
              <a:rPr lang="it-IT" sz="3600" dirty="0" err="1" smtClean="0"/>
              <a:t>carried</a:t>
            </a:r>
            <a:r>
              <a:rPr lang="it-IT" sz="3600" dirty="0" smtClean="0"/>
              <a:t> out </a:t>
            </a:r>
            <a:r>
              <a:rPr lang="it-IT" sz="3600" dirty="0" err="1" smtClean="0"/>
              <a:t>using</a:t>
            </a:r>
            <a:r>
              <a:rPr lang="it-IT" sz="3600" dirty="0" smtClean="0"/>
              <a:t> </a:t>
            </a:r>
            <a:r>
              <a:rPr lang="it-IT" sz="3600" dirty="0"/>
              <a:t>the </a:t>
            </a:r>
            <a:r>
              <a:rPr lang="it-IT" sz="3600" dirty="0" err="1"/>
              <a:t>type</a:t>
            </a:r>
            <a:r>
              <a:rPr lang="it-IT" sz="3600" dirty="0"/>
              <a:t> of database </a:t>
            </a:r>
            <a:r>
              <a:rPr lang="it-IT" sz="3600" dirty="0" err="1"/>
              <a:t>that</a:t>
            </a:r>
            <a:r>
              <a:rPr lang="it-IT" sz="3600" dirty="0"/>
              <a:t> </a:t>
            </a:r>
            <a:r>
              <a:rPr lang="it-IT" sz="3600" dirty="0" err="1"/>
              <a:t>is</a:t>
            </a:r>
            <a:r>
              <a:rPr lang="it-IT" sz="3600" dirty="0"/>
              <a:t> best </a:t>
            </a:r>
            <a:r>
              <a:rPr lang="it-IT" sz="3600" dirty="0" err="1"/>
              <a:t>suited</a:t>
            </a:r>
            <a:r>
              <a:rPr lang="it-IT" sz="3600" dirty="0"/>
              <a:t> to </a:t>
            </a:r>
            <a:r>
              <a:rPr lang="it-IT" sz="3600" dirty="0" err="1"/>
              <a:t>its</a:t>
            </a:r>
            <a:r>
              <a:rPr lang="it-IT" sz="3600" dirty="0"/>
              <a:t> </a:t>
            </a:r>
            <a:r>
              <a:rPr lang="it-IT" sz="3600" dirty="0" err="1" smtClean="0"/>
              <a:t>need</a:t>
            </a:r>
            <a:r>
              <a:rPr lang="it-IT" sz="3600" dirty="0" smtClean="0"/>
              <a:t>. For </a:t>
            </a:r>
            <a:r>
              <a:rPr lang="it-IT" sz="3600" dirty="0" err="1" smtClean="0"/>
              <a:t>example</a:t>
            </a:r>
            <a:r>
              <a:rPr lang="it-IT" sz="3600" dirty="0" smtClean="0"/>
              <a:t> </a:t>
            </a:r>
            <a:r>
              <a:rPr lang="it-IT" sz="3600" b="1" dirty="0" smtClean="0"/>
              <a:t>neo4j</a:t>
            </a:r>
            <a:r>
              <a:rPr lang="it-IT" sz="3600" dirty="0" smtClean="0"/>
              <a:t> </a:t>
            </a:r>
            <a:r>
              <a:rPr lang="it-IT" sz="3600" dirty="0"/>
              <a:t>for social </a:t>
            </a:r>
            <a:r>
              <a:rPr lang="it-IT" sz="3600" dirty="0" err="1"/>
              <a:t>graph</a:t>
            </a:r>
            <a:r>
              <a:rPr lang="it-IT" sz="3600" dirty="0"/>
              <a:t>, </a:t>
            </a:r>
            <a:r>
              <a:rPr lang="it-IT" sz="3600" b="1" dirty="0" err="1"/>
              <a:t>elasticsearch</a:t>
            </a:r>
            <a:r>
              <a:rPr lang="it-IT" sz="3600" dirty="0"/>
              <a:t> for text </a:t>
            </a:r>
            <a:r>
              <a:rPr lang="it-IT" sz="3600" dirty="0" err="1" smtClean="0"/>
              <a:t>searches</a:t>
            </a:r>
            <a:endParaRPr lang="it-IT" sz="3600" dirty="0" smtClean="0"/>
          </a:p>
          <a:p>
            <a:pPr lvl="2" eaLnBrk="1" hangingPunct="1">
              <a:buFont typeface="Wingdings" pitchFamily="2" charset="2"/>
              <a:buChar char="§"/>
            </a:pPr>
            <a:r>
              <a:rPr lang="it-IT" sz="3600" dirty="0" err="1"/>
              <a:t>I</a:t>
            </a:r>
            <a:r>
              <a:rPr lang="it-IT" sz="3600" dirty="0" err="1" smtClean="0"/>
              <a:t>t</a:t>
            </a:r>
            <a:r>
              <a:rPr lang="it-IT" sz="3600" dirty="0" smtClean="0"/>
              <a:t> </a:t>
            </a:r>
            <a:r>
              <a:rPr lang="it-IT" sz="3600" dirty="0" err="1" smtClean="0"/>
              <a:t>will</a:t>
            </a:r>
            <a:r>
              <a:rPr lang="it-IT" sz="3600" dirty="0" smtClean="0"/>
              <a:t> be </a:t>
            </a:r>
            <a:r>
              <a:rPr lang="it-IT" sz="3600" dirty="0" err="1" smtClean="0"/>
              <a:t>possible</a:t>
            </a:r>
            <a:r>
              <a:rPr lang="it-IT" sz="3600" dirty="0" smtClean="0"/>
              <a:t> to </a:t>
            </a:r>
            <a:r>
              <a:rPr lang="it-IT" sz="3600" dirty="0" err="1" smtClean="0"/>
              <a:t>apply</a:t>
            </a:r>
            <a:r>
              <a:rPr lang="it-IT" sz="3600" dirty="0" smtClean="0"/>
              <a:t> </a:t>
            </a:r>
            <a:r>
              <a:rPr lang="it-IT" sz="3600" dirty="0" err="1" smtClean="0"/>
              <a:t>scaling</a:t>
            </a:r>
            <a:r>
              <a:rPr lang="it-IT" sz="3600" dirty="0" smtClean="0"/>
              <a:t> </a:t>
            </a:r>
            <a:r>
              <a:rPr lang="it-IT" sz="3600" dirty="0" err="1" smtClean="0"/>
              <a:t>only</a:t>
            </a:r>
            <a:r>
              <a:rPr lang="it-IT" sz="3600" dirty="0" smtClean="0"/>
              <a:t> for </a:t>
            </a:r>
            <a:r>
              <a:rPr lang="it-IT" sz="3600" dirty="0" err="1" smtClean="0"/>
              <a:t>those</a:t>
            </a:r>
            <a:r>
              <a:rPr lang="it-IT" sz="3600" dirty="0" smtClean="0"/>
              <a:t> </a:t>
            </a:r>
            <a:r>
              <a:rPr lang="it-IT" sz="3600" dirty="0" err="1" smtClean="0"/>
              <a:t>services</a:t>
            </a:r>
            <a:r>
              <a:rPr lang="it-IT" sz="3600" dirty="0" smtClean="0"/>
              <a:t> </a:t>
            </a:r>
            <a:r>
              <a:rPr lang="it-IT" sz="3600" dirty="0" err="1" smtClean="0"/>
              <a:t>that</a:t>
            </a:r>
            <a:r>
              <a:rPr lang="it-IT" sz="3600" dirty="0" smtClean="0"/>
              <a:t> </a:t>
            </a:r>
            <a:r>
              <a:rPr lang="it-IT" sz="3600" dirty="0" err="1" smtClean="0"/>
              <a:t>need</a:t>
            </a:r>
            <a:r>
              <a:rPr lang="it-IT" sz="3600" dirty="0" smtClean="0"/>
              <a:t> </a:t>
            </a:r>
            <a:r>
              <a:rPr lang="it-IT" sz="3600" dirty="0" err="1" smtClean="0"/>
              <a:t>it</a:t>
            </a:r>
            <a:r>
              <a:rPr lang="it-IT" sz="3600" dirty="0" smtClean="0"/>
              <a:t>, </a:t>
            </a:r>
            <a:r>
              <a:rPr lang="it-IT" sz="3600" dirty="0" err="1" smtClean="0"/>
              <a:t>resulting</a:t>
            </a:r>
            <a:r>
              <a:rPr lang="it-IT" sz="3600" dirty="0" smtClean="0"/>
              <a:t> in </a:t>
            </a:r>
            <a:r>
              <a:rPr lang="it-IT" sz="3600" dirty="0" err="1" smtClean="0"/>
              <a:t>greater</a:t>
            </a:r>
            <a:r>
              <a:rPr lang="it-IT" sz="3600" dirty="0" smtClean="0"/>
              <a:t> </a:t>
            </a:r>
            <a:r>
              <a:rPr lang="it-IT" sz="3600" dirty="0" err="1" smtClean="0"/>
              <a:t>cost</a:t>
            </a:r>
            <a:r>
              <a:rPr lang="it-IT" sz="3600" dirty="0" smtClean="0"/>
              <a:t> </a:t>
            </a:r>
            <a:r>
              <a:rPr lang="it-IT" sz="3600" dirty="0" err="1" smtClean="0"/>
              <a:t>efficiency</a:t>
            </a:r>
            <a:r>
              <a:rPr lang="it-IT" sz="3600" dirty="0" smtClean="0"/>
              <a:t> </a:t>
            </a:r>
          </a:p>
          <a:p>
            <a:pPr lvl="2" eaLnBrk="1" hangingPunct="1">
              <a:buFont typeface="Wingdings" pitchFamily="2" charset="2"/>
              <a:buChar char="§"/>
            </a:pPr>
            <a:r>
              <a:rPr lang="it-IT" sz="3600" dirty="0" smtClean="0"/>
              <a:t>Deployment </a:t>
            </a:r>
            <a:r>
              <a:rPr lang="it-IT" sz="3600" dirty="0" err="1" smtClean="0"/>
              <a:t>could</a:t>
            </a:r>
            <a:r>
              <a:rPr lang="it-IT" sz="3600" dirty="0" smtClean="0"/>
              <a:t> be more </a:t>
            </a:r>
            <a:r>
              <a:rPr lang="it-IT" sz="3600" dirty="0" err="1" smtClean="0"/>
              <a:t>efficient</a:t>
            </a:r>
            <a:r>
              <a:rPr lang="it-IT" sz="3600" dirty="0" smtClean="0"/>
              <a:t> </a:t>
            </a:r>
            <a:r>
              <a:rPr lang="it-IT" sz="3600" dirty="0" err="1" smtClean="0"/>
              <a:t>compared</a:t>
            </a:r>
            <a:r>
              <a:rPr lang="it-IT" sz="3600" dirty="0" smtClean="0"/>
              <a:t> to a </a:t>
            </a:r>
            <a:r>
              <a:rPr lang="it-IT" sz="3600" dirty="0" err="1" smtClean="0"/>
              <a:t>monolitic</a:t>
            </a:r>
            <a:r>
              <a:rPr lang="it-IT" sz="3600" dirty="0" smtClean="0"/>
              <a:t> </a:t>
            </a:r>
            <a:r>
              <a:rPr lang="it-IT" sz="3600" dirty="0" err="1" smtClean="0"/>
              <a:t>architecture</a:t>
            </a:r>
            <a:r>
              <a:rPr lang="it-IT" sz="3600" dirty="0" smtClean="0"/>
              <a:t>: the </a:t>
            </a:r>
            <a:r>
              <a:rPr lang="it-IT" sz="3600" dirty="0" err="1" smtClean="0"/>
              <a:t>change</a:t>
            </a:r>
            <a:r>
              <a:rPr lang="it-IT" sz="3600" dirty="0"/>
              <a:t> to a single service </a:t>
            </a:r>
            <a:r>
              <a:rPr lang="it-IT" sz="3600" dirty="0" err="1"/>
              <a:t>could</a:t>
            </a:r>
            <a:r>
              <a:rPr lang="it-IT" sz="3600" dirty="0"/>
              <a:t> be </a:t>
            </a:r>
            <a:r>
              <a:rPr lang="it-IT" sz="3600" dirty="0" err="1" smtClean="0"/>
              <a:t>immediately</a:t>
            </a:r>
            <a:r>
              <a:rPr lang="it-IT" sz="3600" dirty="0" smtClean="0"/>
              <a:t> </a:t>
            </a:r>
            <a:r>
              <a:rPr lang="it-IT" sz="3600" dirty="0" err="1" smtClean="0"/>
              <a:t>deployed</a:t>
            </a:r>
            <a:r>
              <a:rPr lang="it-IT" sz="3600" dirty="0" smtClean="0"/>
              <a:t>, </a:t>
            </a:r>
            <a:r>
              <a:rPr lang="it-IT" sz="3600" dirty="0" err="1" smtClean="0"/>
              <a:t>isolated</a:t>
            </a:r>
            <a:r>
              <a:rPr lang="it-IT" sz="3600" dirty="0" smtClean="0"/>
              <a:t>, and </a:t>
            </a:r>
            <a:r>
              <a:rPr lang="it-IT" sz="3600" dirty="0" err="1" smtClean="0"/>
              <a:t>quickly</a:t>
            </a:r>
            <a:r>
              <a:rPr lang="it-IT" sz="3600" dirty="0" smtClean="0"/>
              <a:t> </a:t>
            </a:r>
            <a:r>
              <a:rPr lang="it-IT" sz="3600" dirty="0" err="1" smtClean="0"/>
              <a:t>rolled</a:t>
            </a:r>
            <a:r>
              <a:rPr lang="it-IT" sz="3600" dirty="0" smtClean="0"/>
              <a:t> back</a:t>
            </a:r>
          </a:p>
          <a:p>
            <a:pPr lvl="2">
              <a:buFont typeface="Wingdings" pitchFamily="2" charset="2"/>
              <a:buChar char="§"/>
            </a:pPr>
            <a:r>
              <a:rPr lang="it-IT" sz="3600" dirty="0" smtClean="0"/>
              <a:t>The </a:t>
            </a:r>
            <a:r>
              <a:rPr lang="it-IT" sz="3600" dirty="0" err="1" smtClean="0"/>
              <a:t>persistence</a:t>
            </a:r>
            <a:r>
              <a:rPr lang="it-IT" sz="3600" dirty="0" smtClean="0"/>
              <a:t> data of </a:t>
            </a:r>
            <a:r>
              <a:rPr lang="it-IT" sz="3600" dirty="0" err="1" smtClean="0"/>
              <a:t>each</a:t>
            </a:r>
            <a:r>
              <a:rPr lang="it-IT" sz="3600" dirty="0" smtClean="0"/>
              <a:t> </a:t>
            </a:r>
            <a:r>
              <a:rPr lang="it-IT" sz="3600" dirty="0" err="1" smtClean="0"/>
              <a:t>microservice</a:t>
            </a:r>
            <a:r>
              <a:rPr lang="it-IT" sz="3600" dirty="0" smtClean="0"/>
              <a:t> </a:t>
            </a:r>
            <a:r>
              <a:rPr lang="it-IT" sz="3600" dirty="0" err="1" smtClean="0"/>
              <a:t>is</a:t>
            </a:r>
            <a:r>
              <a:rPr lang="it-IT" sz="3600" dirty="0" smtClean="0"/>
              <a:t> </a:t>
            </a:r>
            <a:r>
              <a:rPr lang="it-IT" sz="3600" dirty="0" err="1" smtClean="0"/>
              <a:t>kept</a:t>
            </a:r>
            <a:r>
              <a:rPr lang="it-IT" sz="3600" dirty="0" smtClean="0"/>
              <a:t> private and </a:t>
            </a:r>
            <a:r>
              <a:rPr lang="it-IT" sz="3600" dirty="0" err="1" smtClean="0"/>
              <a:t>exclusive</a:t>
            </a:r>
            <a:r>
              <a:rPr lang="it-IT" sz="3600" dirty="0" smtClean="0"/>
              <a:t> to </a:t>
            </a:r>
            <a:r>
              <a:rPr lang="it-IT" sz="3600" dirty="0" err="1"/>
              <a:t>that</a:t>
            </a:r>
            <a:r>
              <a:rPr lang="it-IT" sz="3600" dirty="0"/>
              <a:t> service and must be </a:t>
            </a:r>
            <a:r>
              <a:rPr lang="it-IT" sz="3600" dirty="0" err="1"/>
              <a:t>accessible</a:t>
            </a:r>
            <a:r>
              <a:rPr lang="it-IT" sz="3600" dirty="0"/>
              <a:t> </a:t>
            </a:r>
            <a:r>
              <a:rPr lang="it-IT" sz="3600" dirty="0" err="1"/>
              <a:t>only</a:t>
            </a:r>
            <a:r>
              <a:rPr lang="it-IT" sz="3600" dirty="0"/>
              <a:t> via </a:t>
            </a:r>
            <a:r>
              <a:rPr lang="it-IT" sz="3600" dirty="0" err="1"/>
              <a:t>its</a:t>
            </a:r>
            <a:r>
              <a:rPr lang="it-IT" sz="3600" dirty="0"/>
              <a:t> API, </a:t>
            </a:r>
            <a:r>
              <a:rPr lang="it-IT" sz="3600" dirty="0" smtClean="0"/>
              <a:t>so </a:t>
            </a:r>
            <a:r>
              <a:rPr lang="it-IT" sz="3600" dirty="0" err="1" smtClean="0"/>
              <a:t>that</a:t>
            </a:r>
            <a:r>
              <a:rPr lang="it-IT" sz="3600" dirty="0" smtClean="0"/>
              <a:t> </a:t>
            </a:r>
            <a:r>
              <a:rPr lang="it-IT" sz="3600" dirty="0" err="1" smtClean="0"/>
              <a:t>changes</a:t>
            </a:r>
            <a:r>
              <a:rPr lang="it-IT" sz="3600" dirty="0" smtClean="0"/>
              <a:t> </a:t>
            </a:r>
            <a:r>
              <a:rPr lang="it-IT" sz="3600" dirty="0"/>
              <a:t>to </a:t>
            </a:r>
            <a:r>
              <a:rPr lang="it-IT" sz="3600" dirty="0" err="1"/>
              <a:t>one</a:t>
            </a:r>
            <a:r>
              <a:rPr lang="it-IT" sz="3600" dirty="0"/>
              <a:t> </a:t>
            </a:r>
            <a:r>
              <a:rPr lang="it-IT" sz="3600" dirty="0" err="1"/>
              <a:t>service’s</a:t>
            </a:r>
            <a:r>
              <a:rPr lang="it-IT" sz="3600" dirty="0"/>
              <a:t> database </a:t>
            </a:r>
            <a:r>
              <a:rPr lang="it-IT" sz="3600" dirty="0" smtClean="0"/>
              <a:t>do </a:t>
            </a:r>
            <a:r>
              <a:rPr lang="it-IT" sz="3600" dirty="0" err="1" smtClean="0"/>
              <a:t>not</a:t>
            </a:r>
            <a:r>
              <a:rPr lang="it-IT" sz="3600" dirty="0" smtClean="0"/>
              <a:t> impact </a:t>
            </a:r>
            <a:r>
              <a:rPr lang="it-IT" sz="3600" dirty="0" err="1"/>
              <a:t>any</a:t>
            </a:r>
            <a:r>
              <a:rPr lang="it-IT" sz="3600" dirty="0"/>
              <a:t> </a:t>
            </a:r>
            <a:r>
              <a:rPr lang="it-IT" sz="3600" dirty="0" err="1"/>
              <a:t>other</a:t>
            </a:r>
            <a:r>
              <a:rPr lang="it-IT" sz="3600" dirty="0"/>
              <a:t> </a:t>
            </a:r>
            <a:r>
              <a:rPr lang="it-IT" sz="3600" dirty="0" err="1"/>
              <a:t>services</a:t>
            </a:r>
            <a:r>
              <a:rPr lang="it-IT" sz="3600" dirty="0"/>
              <a:t>. </a:t>
            </a:r>
            <a:endParaRPr lang="it-IT" sz="3600" dirty="0" smtClean="0"/>
          </a:p>
          <a:p>
            <a:pPr lvl="2">
              <a:buFont typeface="Wingdings" pitchFamily="2" charset="2"/>
              <a:buChar char="§"/>
            </a:pPr>
            <a:r>
              <a:rPr lang="it-IT" sz="3600" dirty="0" err="1" smtClean="0"/>
              <a:t>This</a:t>
            </a:r>
            <a:r>
              <a:rPr lang="it-IT" sz="3600" dirty="0" smtClean="0"/>
              <a:t> </a:t>
            </a:r>
            <a:r>
              <a:rPr lang="it-IT" sz="3600" dirty="0" err="1"/>
              <a:t>behaviour</a:t>
            </a:r>
            <a:r>
              <a:rPr lang="it-IT" sz="3600" dirty="0"/>
              <a:t> </a:t>
            </a:r>
            <a:r>
              <a:rPr lang="it-IT" sz="3600" dirty="0" err="1"/>
              <a:t>could</a:t>
            </a:r>
            <a:r>
              <a:rPr lang="it-IT" sz="3600" dirty="0"/>
              <a:t> be </a:t>
            </a:r>
            <a:r>
              <a:rPr lang="it-IT" sz="3600" dirty="0" err="1" smtClean="0"/>
              <a:t>enforced</a:t>
            </a:r>
            <a:r>
              <a:rPr lang="it-IT" sz="3600" dirty="0" smtClean="0"/>
              <a:t> </a:t>
            </a:r>
            <a:r>
              <a:rPr lang="it-IT" sz="3600" dirty="0" err="1" smtClean="0"/>
              <a:t>through</a:t>
            </a:r>
            <a:r>
              <a:rPr lang="it-IT" sz="3600" dirty="0" smtClean="0"/>
              <a:t> the </a:t>
            </a:r>
            <a:r>
              <a:rPr lang="it-IT" sz="3600" dirty="0" err="1"/>
              <a:t>following</a:t>
            </a:r>
            <a:r>
              <a:rPr lang="it-IT" sz="3600" dirty="0"/>
              <a:t> </a:t>
            </a:r>
            <a:r>
              <a:rPr lang="it-IT" sz="3600" dirty="0" err="1" smtClean="0"/>
              <a:t>approaches</a:t>
            </a:r>
            <a:r>
              <a:rPr lang="it-IT" sz="3600" dirty="0"/>
              <a:t>:</a:t>
            </a:r>
          </a:p>
          <a:p>
            <a:pPr lvl="3"/>
            <a:r>
              <a:rPr lang="it-IT" sz="3600" b="1" dirty="0"/>
              <a:t>Private </a:t>
            </a:r>
            <a:r>
              <a:rPr lang="it-IT" sz="3600" b="1" dirty="0" err="1"/>
              <a:t>table</a:t>
            </a:r>
            <a:r>
              <a:rPr lang="it-IT" sz="3600" b="1" dirty="0"/>
              <a:t> per service </a:t>
            </a:r>
            <a:r>
              <a:rPr lang="it-IT" sz="3600" dirty="0"/>
              <a:t>(the </a:t>
            </a:r>
            <a:r>
              <a:rPr lang="it-IT" sz="3600" dirty="0" err="1"/>
              <a:t>weakest</a:t>
            </a:r>
            <a:r>
              <a:rPr lang="it-IT" sz="3600" dirty="0"/>
              <a:t> </a:t>
            </a:r>
            <a:r>
              <a:rPr lang="it-IT" sz="3600" dirty="0" err="1"/>
              <a:t>approach</a:t>
            </a:r>
            <a:r>
              <a:rPr lang="it-IT" sz="3600" dirty="0"/>
              <a:t> </a:t>
            </a:r>
            <a:r>
              <a:rPr lang="it-IT" sz="3600" b="1" dirty="0" err="1"/>
              <a:t>but</a:t>
            </a:r>
            <a:r>
              <a:rPr lang="it-IT" sz="3600" dirty="0"/>
              <a:t> with the </a:t>
            </a:r>
            <a:r>
              <a:rPr lang="it-IT" sz="3600" dirty="0" err="1"/>
              <a:t>lowest</a:t>
            </a:r>
            <a:r>
              <a:rPr lang="it-IT" sz="3600" dirty="0"/>
              <a:t> overhead)</a:t>
            </a:r>
          </a:p>
          <a:p>
            <a:pPr lvl="3"/>
            <a:r>
              <a:rPr lang="it-IT" sz="3600" b="1" dirty="0"/>
              <a:t>Schema </a:t>
            </a:r>
            <a:r>
              <a:rPr lang="it-IT" sz="3600" b="1" dirty="0" smtClean="0"/>
              <a:t>per service </a:t>
            </a:r>
            <a:r>
              <a:rPr lang="it-IT" sz="3600" dirty="0"/>
              <a:t>(</a:t>
            </a:r>
            <a:r>
              <a:rPr lang="it-IT" sz="3600" dirty="0" err="1"/>
              <a:t>making</a:t>
            </a:r>
            <a:r>
              <a:rPr lang="it-IT" sz="3600" dirty="0"/>
              <a:t> </a:t>
            </a:r>
            <a:r>
              <a:rPr lang="it-IT" sz="3600" dirty="0" err="1"/>
              <a:t>clear</a:t>
            </a:r>
            <a:r>
              <a:rPr lang="it-IT" sz="3600" dirty="0"/>
              <a:t> the </a:t>
            </a:r>
            <a:r>
              <a:rPr lang="it-IT" sz="3600" dirty="0" err="1"/>
              <a:t>ownership</a:t>
            </a:r>
            <a:r>
              <a:rPr lang="it-IT" sz="3600" dirty="0"/>
              <a:t> </a:t>
            </a:r>
            <a:r>
              <a:rPr lang="it-IT" sz="3600" dirty="0" err="1" smtClean="0"/>
              <a:t>structure</a:t>
            </a:r>
            <a:r>
              <a:rPr lang="it-IT" sz="3600" dirty="0"/>
              <a:t> </a:t>
            </a:r>
            <a:r>
              <a:rPr lang="it-IT" sz="3600" dirty="0" smtClean="0"/>
              <a:t>of database </a:t>
            </a:r>
            <a:r>
              <a:rPr lang="it-IT" sz="3600" dirty="0" err="1" smtClean="0"/>
              <a:t>tables</a:t>
            </a:r>
            <a:r>
              <a:rPr lang="it-IT" sz="3600" dirty="0" smtClean="0"/>
              <a:t>)</a:t>
            </a:r>
            <a:endParaRPr lang="it-IT" sz="3600" dirty="0"/>
          </a:p>
          <a:p>
            <a:pPr lvl="3"/>
            <a:r>
              <a:rPr lang="it-IT" sz="3600" b="1" dirty="0"/>
              <a:t>Database server per service </a:t>
            </a:r>
            <a:r>
              <a:rPr lang="it-IT" sz="3600" dirty="0"/>
              <a:t>(the </a:t>
            </a:r>
            <a:r>
              <a:rPr lang="it-IT" sz="3600" dirty="0" err="1"/>
              <a:t>strongest</a:t>
            </a:r>
            <a:r>
              <a:rPr lang="it-IT" sz="3600" dirty="0"/>
              <a:t> </a:t>
            </a:r>
            <a:r>
              <a:rPr lang="it-IT" sz="3600" dirty="0" err="1"/>
              <a:t>approach</a:t>
            </a:r>
            <a:r>
              <a:rPr lang="it-IT" sz="3600" dirty="0"/>
              <a:t>, to </a:t>
            </a:r>
            <a:r>
              <a:rPr lang="it-IT" sz="3600" dirty="0" smtClean="0"/>
              <a:t>be </a:t>
            </a:r>
            <a:r>
              <a:rPr lang="it-IT" sz="3600" dirty="0" err="1" smtClean="0"/>
              <a:t>applied</a:t>
            </a:r>
            <a:r>
              <a:rPr lang="it-IT" sz="3600" dirty="0" smtClean="0"/>
              <a:t> </a:t>
            </a:r>
            <a:r>
              <a:rPr lang="it-IT" sz="3600" dirty="0" err="1"/>
              <a:t>only</a:t>
            </a:r>
            <a:r>
              <a:rPr lang="it-IT" sz="3600" dirty="0"/>
              <a:t> for </a:t>
            </a:r>
            <a:r>
              <a:rPr lang="it-IT" sz="3600" dirty="0" smtClean="0"/>
              <a:t>high </a:t>
            </a:r>
            <a:r>
              <a:rPr lang="it-IT" sz="3600" dirty="0" err="1" smtClean="0"/>
              <a:t>throughput</a:t>
            </a:r>
            <a:r>
              <a:rPr lang="it-IT" sz="3600" dirty="0"/>
              <a:t> </a:t>
            </a:r>
            <a:r>
              <a:rPr lang="it-IT" sz="3600" dirty="0" err="1" smtClean="0"/>
              <a:t>services</a:t>
            </a:r>
            <a:r>
              <a:rPr lang="it-IT" sz="3600" dirty="0" smtClean="0"/>
              <a:t>) </a:t>
            </a:r>
            <a:endParaRPr lang="it-IT" sz="3600" dirty="0"/>
          </a:p>
          <a:p>
            <a:pPr marL="419100" lvl="1" indent="0">
              <a:buNone/>
            </a:pPr>
            <a:endParaRPr lang="it-IT" sz="3600" dirty="0"/>
          </a:p>
          <a:p>
            <a:pPr lvl="2" eaLnBrk="1" hangingPunct="1"/>
            <a:endParaRPr lang="it-IT" sz="3600" dirty="0" smtClean="0"/>
          </a:p>
        </p:txBody>
      </p:sp>
    </p:spTree>
    <p:extLst>
      <p:ext uri="{BB962C8B-B14F-4D97-AF65-F5344CB8AC3E}">
        <p14:creationId xmlns:p14="http://schemas.microsoft.com/office/powerpoint/2010/main" val="45199835"/>
      </p:ext>
    </p:extLst>
  </p:cSld>
  <p:clrMapOvr>
    <a:masterClrMapping/>
  </p:clrMapOvr>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2917949830"/>
              </p:ext>
            </p:extLst>
          </p:nvPr>
        </p:nvGraphicFramePr>
        <p:xfrm>
          <a:off x="814736" y="2105472"/>
          <a:ext cx="18434048" cy="9337261"/>
        </p:xfrm>
        <a:graphic>
          <a:graphicData uri="http://schemas.openxmlformats.org/drawingml/2006/table">
            <a:tbl>
              <a:tblPr firstRow="1" bandRow="1">
                <a:tableStyleId>{5C22544A-7EE6-4342-B048-85BDC9FD1C3A}</a:tableStyleId>
              </a:tblPr>
              <a:tblGrid>
                <a:gridCol w="3467791"/>
                <a:gridCol w="7961318"/>
                <a:gridCol w="7004939"/>
              </a:tblGrid>
              <a:tr h="1102665">
                <a:tc gridSpan="2">
                  <a:txBody>
                    <a:bodyPr/>
                    <a:lstStyle/>
                    <a:p>
                      <a:r>
                        <a:rPr lang="it-IT" sz="4400" dirty="0" smtClean="0"/>
                        <a:t>DESIGN PATTERN</a:t>
                      </a:r>
                      <a:endParaRPr lang="it-IT" sz="4400" dirty="0"/>
                    </a:p>
                  </a:txBody>
                  <a:tcPr marT="45717" marB="45717">
                    <a:solidFill>
                      <a:srgbClr val="7030A0"/>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solidFill>
                      <a:srgbClr val="7030A0"/>
                    </a:solidFill>
                  </a:tcPr>
                </a:tc>
              </a:tr>
              <a:tr h="681058">
                <a:tc gridSpan="2">
                  <a:txBody>
                    <a:bodyPr/>
                    <a:lstStyle/>
                    <a:p>
                      <a:r>
                        <a:rPr lang="it-IT" sz="3200" dirty="0" smtClean="0"/>
                        <a:t>CORE MICROSERVICE</a:t>
                      </a:r>
                      <a:endParaRPr lang="it-IT" sz="3200" dirty="0"/>
                    </a:p>
                  </a:txBody>
                  <a:tcPr marT="45717" marB="45717">
                    <a:solidFill>
                      <a:srgbClr val="FF99FF"/>
                    </a:solidFill>
                  </a:tcPr>
                </a:tc>
                <a:tc hMerge="1">
                  <a:txBody>
                    <a:bodyPr/>
                    <a:lstStyle/>
                    <a:p>
                      <a:endParaRPr lang="it-IT" dirty="0"/>
                    </a:p>
                  </a:txBody>
                  <a:tcPr/>
                </a:tc>
                <a:tc>
                  <a:txBody>
                    <a:bodyPr/>
                    <a:lstStyle/>
                    <a:p>
                      <a:r>
                        <a:rPr lang="it-IT" sz="3200" dirty="0" smtClean="0"/>
                        <a:t>SPRING BOOT</a:t>
                      </a:r>
                      <a:endParaRPr lang="it-IT" sz="3200" dirty="0"/>
                    </a:p>
                  </a:txBody>
                  <a:tcPr marT="45717" marB="45717">
                    <a:solidFill>
                      <a:srgbClr val="FF99FF"/>
                    </a:solidFill>
                  </a:tcPr>
                </a:tc>
              </a:tr>
              <a:tr h="810782">
                <a:tc rowSpan="3">
                  <a:txBody>
                    <a:bodyPr/>
                    <a:lstStyle/>
                    <a:p>
                      <a:r>
                        <a:rPr lang="it-IT" sz="3200" dirty="0" smtClean="0"/>
                        <a:t>DATABASE</a:t>
                      </a:r>
                    </a:p>
                    <a:p>
                      <a:r>
                        <a:rPr lang="it-IT" sz="3200" dirty="0" smtClean="0"/>
                        <a:t>PER </a:t>
                      </a:r>
                    </a:p>
                    <a:p>
                      <a:r>
                        <a:rPr lang="it-IT" sz="3200" dirty="0" smtClean="0"/>
                        <a:t>SERVICE</a:t>
                      </a:r>
                      <a:endParaRPr lang="it-IT" sz="3200" dirty="0"/>
                    </a:p>
                  </a:txBody>
                  <a:tcPr marT="45717" marB="45717" anchor="ctr">
                    <a:solidFill>
                      <a:srgbClr val="DDDDDD"/>
                    </a:solidFill>
                  </a:tcPr>
                </a:tc>
                <a:tc>
                  <a:txBody>
                    <a:bodyPr/>
                    <a:lstStyle/>
                    <a:p>
                      <a:r>
                        <a:rPr lang="it-IT" sz="3200" dirty="0" smtClean="0"/>
                        <a:t>EVENT DRIVEN</a:t>
                      </a:r>
                      <a:r>
                        <a:rPr lang="it-IT" sz="3200" baseline="0" dirty="0" smtClean="0"/>
                        <a:t> ARCHITECTURE</a:t>
                      </a:r>
                      <a:endParaRPr lang="it-IT" sz="3200" dirty="0"/>
                    </a:p>
                  </a:txBody>
                  <a:tcPr marT="45717" marB="45717">
                    <a:solidFill>
                      <a:srgbClr val="DDDDDD"/>
                    </a:solidFill>
                  </a:tcPr>
                </a:tc>
                <a:tc rowSpan="2">
                  <a:txBody>
                    <a:bodyPr/>
                    <a:lstStyle/>
                    <a:p>
                      <a:r>
                        <a:rPr lang="it-IT" sz="3200" dirty="0" smtClean="0"/>
                        <a:t>SPRING CLOUD STREAM</a:t>
                      </a:r>
                      <a:endParaRPr lang="it-IT" sz="3200" dirty="0"/>
                    </a:p>
                  </a:txBody>
                  <a:tcPr marT="45717" marB="45717" anchor="ctr">
                    <a:solidFill>
                      <a:srgbClr val="DDDDDD"/>
                    </a:solidFill>
                  </a:tcPr>
                </a:tc>
              </a:tr>
              <a:tr h="810782">
                <a:tc vMerge="1">
                  <a:txBody>
                    <a:bodyPr/>
                    <a:lstStyle/>
                    <a:p>
                      <a:endParaRPr lang="it-IT" dirty="0"/>
                    </a:p>
                  </a:txBody>
                  <a:tcPr/>
                </a:tc>
                <a:tc>
                  <a:txBody>
                    <a:bodyPr/>
                    <a:lstStyle/>
                    <a:p>
                      <a:r>
                        <a:rPr lang="it-IT" sz="3200" dirty="0" smtClean="0"/>
                        <a:t>MATERIALIZED VIEW</a:t>
                      </a:r>
                      <a:endParaRPr lang="it-IT" sz="3200" dirty="0"/>
                    </a:p>
                  </a:txBody>
                  <a:tcPr marT="45717" marB="45717">
                    <a:solidFill>
                      <a:srgbClr val="DDDDDD"/>
                    </a:solidFill>
                  </a:tcPr>
                </a:tc>
                <a:tc vMerge="1">
                  <a:txBody>
                    <a:bodyPr/>
                    <a:lstStyle/>
                    <a:p>
                      <a:endParaRPr lang="it-IT" dirty="0"/>
                    </a:p>
                  </a:txBody>
                  <a:tcPr/>
                </a:tc>
              </a:tr>
              <a:tr h="700385">
                <a:tc vMerge="1">
                  <a:txBody>
                    <a:bodyPr/>
                    <a:lstStyle/>
                    <a:p>
                      <a:endParaRPr lang="it-IT" dirty="0"/>
                    </a:p>
                  </a:txBody>
                  <a:tcPr/>
                </a:tc>
                <a:tc>
                  <a:txBody>
                    <a:bodyPr/>
                    <a:lstStyle/>
                    <a:p>
                      <a:r>
                        <a:rPr lang="it-IT" sz="3200" strike="noStrike" dirty="0" smtClean="0"/>
                        <a:t>REST API</a:t>
                      </a:r>
                      <a:endParaRPr lang="it-IT" sz="3200" strike="noStrike" dirty="0"/>
                    </a:p>
                  </a:txBody>
                  <a:tcPr marT="45717" marB="45717">
                    <a:solidFill>
                      <a:srgbClr val="DDDDDD"/>
                    </a:solidFill>
                  </a:tcPr>
                </a:tc>
                <a:tc>
                  <a:txBody>
                    <a:bodyPr/>
                    <a:lstStyle/>
                    <a:p>
                      <a:r>
                        <a:rPr lang="it-IT" sz="3200" strike="noStrike" baseline="0" dirty="0" smtClean="0"/>
                        <a:t>SPRING DATA REST</a:t>
                      </a:r>
                      <a:endParaRPr lang="it-IT" sz="3200" strike="noStrike" baseline="0" dirty="0"/>
                    </a:p>
                  </a:txBody>
                  <a:tcPr marT="45717" marB="45717">
                    <a:solidFill>
                      <a:srgbClr val="DDDDDD"/>
                    </a:solidFill>
                  </a:tcPr>
                </a:tc>
              </a:tr>
              <a:tr h="648627">
                <a:tc rowSpan="2">
                  <a:txBody>
                    <a:bodyPr/>
                    <a:lstStyle/>
                    <a:p>
                      <a:pPr marL="0" algn="l" defTabSz="457200" rtl="0" eaLnBrk="1" latinLnBrk="0" hangingPunct="1"/>
                      <a:r>
                        <a:rPr lang="it-IT" sz="3200" kern="1200" dirty="0" smtClean="0">
                          <a:solidFill>
                            <a:schemeClr val="dk1"/>
                          </a:solidFill>
                          <a:latin typeface="+mn-lt"/>
                          <a:ea typeface="+mn-ea"/>
                          <a:cs typeface="+mn-cs"/>
                        </a:rPr>
                        <a:t>DATA  ACCESS</a:t>
                      </a:r>
                    </a:p>
                  </a:txBody>
                  <a:tcPr marT="45717" marB="45717" anchor="ctr">
                    <a:solidFill>
                      <a:srgbClr val="FF99FF"/>
                    </a:solidFill>
                  </a:tcPr>
                </a:tc>
                <a:tc>
                  <a:txBody>
                    <a:bodyPr/>
                    <a:lstStyle/>
                    <a:p>
                      <a:pPr marL="0" algn="l" defTabSz="457200" rtl="0" eaLnBrk="1" latinLnBrk="0" hangingPunct="1"/>
                      <a:r>
                        <a:rPr lang="it-IT" sz="3200" kern="1200" dirty="0" smtClean="0">
                          <a:solidFill>
                            <a:schemeClr val="dk1"/>
                          </a:solidFill>
                          <a:latin typeface="+mn-lt"/>
                          <a:ea typeface="+mn-ea"/>
                          <a:cs typeface="+mn-cs"/>
                        </a:rPr>
                        <a:t>RELATIONAL DATABASE</a:t>
                      </a:r>
                    </a:p>
                    <a:p>
                      <a:pPr marL="0" algn="l" defTabSz="457200" rtl="0" eaLnBrk="1" latinLnBrk="0" hangingPunct="1"/>
                      <a:r>
                        <a:rPr lang="it-IT" sz="3200" kern="1200" dirty="0" smtClean="0">
                          <a:solidFill>
                            <a:schemeClr val="dk1"/>
                          </a:solidFill>
                          <a:latin typeface="+mn-lt"/>
                          <a:ea typeface="+mn-ea"/>
                          <a:cs typeface="+mn-cs"/>
                        </a:rPr>
                        <a:t>(MYSQL-H2)</a:t>
                      </a:r>
                    </a:p>
                  </a:txBody>
                  <a:tcPr marT="45717" marB="45717">
                    <a:solidFill>
                      <a:srgbClr val="FF99FF"/>
                    </a:solidFill>
                  </a:tcPr>
                </a:tc>
                <a:tc>
                  <a:txBody>
                    <a:bodyPr/>
                    <a:lstStyle/>
                    <a:p>
                      <a:r>
                        <a:rPr lang="it-IT" sz="3200" dirty="0" smtClean="0"/>
                        <a:t>SPRING DATA JPA</a:t>
                      </a:r>
                      <a:endParaRPr lang="it-IT" sz="3200" dirty="0"/>
                    </a:p>
                  </a:txBody>
                  <a:tcPr marT="45717" marB="45717" anchor="ctr">
                    <a:solidFill>
                      <a:srgbClr val="FF99FF"/>
                    </a:solidFill>
                  </a:tcPr>
                </a:tc>
              </a:tr>
              <a:tr h="810782">
                <a:tc vMerge="1">
                  <a:txBody>
                    <a:bodyPr/>
                    <a:lstStyle/>
                    <a:p>
                      <a:endParaRPr lang="it-IT" dirty="0"/>
                    </a:p>
                  </a:txBody>
                  <a:tcPr/>
                </a:tc>
                <a:tc>
                  <a:txBody>
                    <a:bodyPr/>
                    <a:lstStyle/>
                    <a:p>
                      <a:r>
                        <a:rPr lang="it-IT" sz="3200" dirty="0" smtClean="0"/>
                        <a:t>NO SQL DATABASE </a:t>
                      </a:r>
                    </a:p>
                    <a:p>
                      <a:r>
                        <a:rPr lang="it-IT" sz="3200" dirty="0" smtClean="0"/>
                        <a:t>(MONGO</a:t>
                      </a:r>
                      <a:r>
                        <a:rPr lang="it-IT" sz="3200" baseline="0" dirty="0" smtClean="0"/>
                        <a:t> DB)</a:t>
                      </a:r>
                      <a:endParaRPr lang="it-IT" sz="3200" dirty="0"/>
                    </a:p>
                  </a:txBody>
                  <a:tcPr marT="45717" marB="45717">
                    <a:solidFill>
                      <a:srgbClr val="FF99FF"/>
                    </a:solidFill>
                  </a:tcPr>
                </a:tc>
                <a:tc>
                  <a:txBody>
                    <a:bodyPr/>
                    <a:lstStyle/>
                    <a:p>
                      <a:r>
                        <a:rPr lang="it-IT" sz="3200" dirty="0" smtClean="0"/>
                        <a:t>SPRING MONGO DB</a:t>
                      </a:r>
                      <a:endParaRPr lang="it-IT" sz="3200" dirty="0"/>
                    </a:p>
                  </a:txBody>
                  <a:tcPr marT="45717" marB="45717" anchor="ctr">
                    <a:solidFill>
                      <a:srgbClr val="FF99FF"/>
                    </a:solidFill>
                  </a:tcPr>
                </a:tc>
              </a:tr>
              <a:tr h="746732">
                <a:tc gridSpan="2">
                  <a:txBody>
                    <a:bodyPr/>
                    <a:lstStyle/>
                    <a:p>
                      <a:r>
                        <a:rPr lang="it-IT" sz="3200" dirty="0" smtClean="0"/>
                        <a:t>CLOUD BASED ARCHITECTURE</a:t>
                      </a:r>
                      <a:endParaRPr lang="it-IT" sz="3200" dirty="0"/>
                    </a:p>
                  </a:txBody>
                  <a:tcPr marT="45717" marB="45717">
                    <a:solidFill>
                      <a:srgbClr val="DDDDDD"/>
                    </a:solidFill>
                  </a:tcPr>
                </a:tc>
                <a:tc hMerge="1">
                  <a:txBody>
                    <a:bodyPr/>
                    <a:lstStyle/>
                    <a:p>
                      <a:endParaRPr lang="it-IT" dirty="0"/>
                    </a:p>
                  </a:txBody>
                  <a:tcPr/>
                </a:tc>
                <a:tc>
                  <a:txBody>
                    <a:bodyPr/>
                    <a:lstStyle/>
                    <a:p>
                      <a:r>
                        <a:rPr lang="it-IT" sz="3200" dirty="0" smtClean="0"/>
                        <a:t>SPRING CLOUD </a:t>
                      </a:r>
                      <a:endParaRPr lang="it-IT" sz="3200" dirty="0"/>
                    </a:p>
                  </a:txBody>
                  <a:tcPr marT="45717" marB="45717">
                    <a:solidFill>
                      <a:srgbClr val="DDDDDD"/>
                    </a:solidFill>
                  </a:tcPr>
                </a:tc>
              </a:tr>
              <a:tr h="810782">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SERVICE DISCOVERY</a:t>
                      </a:r>
                    </a:p>
                  </a:txBody>
                  <a:tcPr marT="45717" marB="45717">
                    <a:solidFill>
                      <a:srgbClr val="FF99FF"/>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EUREKA</a:t>
                      </a:r>
                    </a:p>
                  </a:txBody>
                  <a:tcPr marT="45717" marB="45717">
                    <a:solidFill>
                      <a:srgbClr val="FF99FF"/>
                    </a:solidFill>
                  </a:tcPr>
                </a:tc>
              </a:tr>
              <a:tr h="790513">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LOAD</a:t>
                      </a:r>
                      <a:r>
                        <a:rPr lang="it-IT" sz="3200" baseline="0" dirty="0" smtClean="0"/>
                        <a:t> BALANCING</a:t>
                      </a:r>
                      <a:endParaRPr lang="it-IT" sz="3200" dirty="0" smtClean="0"/>
                    </a:p>
                  </a:txBody>
                  <a:tcPr marT="45717" marB="45717">
                    <a:solidFill>
                      <a:srgbClr val="DDDDDD"/>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RIBBON</a:t>
                      </a:r>
                    </a:p>
                  </a:txBody>
                  <a:tcPr marT="45717" marB="45717">
                    <a:solidFill>
                      <a:srgbClr val="DDDDDD"/>
                    </a:solidFill>
                  </a:tcPr>
                </a:tc>
              </a:tr>
              <a:tr h="74997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MESSAGE BROKER </a:t>
                      </a:r>
                    </a:p>
                  </a:txBody>
                  <a:tcPr marT="45717" marB="45717">
                    <a:solidFill>
                      <a:srgbClr val="FF99FF"/>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APACHE KAFKA</a:t>
                      </a:r>
                    </a:p>
                  </a:txBody>
                  <a:tcPr marT="45717" marB="45717">
                    <a:solidFill>
                      <a:srgbClr val="FF99FF"/>
                    </a:solidFill>
                  </a:tcPr>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smtClean="0"/>
              <a:t>technology</a:t>
            </a:r>
            <a:r>
              <a:rPr lang="it-IT" dirty="0" smtClean="0"/>
              <a:t> </a:t>
            </a:r>
            <a:r>
              <a:rPr lang="it-IT" dirty="0" err="1" smtClean="0"/>
              <a:t>stack</a:t>
            </a:r>
            <a:endParaRPr lang="it-IT" dirty="0" smtClean="0"/>
          </a:p>
        </p:txBody>
      </p:sp>
    </p:spTree>
    <p:extLst>
      <p:ext uri="{BB962C8B-B14F-4D97-AF65-F5344CB8AC3E}">
        <p14:creationId xmlns:p14="http://schemas.microsoft.com/office/powerpoint/2010/main" val="1718702716"/>
      </p:ext>
    </p:extLst>
  </p:cSld>
  <p:clrMapOvr>
    <a:masterClrMapping/>
  </p:clrMapOvr>
  <p:transition/>
  <p:timing>
    <p:tnLst>
      <p:par>
        <p:cTn id="1" dur="indefinite" restart="never" nodeType="tmRoot"/>
      </p:par>
    </p:tnLst>
  </p:timing>
</p:sld>
</file>

<file path=ppt/theme/theme1.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10750</TotalTime>
  <Pages>0</Pages>
  <Words>7399</Words>
  <Characters>0</Characters>
  <Application>Microsoft Office PowerPoint</Application>
  <PresentationFormat>Personalizzato</PresentationFormat>
  <Lines>0</Lines>
  <Paragraphs>1302</Paragraphs>
  <Slides>73</Slides>
  <Notes>73</Notes>
  <HiddenSlides>0</HiddenSlides>
  <MMClips>0</MMClips>
  <ScaleCrop>false</ScaleCrop>
  <HeadingPairs>
    <vt:vector size="4" baseType="variant">
      <vt:variant>
        <vt:lpstr>Tema</vt:lpstr>
      </vt:variant>
      <vt:variant>
        <vt:i4>2</vt:i4>
      </vt:variant>
      <vt:variant>
        <vt:lpstr>Titoli diapositive</vt:lpstr>
      </vt:variant>
      <vt:variant>
        <vt:i4>73</vt:i4>
      </vt:variant>
    </vt:vector>
  </HeadingPairs>
  <TitlesOfParts>
    <vt:vector size="75" baseType="lpstr">
      <vt:lpstr>Default - 1_Title Slide</vt:lpstr>
      <vt:lpstr>Default - 1_Title and Content</vt:lpstr>
      <vt:lpstr>Full lifecycle of a microservice: how to realize a fault-tolerant and reliable architecture and deliver it as a Docker container or in a Cloud environment</vt:lpstr>
      <vt:lpstr>The goals of this project:</vt:lpstr>
      <vt:lpstr>To this end we will create:</vt:lpstr>
      <vt:lpstr>A microservice-based  digital platform for a sustainable mobility</vt:lpstr>
      <vt:lpstr>Functional requirements </vt:lpstr>
      <vt:lpstr>Technical Requirements</vt:lpstr>
      <vt:lpstr>Project Management Requirements</vt:lpstr>
      <vt:lpstr>Microservices-based architecture: «database per service» pattern</vt:lpstr>
      <vt:lpstr>Requirements fullfilment: technology stack</vt:lpstr>
      <vt:lpstr>Spring Boot </vt:lpstr>
      <vt:lpstr>Spring Cloud Stream</vt:lpstr>
      <vt:lpstr>Spring Data JPA</vt:lpstr>
      <vt:lpstr>Spring Cloud</vt:lpstr>
      <vt:lpstr>Netflix Ribbon</vt:lpstr>
      <vt:lpstr>Tools of 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INTEGRATION TEST - Docker</vt:lpstr>
      <vt:lpstr>Docker image</vt:lpstr>
      <vt:lpstr>Docker container  </vt:lpstr>
      <vt:lpstr>INTEGRATION TEST</vt:lpstr>
      <vt:lpstr>INTEGRATION TEST </vt:lpstr>
      <vt:lpstr>INTEGRATION TEST</vt:lpstr>
      <vt:lpstr>INTEGRATION TEST</vt:lpstr>
      <vt:lpstr>INTEGRATION TEST</vt:lpstr>
      <vt:lpstr>QUALITY ASSURANCE</vt:lpstr>
      <vt:lpstr>QUALITY ASSURANCE</vt:lpstr>
      <vt:lpstr>QUALITY ASSURANCE</vt:lpstr>
      <vt:lpstr>QUALITY ASSURANCE</vt:lpstr>
      <vt:lpstr>QUALITY ASSURANCE</vt:lpstr>
      <vt:lpstr>QUALITY ASSURANCE</vt:lpstr>
      <vt:lpstr>QUALITY ASSURANCE</vt:lpstr>
      <vt:lpstr>QUALITY ASSURANCE</vt:lpstr>
      <vt:lpstr>QUALITY ASSURANCE</vt:lpstr>
      <vt:lpstr>QUALITY ASSURANCE</vt:lpstr>
      <vt:lpstr>PRODUCTION</vt:lpstr>
      <vt:lpstr>PRODUCTION</vt:lpstr>
      <vt:lpstr>PRODUCTION</vt:lpstr>
      <vt:lpstr>PRODUCTION</vt:lpstr>
      <vt:lpstr>PRODUCTION</vt:lpstr>
      <vt:lpstr>PRODUCTION deploy pws </vt:lpstr>
      <vt:lpstr>Microservices: data consistency across services </vt:lpstr>
      <vt:lpstr>Microservices: event driven architecture </vt:lpstr>
      <vt:lpstr>Event driven architecture: «base model» </vt:lpstr>
      <vt:lpstr>Base model: topics subscription and publishing </vt:lpstr>
      <vt:lpstr>Base model: sequence diagram </vt:lpstr>
      <vt:lpstr>Topics subscription: declaration and interface</vt:lpstr>
      <vt:lpstr>Topics subscription: implementation of the interface</vt:lpstr>
      <vt:lpstr>Topics publishing: interface declaration and  implementation</vt:lpstr>
      <vt:lpstr>Base model: record workflow</vt:lpstr>
      <vt:lpstr>Base model: implementation of the scheduler </vt:lpstr>
      <vt:lpstr>Wiring Microservice: Service Discovery </vt:lpstr>
      <vt:lpstr>Netflix Eureka: characteristics</vt:lpstr>
      <vt:lpstr>Discovery Service: Eureka Server </vt:lpstr>
      <vt:lpstr>Discovery Service: service provider </vt:lpstr>
      <vt:lpstr>Discovery Service: service consumer</vt:lpstr>
      <vt:lpstr>Discovery Service: Feign client </vt:lpstr>
      <vt:lpstr>Dynamic routing and load balancing </vt:lpstr>
      <vt:lpstr>Dynamic routing and load balancing: Ribbon </vt:lpstr>
      <vt:lpstr>Eureka and PWS: service instance scale up and load balancing </vt:lpstr>
      <vt:lpstr>PWS: service instance scale up and load balancing </vt:lpstr>
      <vt:lpstr>PWS: service instance scale up and load balancing </vt:lpstr>
      <vt:lpstr>PWS: service instance scale up and load balancing </vt:lpstr>
      <vt:lpstr>…in the last hour we saw:</vt:lpstr>
      <vt:lpstr>What’s next?</vt:lpstr>
      <vt:lpstr>References</vt:lpstr>
      <vt:lpstr>Questions?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3volv-04</cp:lastModifiedBy>
  <cp:revision>2394</cp:revision>
  <cp:lastPrinted>2016-10-19T15:28:38Z</cp:lastPrinted>
  <dcterms:modified xsi:type="dcterms:W3CDTF">2016-10-20T11:06:51Z</dcterms:modified>
</cp:coreProperties>
</file>